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7" r:id="rId3"/>
    <p:sldId id="258" r:id="rId4"/>
    <p:sldId id="259" r:id="rId5"/>
    <p:sldId id="260" r:id="rId6"/>
    <p:sldId id="261" r:id="rId7"/>
    <p:sldId id="262" r:id="rId8"/>
    <p:sldId id="270" r:id="rId9"/>
    <p:sldId id="263" r:id="rId10"/>
    <p:sldId id="264"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5" autoAdjust="0"/>
    <p:restoredTop sz="94660"/>
  </p:normalViewPr>
  <p:slideViewPr>
    <p:cSldViewPr snapToGrid="0">
      <p:cViewPr varScale="1">
        <p:scale>
          <a:sx n="114" d="100"/>
          <a:sy n="114" d="100"/>
        </p:scale>
        <p:origin x="40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B65BB8-0C6A-4C48-ACA9-6FE8435BF344}"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6BF1D0-8EB9-455D-B0B8-41D4331BD0FC}" type="slidenum">
              <a:rPr lang="en-US" smtClean="0"/>
              <a:t>‹#›</a:t>
            </a:fld>
            <a:endParaRPr lang="en-US"/>
          </a:p>
        </p:txBody>
      </p:sp>
    </p:spTree>
    <p:extLst>
      <p:ext uri="{BB962C8B-B14F-4D97-AF65-F5344CB8AC3E}">
        <p14:creationId xmlns:p14="http://schemas.microsoft.com/office/powerpoint/2010/main" val="1273820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B65BB8-0C6A-4C48-ACA9-6FE8435BF344}"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6BF1D0-8EB9-455D-B0B8-41D4331BD0FC}" type="slidenum">
              <a:rPr lang="en-US" smtClean="0"/>
              <a:t>‹#›</a:t>
            </a:fld>
            <a:endParaRPr lang="en-US"/>
          </a:p>
        </p:txBody>
      </p:sp>
    </p:spTree>
    <p:extLst>
      <p:ext uri="{BB962C8B-B14F-4D97-AF65-F5344CB8AC3E}">
        <p14:creationId xmlns:p14="http://schemas.microsoft.com/office/powerpoint/2010/main" val="2304562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B65BB8-0C6A-4C48-ACA9-6FE8435BF344}"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6BF1D0-8EB9-455D-B0B8-41D4331BD0FC}" type="slidenum">
              <a:rPr lang="en-US" smtClean="0"/>
              <a:t>‹#›</a:t>
            </a:fld>
            <a:endParaRPr lang="en-US"/>
          </a:p>
        </p:txBody>
      </p:sp>
    </p:spTree>
    <p:extLst>
      <p:ext uri="{BB962C8B-B14F-4D97-AF65-F5344CB8AC3E}">
        <p14:creationId xmlns:p14="http://schemas.microsoft.com/office/powerpoint/2010/main" val="39726304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09600" y="6245225"/>
            <a:ext cx="28448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pPr>
              <a:defRPr/>
            </a:pPr>
            <a:fld id="{13D5B431-A3B1-4B35-B3F7-FE00A4633D33}" type="slidenum">
              <a:rPr lang="en-US"/>
              <a:pPr>
                <a:defRPr/>
              </a:pPr>
              <a:t>‹#›</a:t>
            </a:fld>
            <a:endParaRPr lang="en-US"/>
          </a:p>
        </p:txBody>
      </p:sp>
    </p:spTree>
    <p:extLst>
      <p:ext uri="{BB962C8B-B14F-4D97-AF65-F5344CB8AC3E}">
        <p14:creationId xmlns:p14="http://schemas.microsoft.com/office/powerpoint/2010/main" val="1297149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B65BB8-0C6A-4C48-ACA9-6FE8435BF344}"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6BF1D0-8EB9-455D-B0B8-41D4331BD0FC}" type="slidenum">
              <a:rPr lang="en-US" smtClean="0"/>
              <a:t>‹#›</a:t>
            </a:fld>
            <a:endParaRPr lang="en-US"/>
          </a:p>
        </p:txBody>
      </p:sp>
    </p:spTree>
    <p:extLst>
      <p:ext uri="{BB962C8B-B14F-4D97-AF65-F5344CB8AC3E}">
        <p14:creationId xmlns:p14="http://schemas.microsoft.com/office/powerpoint/2010/main" val="2206631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B65BB8-0C6A-4C48-ACA9-6FE8435BF344}"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6BF1D0-8EB9-455D-B0B8-41D4331BD0FC}" type="slidenum">
              <a:rPr lang="en-US" smtClean="0"/>
              <a:t>‹#›</a:t>
            </a:fld>
            <a:endParaRPr lang="en-US"/>
          </a:p>
        </p:txBody>
      </p:sp>
    </p:spTree>
    <p:extLst>
      <p:ext uri="{BB962C8B-B14F-4D97-AF65-F5344CB8AC3E}">
        <p14:creationId xmlns:p14="http://schemas.microsoft.com/office/powerpoint/2010/main" val="2047293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B65BB8-0C6A-4C48-ACA9-6FE8435BF344}" type="datetimeFigureOut">
              <a:rPr lang="en-US" smtClean="0"/>
              <a:t>3/17/2016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6BF1D0-8EB9-455D-B0B8-41D4331BD0FC}" type="slidenum">
              <a:rPr lang="en-US" smtClean="0"/>
              <a:t>‹#›</a:t>
            </a:fld>
            <a:endParaRPr lang="en-US"/>
          </a:p>
        </p:txBody>
      </p:sp>
    </p:spTree>
    <p:extLst>
      <p:ext uri="{BB962C8B-B14F-4D97-AF65-F5344CB8AC3E}">
        <p14:creationId xmlns:p14="http://schemas.microsoft.com/office/powerpoint/2010/main" val="111729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B65BB8-0C6A-4C48-ACA9-6FE8435BF344}" type="datetimeFigureOut">
              <a:rPr lang="en-US" smtClean="0"/>
              <a:t>3/17/2016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6BF1D0-8EB9-455D-B0B8-41D4331BD0FC}" type="slidenum">
              <a:rPr lang="en-US" smtClean="0"/>
              <a:t>‹#›</a:t>
            </a:fld>
            <a:endParaRPr lang="en-US"/>
          </a:p>
        </p:txBody>
      </p:sp>
    </p:spTree>
    <p:extLst>
      <p:ext uri="{BB962C8B-B14F-4D97-AF65-F5344CB8AC3E}">
        <p14:creationId xmlns:p14="http://schemas.microsoft.com/office/powerpoint/2010/main" val="1806308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B65BB8-0C6A-4C48-ACA9-6FE8435BF344}" type="datetimeFigureOut">
              <a:rPr lang="en-US" smtClean="0"/>
              <a:t>3/17/2016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6BF1D0-8EB9-455D-B0B8-41D4331BD0FC}" type="slidenum">
              <a:rPr lang="en-US" smtClean="0"/>
              <a:t>‹#›</a:t>
            </a:fld>
            <a:endParaRPr lang="en-US"/>
          </a:p>
        </p:txBody>
      </p:sp>
    </p:spTree>
    <p:extLst>
      <p:ext uri="{BB962C8B-B14F-4D97-AF65-F5344CB8AC3E}">
        <p14:creationId xmlns:p14="http://schemas.microsoft.com/office/powerpoint/2010/main" val="3077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B65BB8-0C6A-4C48-ACA9-6FE8435BF344}" type="datetimeFigureOut">
              <a:rPr lang="en-US" smtClean="0"/>
              <a:t>3/17/2016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6BF1D0-8EB9-455D-B0B8-41D4331BD0FC}" type="slidenum">
              <a:rPr lang="en-US" smtClean="0"/>
              <a:t>‹#›</a:t>
            </a:fld>
            <a:endParaRPr lang="en-US"/>
          </a:p>
        </p:txBody>
      </p:sp>
    </p:spTree>
    <p:extLst>
      <p:ext uri="{BB962C8B-B14F-4D97-AF65-F5344CB8AC3E}">
        <p14:creationId xmlns:p14="http://schemas.microsoft.com/office/powerpoint/2010/main" val="1539968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B65BB8-0C6A-4C48-ACA9-6FE8435BF344}" type="datetimeFigureOut">
              <a:rPr lang="en-US" smtClean="0"/>
              <a:t>3/17/2016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6BF1D0-8EB9-455D-B0B8-41D4331BD0FC}" type="slidenum">
              <a:rPr lang="en-US" smtClean="0"/>
              <a:t>‹#›</a:t>
            </a:fld>
            <a:endParaRPr lang="en-US"/>
          </a:p>
        </p:txBody>
      </p:sp>
    </p:spTree>
    <p:extLst>
      <p:ext uri="{BB962C8B-B14F-4D97-AF65-F5344CB8AC3E}">
        <p14:creationId xmlns:p14="http://schemas.microsoft.com/office/powerpoint/2010/main" val="3955245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B65BB8-0C6A-4C48-ACA9-6FE8435BF344}" type="datetimeFigureOut">
              <a:rPr lang="en-US" smtClean="0"/>
              <a:t>3/17/2016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6BF1D0-8EB9-455D-B0B8-41D4331BD0FC}" type="slidenum">
              <a:rPr lang="en-US" smtClean="0"/>
              <a:t>‹#›</a:t>
            </a:fld>
            <a:endParaRPr lang="en-US"/>
          </a:p>
        </p:txBody>
      </p:sp>
    </p:spTree>
    <p:extLst>
      <p:ext uri="{BB962C8B-B14F-4D97-AF65-F5344CB8AC3E}">
        <p14:creationId xmlns:p14="http://schemas.microsoft.com/office/powerpoint/2010/main" val="2626069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B65BB8-0C6A-4C48-ACA9-6FE8435BF344}" type="datetimeFigureOut">
              <a:rPr lang="en-US" smtClean="0"/>
              <a:t>3/17/2016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6BF1D0-8EB9-455D-B0B8-41D4331BD0FC}" type="slidenum">
              <a:rPr lang="en-US" smtClean="0"/>
              <a:t>‹#›</a:t>
            </a:fld>
            <a:endParaRPr lang="en-US"/>
          </a:p>
        </p:txBody>
      </p:sp>
    </p:spTree>
    <p:extLst>
      <p:ext uri="{BB962C8B-B14F-4D97-AF65-F5344CB8AC3E}">
        <p14:creationId xmlns:p14="http://schemas.microsoft.com/office/powerpoint/2010/main" val="866320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738563" y="274638"/>
            <a:ext cx="4672012" cy="6278562"/>
          </a:xfrm>
        </p:spPr>
        <p:txBody>
          <a:bodyPr/>
          <a:lstStyle/>
          <a:p>
            <a:pPr eaLnBrk="1" hangingPunct="1"/>
            <a:r>
              <a:rPr lang="en-US" altLang="en-US" dirty="0" smtClean="0"/>
              <a:t>Thurs. Mar. 17</a:t>
            </a:r>
          </a:p>
        </p:txBody>
      </p:sp>
    </p:spTree>
    <p:extLst>
      <p:ext uri="{BB962C8B-B14F-4D97-AF65-F5344CB8AC3E}">
        <p14:creationId xmlns:p14="http://schemas.microsoft.com/office/powerpoint/2010/main" val="2554213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54050" y="365125"/>
            <a:ext cx="10699750" cy="5924550"/>
          </a:xfrm>
        </p:spPr>
        <p:txBody>
          <a:bodyPr/>
          <a:lstStyle/>
          <a:p>
            <a:pPr eaLnBrk="1" hangingPunct="1"/>
            <a:r>
              <a:rPr lang="en-US" altLang="en-US" smtClean="0"/>
              <a:t>Edwards v. Erie Coach Lines Co. (NY 2011)</a:t>
            </a:r>
          </a:p>
        </p:txBody>
      </p:sp>
    </p:spTree>
    <p:extLst>
      <p:ext uri="{BB962C8B-B14F-4D97-AF65-F5344CB8AC3E}">
        <p14:creationId xmlns:p14="http://schemas.microsoft.com/office/powerpoint/2010/main" val="3090447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mtClean="0"/>
              <a:t>Dépeçage</a:t>
            </a:r>
            <a:br>
              <a:rPr lang="en-US" altLang="en-US" smtClean="0"/>
            </a:br>
            <a:endParaRPr lang="en-US" altLang="en-US" b="1" smtClean="0"/>
          </a:p>
        </p:txBody>
      </p:sp>
    </p:spTree>
    <p:extLst>
      <p:ext uri="{BB962C8B-B14F-4D97-AF65-F5344CB8AC3E}">
        <p14:creationId xmlns:p14="http://schemas.microsoft.com/office/powerpoint/2010/main" val="1195292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1752600" y="304800"/>
            <a:ext cx="8458200" cy="6553200"/>
          </a:xfrm>
        </p:spPr>
        <p:txBody>
          <a:bodyPr/>
          <a:lstStyle/>
          <a:p>
            <a:pPr eaLnBrk="1" hangingPunct="1"/>
            <a:r>
              <a:rPr lang="en-US" altLang="en-US" smtClean="0"/>
              <a:t>Adams (NY domiciliary) is member of NY organization</a:t>
            </a:r>
          </a:p>
          <a:p>
            <a:pPr eaLnBrk="1" hangingPunct="1"/>
            <a:r>
              <a:rPr lang="en-US" altLang="en-US" smtClean="0"/>
              <a:t>Enrolls in its nature program</a:t>
            </a:r>
          </a:p>
          <a:p>
            <a:pPr eaLnBrk="1" hangingPunct="1"/>
            <a:r>
              <a:rPr lang="en-US" altLang="en-US" smtClean="0"/>
              <a:t>Truck takes him to Mass</a:t>
            </a:r>
          </a:p>
          <a:p>
            <a:pPr eaLnBrk="1" hangingPunct="1"/>
            <a:r>
              <a:rPr lang="en-US" altLang="en-US" smtClean="0"/>
              <a:t>Breaks down</a:t>
            </a:r>
          </a:p>
          <a:p>
            <a:pPr eaLnBrk="1" hangingPunct="1"/>
            <a:r>
              <a:rPr lang="en-US" altLang="en-US" smtClean="0"/>
              <a:t>Farmer with unregistered truck offers to take them the rest of way</a:t>
            </a:r>
          </a:p>
          <a:p>
            <a:pPr eaLnBrk="1" hangingPunct="1"/>
            <a:r>
              <a:rPr lang="en-US" altLang="en-US" smtClean="0"/>
              <a:t>Truck hits Adams, but not negligent</a:t>
            </a:r>
          </a:p>
          <a:p>
            <a:pPr eaLnBrk="1" hangingPunct="1"/>
            <a:r>
              <a:rPr lang="en-US" altLang="en-US" smtClean="0"/>
              <a:t>Mass law: driver unlicensed car is outlaw – liability w/o fault</a:t>
            </a:r>
          </a:p>
          <a:p>
            <a:pPr eaLnBrk="1" hangingPunct="1"/>
            <a:r>
              <a:rPr lang="en-US" altLang="en-US" smtClean="0"/>
              <a:t>NY requires negligence</a:t>
            </a:r>
          </a:p>
          <a:p>
            <a:pPr eaLnBrk="1" hangingPunct="1"/>
            <a:r>
              <a:rPr lang="en-US" altLang="en-US" smtClean="0"/>
              <a:t>Mass has charitable immunity</a:t>
            </a:r>
          </a:p>
          <a:p>
            <a:pPr eaLnBrk="1" hangingPunct="1"/>
            <a:r>
              <a:rPr lang="en-US" altLang="en-US" smtClean="0"/>
              <a:t>NY does not</a:t>
            </a:r>
          </a:p>
          <a:p>
            <a:pPr eaLnBrk="1" hangingPunct="1"/>
            <a:endParaRPr lang="en-US" altLang="en-US" smtClean="0"/>
          </a:p>
        </p:txBody>
      </p:sp>
    </p:spTree>
    <p:extLst>
      <p:ext uri="{BB962C8B-B14F-4D97-AF65-F5344CB8AC3E}">
        <p14:creationId xmlns:p14="http://schemas.microsoft.com/office/powerpoint/2010/main" val="381358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1905000" y="381000"/>
            <a:ext cx="8305800" cy="5745163"/>
          </a:xfrm>
        </p:spPr>
        <p:txBody>
          <a:bodyPr/>
          <a:lstStyle/>
          <a:p>
            <a:pPr eaLnBrk="1" hangingPunct="1"/>
            <a:r>
              <a:rPr lang="en-US" altLang="en-US" smtClean="0"/>
              <a:t>Currie: “While Massachusetts has a policy of deterring the operation of unlicensed vehicles, it does not extend that policy to charities…. While New York has a policy of requiring compensation for its injured residents, it has no policy of imposing liability in the absence of negligence. To impose liability on this New York corporation, which has been free from fault, simply in order to carry out a nonexistent Massachusetts policy of deterrence, seems to me to be entirely unjustified….”</a:t>
            </a:r>
          </a:p>
        </p:txBody>
      </p:sp>
    </p:spTree>
    <p:extLst>
      <p:ext uri="{BB962C8B-B14F-4D97-AF65-F5344CB8AC3E}">
        <p14:creationId xmlns:p14="http://schemas.microsoft.com/office/powerpoint/2010/main" val="13352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1981200" y="381000"/>
            <a:ext cx="8229600" cy="5745163"/>
          </a:xfrm>
        </p:spPr>
        <p:txBody>
          <a:bodyPr/>
          <a:lstStyle/>
          <a:p>
            <a:pPr eaLnBrk="1" hangingPunct="1"/>
            <a:r>
              <a:rPr lang="en-US" altLang="en-US" smtClean="0"/>
              <a:t>Maryland Cas v Jacek (D.N.J. 1957)</a:t>
            </a:r>
          </a:p>
          <a:p>
            <a:pPr eaLnBrk="1" hangingPunct="1"/>
            <a:r>
              <a:rPr lang="en-US" altLang="en-US" smtClean="0"/>
              <a:t>Suit by MD insurer for declaratory judgment concerning liability under auto insurance policy</a:t>
            </a:r>
          </a:p>
          <a:p>
            <a:pPr eaLnBrk="1" hangingPunct="1"/>
            <a:r>
              <a:rPr lang="en-US" altLang="en-US" smtClean="0"/>
              <a:t>Issued in NJ to NJ domiciliaries</a:t>
            </a:r>
          </a:p>
          <a:p>
            <a:pPr eaLnBrk="1" hangingPunct="1"/>
            <a:r>
              <a:rPr lang="en-US" altLang="en-US" smtClean="0"/>
              <a:t>D had driven car with wife in NY – accident there</a:t>
            </a:r>
          </a:p>
          <a:p>
            <a:pPr eaLnBrk="1" hangingPunct="1"/>
            <a:r>
              <a:rPr lang="en-US" altLang="en-US" smtClean="0"/>
              <a:t>NJ – Insurer liable for any successful suit against insured</a:t>
            </a:r>
          </a:p>
          <a:p>
            <a:pPr lvl="1" eaLnBrk="1" hangingPunct="1"/>
            <a:r>
              <a:rPr lang="en-US" altLang="en-US" smtClean="0"/>
              <a:t>BUT spousal immunity</a:t>
            </a:r>
          </a:p>
          <a:p>
            <a:pPr eaLnBrk="1" hangingPunct="1"/>
            <a:r>
              <a:rPr lang="en-US" altLang="en-US" smtClean="0"/>
              <a:t>NY – no spousal immunity</a:t>
            </a:r>
          </a:p>
          <a:p>
            <a:pPr lvl="1" eaLnBrk="1" hangingPunct="1"/>
            <a:r>
              <a:rPr lang="en-US" altLang="en-US" smtClean="0"/>
              <a:t>BUT if spouse is successfully sued, insurer not liable</a:t>
            </a:r>
          </a:p>
        </p:txBody>
      </p:sp>
    </p:spTree>
    <p:extLst>
      <p:ext uri="{BB962C8B-B14F-4D97-AF65-F5344CB8AC3E}">
        <p14:creationId xmlns:p14="http://schemas.microsoft.com/office/powerpoint/2010/main" val="3670098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81200" y="274638"/>
            <a:ext cx="8229600" cy="6049962"/>
          </a:xfrm>
        </p:spPr>
        <p:txBody>
          <a:bodyPr/>
          <a:lstStyle/>
          <a:p>
            <a:pPr eaLnBrk="1" hangingPunct="1"/>
            <a:r>
              <a:rPr lang="en-US" altLang="en-US" smtClean="0"/>
              <a:t>New York’s Neumeier Rules</a:t>
            </a:r>
          </a:p>
        </p:txBody>
      </p:sp>
    </p:spTree>
    <p:extLst>
      <p:ext uri="{BB962C8B-B14F-4D97-AF65-F5344CB8AC3E}">
        <p14:creationId xmlns:p14="http://schemas.microsoft.com/office/powerpoint/2010/main" val="3388136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14363" y="365125"/>
            <a:ext cx="10739437" cy="6115050"/>
          </a:xfrm>
        </p:spPr>
        <p:txBody>
          <a:bodyPr/>
          <a:lstStyle/>
          <a:p>
            <a:pPr eaLnBrk="1" hangingPunct="1"/>
            <a:r>
              <a:rPr lang="en-US" altLang="en-US" smtClean="0"/>
              <a:t>Cooney v Osgood Machinery (NY 1993)</a:t>
            </a:r>
            <a:br>
              <a:rPr lang="en-US" altLang="en-US" smtClean="0"/>
            </a:br>
            <a:endParaRPr lang="en-US" altLang="en-US" smtClean="0"/>
          </a:p>
        </p:txBody>
      </p:sp>
    </p:spTree>
    <p:extLst>
      <p:ext uri="{BB962C8B-B14F-4D97-AF65-F5344CB8AC3E}">
        <p14:creationId xmlns:p14="http://schemas.microsoft.com/office/powerpoint/2010/main" val="2099606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p:nvPr>
        </p:nvSpPr>
        <p:spPr>
          <a:xfrm>
            <a:off x="1752600" y="274638"/>
            <a:ext cx="8458200" cy="6430962"/>
          </a:xfrm>
        </p:spPr>
        <p:txBody>
          <a:bodyPr/>
          <a:lstStyle/>
          <a:p>
            <a:pPr eaLnBrk="1" hangingPunct="1">
              <a:buFont typeface="Arial" panose="020B0604020202020204" pitchFamily="34" charset="0"/>
              <a:buNone/>
            </a:pPr>
            <a:r>
              <a:rPr lang="en-US" altLang="en-US" smtClean="0"/>
              <a:t>Under the first Neumeier rule, if parties share a common domicile, and that domicile’s law has a loss allocating rule, then that law should control….</a:t>
            </a:r>
          </a:p>
        </p:txBody>
      </p:sp>
    </p:spTree>
    <p:extLst>
      <p:ext uri="{BB962C8B-B14F-4D97-AF65-F5344CB8AC3E}">
        <p14:creationId xmlns:p14="http://schemas.microsoft.com/office/powerpoint/2010/main" val="346187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p:nvPr>
        </p:nvSpPr>
        <p:spPr>
          <a:xfrm>
            <a:off x="1828800" y="274638"/>
            <a:ext cx="8382000" cy="6430962"/>
          </a:xfrm>
        </p:spPr>
        <p:txBody>
          <a:bodyPr/>
          <a:lstStyle/>
          <a:p>
            <a:pPr eaLnBrk="1" hangingPunct="1">
              <a:buFont typeface="Arial" panose="020B0604020202020204" pitchFamily="34" charset="0"/>
              <a:buNone/>
            </a:pPr>
            <a:r>
              <a:rPr lang="en-US" altLang="en-US" sz="3600" smtClean="0"/>
              <a:t>The second Neumeier rule:</a:t>
            </a:r>
          </a:p>
          <a:p>
            <a:pPr lvl="2" eaLnBrk="1" hangingPunct="1"/>
            <a:r>
              <a:rPr lang="en-US" altLang="en-US" sz="3600" smtClean="0"/>
              <a:t>P’s domicile’s loss-allocating rule would allow P to win</a:t>
            </a:r>
          </a:p>
          <a:p>
            <a:pPr lvl="2" eaLnBrk="1" hangingPunct="1"/>
            <a:r>
              <a:rPr lang="en-US" altLang="en-US" sz="3600" smtClean="0"/>
              <a:t>D’s domicile’s loss-allocating rule would allow D to win</a:t>
            </a:r>
          </a:p>
          <a:p>
            <a:pPr lvl="2" eaLnBrk="1" hangingPunct="1"/>
            <a:r>
              <a:rPr lang="en-US" altLang="en-US" sz="3600" smtClean="0"/>
              <a:t>Then use place of injury</a:t>
            </a:r>
          </a:p>
          <a:p>
            <a:pPr eaLnBrk="1" hangingPunct="1">
              <a:buFont typeface="Arial" panose="020B0604020202020204" pitchFamily="34" charset="0"/>
              <a:buNone/>
            </a:pPr>
            <a:r>
              <a:rPr lang="en-US" altLang="en-US" sz="3600" smtClean="0"/>
              <a:t> </a:t>
            </a:r>
          </a:p>
          <a:p>
            <a:pPr eaLnBrk="1" hangingPunct="1"/>
            <a:endParaRPr lang="en-US" altLang="en-US" smtClean="0"/>
          </a:p>
        </p:txBody>
      </p:sp>
    </p:spTree>
    <p:extLst>
      <p:ext uri="{BB962C8B-B14F-4D97-AF65-F5344CB8AC3E}">
        <p14:creationId xmlns:p14="http://schemas.microsoft.com/office/powerpoint/2010/main" val="4265283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828800" y="274638"/>
            <a:ext cx="8382000" cy="6202362"/>
          </a:xfrm>
        </p:spPr>
        <p:txBody>
          <a:bodyPr/>
          <a:lstStyle/>
          <a:p>
            <a:pPr marL="342900" indent="-342900" eaLnBrk="1" hangingPunct="1"/>
            <a:r>
              <a:rPr lang="en-US" altLang="en-US" dirty="0" smtClean="0"/>
              <a:t>P (NY) guest of D (Ontario</a:t>
            </a:r>
            <a:r>
              <a:rPr lang="en-US" altLang="en-US" dirty="0" smtClean="0"/>
              <a:t>) host</a:t>
            </a:r>
            <a:r>
              <a:rPr lang="en-US" altLang="en-US" dirty="0" smtClean="0"/>
              <a:t/>
            </a:r>
            <a:br>
              <a:rPr lang="en-US" altLang="en-US" dirty="0" smtClean="0"/>
            </a:br>
            <a:r>
              <a:rPr lang="en-US" altLang="en-US" dirty="0" smtClean="0"/>
              <a:t/>
            </a:r>
            <a:br>
              <a:rPr lang="en-US" altLang="en-US" dirty="0" smtClean="0"/>
            </a:br>
            <a:r>
              <a:rPr lang="en-US" altLang="en-US" dirty="0" smtClean="0"/>
              <a:t>if accident in NY, then P wins</a:t>
            </a:r>
            <a:br>
              <a:rPr lang="en-US" altLang="en-US" dirty="0" smtClean="0"/>
            </a:br>
            <a:r>
              <a:rPr lang="en-US" altLang="en-US" dirty="0" smtClean="0"/>
              <a:t>accident in Ontario, then D wins</a:t>
            </a:r>
            <a:br>
              <a:rPr lang="en-US" altLang="en-US" dirty="0" smtClean="0"/>
            </a:br>
            <a:endParaRPr lang="en-US" altLang="en-US" dirty="0" smtClean="0"/>
          </a:p>
        </p:txBody>
      </p:sp>
    </p:spTree>
    <p:extLst>
      <p:ext uri="{BB962C8B-B14F-4D97-AF65-F5344CB8AC3E}">
        <p14:creationId xmlns:p14="http://schemas.microsoft.com/office/powerpoint/2010/main" val="2432283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p:nvPr>
        </p:nvSpPr>
        <p:spPr>
          <a:xfrm>
            <a:off x="609600" y="274638"/>
            <a:ext cx="10972800" cy="5851525"/>
          </a:xfrm>
        </p:spPr>
        <p:txBody>
          <a:bodyPr/>
          <a:lstStyle/>
          <a:p>
            <a:pPr eaLnBrk="1" hangingPunct="1">
              <a:buFont typeface="Arial" panose="020B0604020202020204" pitchFamily="34" charset="0"/>
              <a:buNone/>
            </a:pPr>
            <a:r>
              <a:rPr lang="en-US" altLang="en-US" smtClean="0"/>
              <a:t>Third Neumeier rule, applicable to other split-domicile cases:</a:t>
            </a:r>
          </a:p>
          <a:p>
            <a:pPr eaLnBrk="1" hangingPunct="1">
              <a:buFont typeface="Arial" panose="020B0604020202020204" pitchFamily="34" charset="0"/>
              <a:buNone/>
            </a:pPr>
            <a:r>
              <a:rPr lang="en-US" altLang="en-US" smtClean="0"/>
              <a:t>usually governing law will be that of the place where the accident occurred, unless “displacing that normally applicable rule will advance the relevant substantive law purposes without impairing the smooth working of the multistate system or producing great uncertainty for litigants”</a:t>
            </a:r>
          </a:p>
        </p:txBody>
      </p:sp>
    </p:spTree>
    <p:extLst>
      <p:ext uri="{BB962C8B-B14F-4D97-AF65-F5344CB8AC3E}">
        <p14:creationId xmlns:p14="http://schemas.microsoft.com/office/powerpoint/2010/main" val="1470014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785" y="365125"/>
            <a:ext cx="10733015" cy="5985341"/>
          </a:xfrm>
        </p:spPr>
        <p:txBody>
          <a:bodyPr/>
          <a:lstStyle/>
          <a:p>
            <a:r>
              <a:rPr lang="en-US" dirty="0" smtClean="0"/>
              <a:t>- unprovided </a:t>
            </a:r>
            <a:r>
              <a:rPr lang="en-US" dirty="0"/>
              <a:t>for </a:t>
            </a:r>
            <a:r>
              <a:rPr lang="en-US" dirty="0" smtClean="0"/>
              <a:t>cases</a:t>
            </a:r>
            <a:br>
              <a:rPr lang="en-US" dirty="0" smtClean="0"/>
            </a:br>
            <a:r>
              <a:rPr lang="en-US" dirty="0"/>
              <a:t>	</a:t>
            </a:r>
            <a:r>
              <a:rPr lang="en-US" dirty="0" smtClean="0"/>
              <a:t>- including those in which accident happens in state with same law as </a:t>
            </a:r>
            <a:r>
              <a:rPr lang="en-US" smtClean="0"/>
              <a:t>plaintiff’s domicile</a:t>
            </a:r>
            <a:r>
              <a:rPr lang="en-US" dirty="0"/>
              <a:t/>
            </a:r>
            <a:br>
              <a:rPr lang="en-US" dirty="0"/>
            </a:br>
            <a:r>
              <a:rPr lang="en-US" dirty="0" smtClean="0"/>
              <a:t>- true </a:t>
            </a:r>
            <a:r>
              <a:rPr lang="en-US" dirty="0"/>
              <a:t>conflicts when injury occurs in neither person home state</a:t>
            </a:r>
            <a:br>
              <a:rPr lang="en-US" dirty="0"/>
            </a:br>
            <a:r>
              <a:rPr lang="en-US" dirty="0"/>
              <a:t/>
            </a:r>
            <a:br>
              <a:rPr lang="en-US" dirty="0"/>
            </a:br>
            <a:endParaRPr lang="en-US" dirty="0"/>
          </a:p>
        </p:txBody>
      </p:sp>
    </p:spTree>
    <p:extLst>
      <p:ext uri="{BB962C8B-B14F-4D97-AF65-F5344CB8AC3E}">
        <p14:creationId xmlns:p14="http://schemas.microsoft.com/office/powerpoint/2010/main" val="1638344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752600" y="274638"/>
            <a:ext cx="8458200" cy="6278562"/>
          </a:xfrm>
        </p:spPr>
        <p:txBody>
          <a:bodyPr/>
          <a:lstStyle/>
          <a:p>
            <a:pPr eaLnBrk="1" hangingPunct="1"/>
            <a:r>
              <a:rPr lang="en-US" altLang="en-US" dirty="0" smtClean="0"/>
              <a:t>Guest (Ontario) sues Host (NY)</a:t>
            </a:r>
            <a:br>
              <a:rPr lang="en-US" altLang="en-US" dirty="0" smtClean="0"/>
            </a:br>
            <a:r>
              <a:rPr lang="en-US" altLang="en-US" dirty="0" smtClean="0"/>
              <a:t>Accident in Ontario</a:t>
            </a:r>
            <a:br>
              <a:rPr lang="en-US" altLang="en-US" dirty="0" smtClean="0"/>
            </a:br>
            <a:r>
              <a:rPr lang="en-US" altLang="en-US" dirty="0" smtClean="0"/>
              <a:t/>
            </a:r>
            <a:br>
              <a:rPr lang="en-US" altLang="en-US" dirty="0" smtClean="0"/>
            </a:br>
            <a:r>
              <a:rPr lang="en-US" altLang="en-US" dirty="0" smtClean="0"/>
              <a:t>Guest (Michigan) sues Host (NY)</a:t>
            </a:r>
            <a:br>
              <a:rPr lang="en-US" altLang="en-US" dirty="0" smtClean="0"/>
            </a:br>
            <a:r>
              <a:rPr lang="en-US" altLang="en-US" dirty="0" smtClean="0"/>
              <a:t>Accident in Ontario</a:t>
            </a:r>
            <a:br>
              <a:rPr lang="en-US" altLang="en-US" dirty="0" smtClean="0"/>
            </a:br>
            <a:r>
              <a:rPr lang="en-US" altLang="en-US" dirty="0" smtClean="0"/>
              <a:t/>
            </a:r>
            <a:br>
              <a:rPr lang="en-US" altLang="en-US" dirty="0" smtClean="0"/>
            </a:br>
            <a:r>
              <a:rPr lang="en-US" altLang="en-US" dirty="0" smtClean="0"/>
              <a:t>Guest (NY) sues Host (Michigan)</a:t>
            </a:r>
            <a:br>
              <a:rPr lang="en-US" altLang="en-US" dirty="0" smtClean="0"/>
            </a:br>
            <a:r>
              <a:rPr lang="en-US" altLang="en-US" dirty="0" smtClean="0"/>
              <a:t>Accident in Ontario</a:t>
            </a:r>
          </a:p>
        </p:txBody>
      </p:sp>
    </p:spTree>
    <p:extLst>
      <p:ext uri="{BB962C8B-B14F-4D97-AF65-F5344CB8AC3E}">
        <p14:creationId xmlns:p14="http://schemas.microsoft.com/office/powerpoint/2010/main" val="25594202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385</Words>
  <Application>Microsoft Office PowerPoint</Application>
  <PresentationFormat>Widescreen</PresentationFormat>
  <Paragraphs>35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Thurs. Mar. 17</vt:lpstr>
      <vt:lpstr>New York’s Neumeier Rules</vt:lpstr>
      <vt:lpstr>Cooney v Osgood Machinery (NY 1993) </vt:lpstr>
      <vt:lpstr>PowerPoint Presentation</vt:lpstr>
      <vt:lpstr>PowerPoint Presentation</vt:lpstr>
      <vt:lpstr>P (NY) guest of D (Ontario) host  if accident in NY, then P wins accident in Ontario, then D wins </vt:lpstr>
      <vt:lpstr>PowerPoint Presentation</vt:lpstr>
      <vt:lpstr>- unprovided for cases  - including those in which accident happens in state with same law as plaintiff’s domicile - true conflicts when injury occurs in neither person home state  </vt:lpstr>
      <vt:lpstr>Guest (Ontario) sues Host (NY) Accident in Ontario  Guest (Michigan) sues Host (NY) Accident in Ontario  Guest (NY) sues Host (Michigan) Accident in Ontario</vt:lpstr>
      <vt:lpstr>Edwards v. Erie Coach Lines Co. (NY 2011)</vt:lpstr>
      <vt:lpstr>Dépeçage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Mar. 17</dc:title>
  <dc:creator>Owner</dc:creator>
  <cp:lastModifiedBy>Owner</cp:lastModifiedBy>
  <cp:revision>4</cp:revision>
  <dcterms:created xsi:type="dcterms:W3CDTF">2016-03-16T19:03:17Z</dcterms:created>
  <dcterms:modified xsi:type="dcterms:W3CDTF">2016-03-17T12:18:09Z</dcterms:modified>
</cp:coreProperties>
</file>