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8" r:id="rId3"/>
    <p:sldId id="296" r:id="rId4"/>
    <p:sldId id="297" r:id="rId5"/>
    <p:sldId id="299" r:id="rId6"/>
    <p:sldId id="300" r:id="rId7"/>
    <p:sldId id="303" r:id="rId8"/>
    <p:sldId id="302" r:id="rId9"/>
    <p:sldId id="258" r:id="rId10"/>
    <p:sldId id="259" r:id="rId11"/>
    <p:sldId id="279" r:id="rId12"/>
    <p:sldId id="304" r:id="rId13"/>
    <p:sldId id="284" r:id="rId14"/>
    <p:sldId id="305" r:id="rId15"/>
    <p:sldId id="288" r:id="rId16"/>
    <p:sldId id="290" r:id="rId17"/>
    <p:sldId id="291" r:id="rId18"/>
    <p:sldId id="292" r:id="rId19"/>
    <p:sldId id="294" r:id="rId20"/>
    <p:sldId id="306" r:id="rId21"/>
    <p:sldId id="307" r:id="rId22"/>
    <p:sldId id="308" r:id="rId23"/>
    <p:sldId id="309" r:id="rId24"/>
    <p:sldId id="310" r:id="rId25"/>
    <p:sldId id="311" r:id="rId26"/>
    <p:sldId id="313" r:id="rId27"/>
    <p:sldId id="314" r:id="rId28"/>
    <p:sldId id="315" r:id="rId29"/>
    <p:sldId id="316" r:id="rId30"/>
    <p:sldId id="317" r:id="rId31"/>
    <p:sldId id="318" r:id="rId32"/>
    <p:sldId id="327" r:id="rId33"/>
    <p:sldId id="328" r:id="rId34"/>
    <p:sldId id="319" r:id="rId35"/>
    <p:sldId id="320" r:id="rId36"/>
    <p:sldId id="321" r:id="rId37"/>
    <p:sldId id="329" r:id="rId38"/>
    <p:sldId id="322" r:id="rId39"/>
    <p:sldId id="323" r:id="rId40"/>
    <p:sldId id="324" r:id="rId41"/>
    <p:sldId id="325" r:id="rId42"/>
    <p:sldId id="326"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65" d="100"/>
          <a:sy n="165" d="100"/>
        </p:scale>
        <p:origin x="14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65889C-B420-4675-8AC0-AC0418423DE5}"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72144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5889C-B420-4675-8AC0-AC0418423DE5}"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15429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5889C-B420-4675-8AC0-AC0418423DE5}"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2915715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0C0A38D-7074-439D-94CE-73F8CC1FCC8E}" type="slidenum">
              <a:rPr lang="en-US" altLang="en-US"/>
              <a:pPr/>
              <a:t>‹#›</a:t>
            </a:fld>
            <a:endParaRPr lang="en-US" altLang="en-US"/>
          </a:p>
        </p:txBody>
      </p:sp>
    </p:spTree>
    <p:extLst>
      <p:ext uri="{BB962C8B-B14F-4D97-AF65-F5344CB8AC3E}">
        <p14:creationId xmlns:p14="http://schemas.microsoft.com/office/powerpoint/2010/main" val="340116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5889C-B420-4675-8AC0-AC0418423DE5}"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338941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65889C-B420-4675-8AC0-AC0418423DE5}"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1288266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65889C-B420-4675-8AC0-AC0418423DE5}"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4148535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65889C-B420-4675-8AC0-AC0418423DE5}" type="datetimeFigureOut">
              <a:rPr lang="en-US" smtClean="0"/>
              <a:t>3/3/2016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733718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65889C-B420-4675-8AC0-AC0418423DE5}" type="datetimeFigureOut">
              <a:rPr lang="en-US" smtClean="0"/>
              <a:t>3/3/2016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64432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5889C-B420-4675-8AC0-AC0418423DE5}" type="datetimeFigureOut">
              <a:rPr lang="en-US" smtClean="0"/>
              <a:t>3/3/2016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1150206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5889C-B420-4675-8AC0-AC0418423DE5}"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2178157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5889C-B420-4675-8AC0-AC0418423DE5}"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2261434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5889C-B420-4675-8AC0-AC0418423DE5}" type="datetimeFigureOut">
              <a:rPr lang="en-US" smtClean="0"/>
              <a:t>3/3/2016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4FCB7-8698-41C6-A16D-190FF2677A2E}" type="slidenum">
              <a:rPr lang="en-US" smtClean="0"/>
              <a:t>‹#›</a:t>
            </a:fld>
            <a:endParaRPr lang="en-US"/>
          </a:p>
        </p:txBody>
      </p:sp>
    </p:spTree>
    <p:extLst>
      <p:ext uri="{BB962C8B-B14F-4D97-AF65-F5344CB8AC3E}">
        <p14:creationId xmlns:p14="http://schemas.microsoft.com/office/powerpoint/2010/main" val="1094648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2952750" y="274638"/>
            <a:ext cx="6229350" cy="6278562"/>
          </a:xfrm>
        </p:spPr>
        <p:txBody>
          <a:bodyPr/>
          <a:lstStyle/>
          <a:p>
            <a:pPr eaLnBrk="1" hangingPunct="1"/>
            <a:r>
              <a:rPr lang="en-US" altLang="en-US" dirty="0" smtClean="0"/>
              <a:t>Thurs. Mar. 3</a:t>
            </a:r>
          </a:p>
        </p:txBody>
      </p:sp>
    </p:spTree>
    <p:extLst>
      <p:ext uri="{BB962C8B-B14F-4D97-AF65-F5344CB8AC3E}">
        <p14:creationId xmlns:p14="http://schemas.microsoft.com/office/powerpoint/2010/main" val="1408383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p:cNvSpPr>
          <p:nvPr>
            <p:ph idx="4294967295"/>
          </p:nvPr>
        </p:nvSpPr>
        <p:spPr>
          <a:xfrm>
            <a:off x="144683" y="274639"/>
            <a:ext cx="11927711" cy="5851525"/>
          </a:xfrm>
        </p:spPr>
        <p:txBody>
          <a:bodyPr>
            <a:normAutofit fontScale="47500" lnSpcReduction="20000"/>
          </a:bodyPr>
          <a:lstStyle/>
          <a:p>
            <a:pPr eaLnBrk="1" hangingPunct="1"/>
            <a:r>
              <a:rPr lang="en-US" altLang="en-US" sz="4600" dirty="0" smtClean="0"/>
              <a:t>Grant variation</a:t>
            </a:r>
          </a:p>
          <a:p>
            <a:pPr eaLnBrk="1" hangingPunct="1"/>
            <a:r>
              <a:rPr lang="en-US" altLang="en-US" sz="4600" dirty="0" smtClean="0"/>
              <a:t>Arizonan and Californian get in accident in Arizona</a:t>
            </a:r>
          </a:p>
          <a:p>
            <a:pPr eaLnBrk="1" hangingPunct="1"/>
            <a:r>
              <a:rPr lang="en-US" altLang="en-US" sz="4600" dirty="0" smtClean="0"/>
              <a:t>Californian dies</a:t>
            </a:r>
          </a:p>
          <a:p>
            <a:pPr eaLnBrk="1" hangingPunct="1"/>
            <a:r>
              <a:rPr lang="en-US" altLang="en-US" sz="4600" dirty="0" smtClean="0"/>
              <a:t>Arizonan sues Californian’s estate</a:t>
            </a:r>
          </a:p>
          <a:p>
            <a:pPr eaLnBrk="1" hangingPunct="1"/>
            <a:r>
              <a:rPr lang="en-US" altLang="en-US" sz="4600" dirty="0" smtClean="0"/>
              <a:t>AZ has no survivorship of actions (it has an abatement rule)</a:t>
            </a:r>
          </a:p>
          <a:p>
            <a:pPr eaLnBrk="1" hangingPunct="1"/>
            <a:r>
              <a:rPr lang="en-US" altLang="en-US" sz="4600" dirty="0" smtClean="0"/>
              <a:t>Cal has survivorship</a:t>
            </a:r>
          </a:p>
          <a:p>
            <a:pPr eaLnBrk="1" hangingPunct="1"/>
            <a:endParaRPr lang="en-US" altLang="en-US" sz="4600" dirty="0"/>
          </a:p>
          <a:p>
            <a:pPr eaLnBrk="1" hangingPunct="1"/>
            <a:r>
              <a:rPr lang="en-US" altLang="en-US" sz="4600" dirty="0" smtClean="0"/>
              <a:t>Does Arizona’s abatement rule apply? No </a:t>
            </a:r>
          </a:p>
          <a:p>
            <a:pPr lvl="1"/>
            <a:r>
              <a:rPr lang="en-US" altLang="en-US" sz="4600" dirty="0" smtClean="0"/>
              <a:t>Not interested in protecting CA estates</a:t>
            </a:r>
          </a:p>
          <a:p>
            <a:pPr eaLnBrk="1" hangingPunct="1"/>
            <a:r>
              <a:rPr lang="en-US" altLang="en-US" sz="4600" dirty="0" smtClean="0"/>
              <a:t>Does California’s survivorship rule apply? No</a:t>
            </a:r>
          </a:p>
          <a:p>
            <a:pPr lvl="1"/>
            <a:r>
              <a:rPr lang="en-US" altLang="en-US" sz="4600" dirty="0" smtClean="0"/>
              <a:t>Not interested in compensation to AZ plaintiff</a:t>
            </a:r>
          </a:p>
          <a:p>
            <a:pPr marL="0" indent="0" eaLnBrk="1" hangingPunct="1">
              <a:buNone/>
            </a:pPr>
            <a:endParaRPr lang="en-US" altLang="en-US" sz="4600" dirty="0" smtClean="0"/>
          </a:p>
          <a:p>
            <a:pPr eaLnBrk="1" hangingPunct="1"/>
            <a:r>
              <a:rPr lang="en-US" altLang="en-US" sz="4600" dirty="0" smtClean="0"/>
              <a:t>Does Arizona’s negligence law apply? Yes</a:t>
            </a:r>
          </a:p>
          <a:p>
            <a:pPr lvl="1"/>
            <a:r>
              <a:rPr lang="en-US" altLang="en-US" sz="4600" dirty="0" smtClean="0"/>
              <a:t>Interested in compensation to AZ plaintiff and deterrence of negligence in AZ</a:t>
            </a:r>
          </a:p>
          <a:p>
            <a:pPr eaLnBrk="1" hangingPunct="1"/>
            <a:r>
              <a:rPr lang="en-US" altLang="en-US" sz="4600" dirty="0" smtClean="0"/>
              <a:t>Does California’s no-liability background law apply? Yes</a:t>
            </a:r>
          </a:p>
          <a:p>
            <a:pPr lvl="1"/>
            <a:r>
              <a:rPr lang="en-US" altLang="en-US" sz="4600" dirty="0" smtClean="0"/>
              <a:t>Interested in protecting blameless beneficiaries of an CA estate</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29260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09800" y="274638"/>
            <a:ext cx="8001000" cy="6049962"/>
          </a:xfrm>
        </p:spPr>
        <p:txBody>
          <a:bodyPr/>
          <a:lstStyle/>
          <a:p>
            <a:r>
              <a:rPr lang="en-US" altLang="en-US" smtClean="0"/>
              <a:t>true conflicts</a:t>
            </a:r>
          </a:p>
        </p:txBody>
      </p:sp>
    </p:spTree>
    <p:extLst>
      <p:ext uri="{BB962C8B-B14F-4D97-AF65-F5344CB8AC3E}">
        <p14:creationId xmlns:p14="http://schemas.microsoft.com/office/powerpoint/2010/main" val="3502990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40412"/>
            <a:ext cx="10624751" cy="6146886"/>
          </a:xfrm>
        </p:spPr>
        <p:txBody>
          <a:bodyPr/>
          <a:lstStyle/>
          <a:p>
            <a:r>
              <a:rPr lang="en-US" dirty="0" smtClean="0"/>
              <a:t>Currie – always favor forum interests</a:t>
            </a:r>
            <a:endParaRPr lang="en-US" dirty="0"/>
          </a:p>
        </p:txBody>
      </p:sp>
    </p:spTree>
    <p:extLst>
      <p:ext uri="{BB962C8B-B14F-4D97-AF65-F5344CB8AC3E}">
        <p14:creationId xmlns:p14="http://schemas.microsoft.com/office/powerpoint/2010/main" val="3686998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p:txBody>
          <a:bodyPr/>
          <a:lstStyle/>
          <a:p>
            <a:r>
              <a:rPr lang="en-US" altLang="en-US" smtClean="0"/>
              <a:t>Bernkrant v Fowler (Cal. 1961)</a:t>
            </a:r>
          </a:p>
        </p:txBody>
      </p:sp>
    </p:spTree>
    <p:extLst>
      <p:ext uri="{BB962C8B-B14F-4D97-AF65-F5344CB8AC3E}">
        <p14:creationId xmlns:p14="http://schemas.microsoft.com/office/powerpoint/2010/main" val="3384978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122172"/>
          </a:xfrm>
        </p:spPr>
        <p:txBody>
          <a:bodyPr/>
          <a:lstStyle/>
          <a:p>
            <a:r>
              <a:rPr lang="en-US" dirty="0" smtClean="0"/>
              <a:t>Currie – moderate and restrained interpretation</a:t>
            </a:r>
            <a:br>
              <a:rPr lang="en-US" dirty="0" smtClean="0"/>
            </a:br>
            <a:r>
              <a:rPr lang="en-US" dirty="0"/>
              <a:t/>
            </a:r>
            <a:br>
              <a:rPr lang="en-US" dirty="0"/>
            </a:br>
            <a:r>
              <a:rPr lang="en-US" dirty="0" smtClean="0"/>
              <a:t>- limit forum interests out of respect for expectations of the parties</a:t>
            </a:r>
            <a:endParaRPr lang="en-US" dirty="0"/>
          </a:p>
        </p:txBody>
      </p:sp>
    </p:spTree>
    <p:extLst>
      <p:ext uri="{BB962C8B-B14F-4D97-AF65-F5344CB8AC3E}">
        <p14:creationId xmlns:p14="http://schemas.microsoft.com/office/powerpoint/2010/main" val="4278128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524000" y="274638"/>
            <a:ext cx="8991600" cy="2239962"/>
          </a:xfrm>
        </p:spPr>
        <p:txBody>
          <a:bodyPr/>
          <a:lstStyle/>
          <a:p>
            <a:r>
              <a:rPr lang="en-US" altLang="en-US" smtClean="0"/>
              <a:t>Bernhard v Harrah’s Club </a:t>
            </a:r>
            <a:br>
              <a:rPr lang="en-US" altLang="en-US" smtClean="0"/>
            </a:br>
            <a:r>
              <a:rPr lang="en-US" altLang="en-US" smtClean="0"/>
              <a:t>(Cal. 1976)</a:t>
            </a:r>
            <a:br>
              <a:rPr lang="en-US" altLang="en-US" smtClean="0"/>
            </a:br>
            <a:endParaRPr lang="en-US" altLang="en-US" smtClean="0"/>
          </a:p>
        </p:txBody>
      </p:sp>
    </p:spTree>
    <p:extLst>
      <p:ext uri="{BB962C8B-B14F-4D97-AF65-F5344CB8AC3E}">
        <p14:creationId xmlns:p14="http://schemas.microsoft.com/office/powerpoint/2010/main" val="121243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846" y="365125"/>
            <a:ext cx="10796954" cy="6340475"/>
          </a:xfrm>
        </p:spPr>
        <p:txBody>
          <a:bodyPr/>
          <a:lstStyle/>
          <a:p>
            <a:r>
              <a:rPr lang="en-US" dirty="0"/>
              <a:t>c</a:t>
            </a:r>
            <a:r>
              <a:rPr lang="en-US" dirty="0" smtClean="0"/>
              <a:t>omparative impairment</a:t>
            </a:r>
            <a:endParaRPr lang="en-US" dirty="0"/>
          </a:p>
        </p:txBody>
      </p:sp>
    </p:spTree>
    <p:extLst>
      <p:ext uri="{BB962C8B-B14F-4D97-AF65-F5344CB8AC3E}">
        <p14:creationId xmlns:p14="http://schemas.microsoft.com/office/powerpoint/2010/main" val="160539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524000" y="0"/>
            <a:ext cx="9144000" cy="6324600"/>
          </a:xfrm>
        </p:spPr>
        <p:txBody>
          <a:bodyPr/>
          <a:lstStyle/>
          <a:p>
            <a:r>
              <a:rPr lang="en-US" altLang="en-US" dirty="0" smtClean="0"/>
              <a:t>Resident of Mass, driving truck in CT, causes injury to CT P </a:t>
            </a:r>
          </a:p>
          <a:p>
            <a:r>
              <a:rPr lang="en-US" altLang="en-US" dirty="0" smtClean="0"/>
              <a:t>D broke speed limit, which creates </a:t>
            </a:r>
            <a:r>
              <a:rPr lang="en-US" altLang="en-US" dirty="0" err="1" smtClean="0"/>
              <a:t>irrebuttable</a:t>
            </a:r>
            <a:r>
              <a:rPr lang="en-US" altLang="en-US" dirty="0" smtClean="0"/>
              <a:t> presumption of negligence under CT law, but not under Mass law</a:t>
            </a:r>
          </a:p>
          <a:p>
            <a:r>
              <a:rPr lang="en-US" altLang="en-US" dirty="0" smtClean="0"/>
              <a:t>“If the [Mass] driver causes injury to [a CT] resident while driving in [CT] at a speed in excess of the [CT] speed limit, [CT]'s per se rule should be applied. [CT] has an interest in implementing its regulatory provision, and its interest in the application of its loss-distribution rule offsets [Mass]'s corresponding loss-distribution interest.”</a:t>
            </a:r>
          </a:p>
          <a:p>
            <a:endParaRPr lang="en-US" altLang="en-US" dirty="0" smtClean="0"/>
          </a:p>
          <a:p>
            <a:endParaRPr lang="en-US" altLang="en-US" dirty="0" smtClean="0"/>
          </a:p>
        </p:txBody>
      </p:sp>
    </p:spTree>
    <p:extLst>
      <p:ext uri="{BB962C8B-B14F-4D97-AF65-F5344CB8AC3E}">
        <p14:creationId xmlns:p14="http://schemas.microsoft.com/office/powerpoint/2010/main" val="756601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981200" y="381001"/>
            <a:ext cx="8229600" cy="5745163"/>
          </a:xfrm>
        </p:spPr>
        <p:txBody>
          <a:bodyPr/>
          <a:lstStyle/>
          <a:p>
            <a:r>
              <a:rPr lang="en-US" altLang="en-US" smtClean="0"/>
              <a:t>Assume instead both P and D are from Mass</a:t>
            </a:r>
          </a:p>
          <a:p>
            <a:r>
              <a:rPr lang="en-US" altLang="en-US" smtClean="0"/>
              <a:t>Accident in CT</a:t>
            </a:r>
          </a:p>
          <a:p>
            <a:r>
              <a:rPr lang="en-US" altLang="en-US" smtClean="0"/>
              <a:t>“The [CT] regulatory interest will not be impaired significantly if it is subordinated in the comparatively rare instances involving two nonresidents, who are residents of a state or states that reject the per se subrule. Conduct on [CT] highways will not be affected by knowledge of [Mass] residents that the [CT] per se rule will not be applied to them if the person they injure happens to be a co-citizen.”</a:t>
            </a:r>
          </a:p>
        </p:txBody>
      </p:sp>
    </p:spTree>
    <p:extLst>
      <p:ext uri="{BB962C8B-B14F-4D97-AF65-F5344CB8AC3E}">
        <p14:creationId xmlns:p14="http://schemas.microsoft.com/office/powerpoint/2010/main" val="2746377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981200" y="457201"/>
            <a:ext cx="8229600" cy="6126163"/>
          </a:xfrm>
        </p:spPr>
        <p:txBody>
          <a:bodyPr/>
          <a:lstStyle/>
          <a:p>
            <a:pPr lvl="1"/>
            <a:r>
              <a:rPr lang="en-US" altLang="en-US" smtClean="0"/>
              <a:t>Offshore Rental Co. v. Continental Oil Co. (Cal. 1978)</a:t>
            </a:r>
          </a:p>
          <a:p>
            <a:pPr lvl="1"/>
            <a:r>
              <a:rPr lang="en-US" altLang="en-US" smtClean="0"/>
              <a:t>P, Cal corporation, sent VP to La</a:t>
            </a:r>
          </a:p>
          <a:p>
            <a:pPr lvl="1"/>
            <a:r>
              <a:rPr lang="en-US" altLang="en-US" smtClean="0"/>
              <a:t>There VP was injured by negligence of employee of La corporation</a:t>
            </a:r>
          </a:p>
          <a:p>
            <a:pPr lvl="1"/>
            <a:r>
              <a:rPr lang="en-US" altLang="en-US" smtClean="0"/>
              <a:t>Cal law allows suits by a corporation for loss of services of employee</a:t>
            </a:r>
          </a:p>
          <a:p>
            <a:pPr lvl="1"/>
            <a:r>
              <a:rPr lang="en-US" altLang="en-US" smtClean="0"/>
              <a:t>La law does not</a:t>
            </a:r>
          </a:p>
          <a:p>
            <a:endParaRPr lang="en-US" altLang="en-US" smtClean="0"/>
          </a:p>
        </p:txBody>
      </p:sp>
    </p:spTree>
    <p:extLst>
      <p:ext uri="{BB962C8B-B14F-4D97-AF65-F5344CB8AC3E}">
        <p14:creationId xmlns:p14="http://schemas.microsoft.com/office/powerpoint/2010/main" val="3974660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097459"/>
          </a:xfrm>
        </p:spPr>
        <p:txBody>
          <a:bodyPr/>
          <a:lstStyle/>
          <a:p>
            <a:r>
              <a:rPr lang="en-US" dirty="0" smtClean="0"/>
              <a:t>Green’s critique of interest analysis</a:t>
            </a:r>
            <a:endParaRPr lang="en-US" dirty="0"/>
          </a:p>
        </p:txBody>
      </p:sp>
    </p:spTree>
    <p:extLst>
      <p:ext uri="{BB962C8B-B14F-4D97-AF65-F5344CB8AC3E}">
        <p14:creationId xmlns:p14="http://schemas.microsoft.com/office/powerpoint/2010/main" val="3425604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2</a:t>
            </a:r>
            <a:r>
              <a:rPr lang="en-US" altLang="en-US" baseline="30000" smtClean="0"/>
              <a:t>nd</a:t>
            </a:r>
            <a:r>
              <a:rPr lang="en-US" altLang="en-US" smtClean="0"/>
              <a:t> Restatement</a:t>
            </a:r>
          </a:p>
        </p:txBody>
      </p:sp>
    </p:spTree>
    <p:extLst>
      <p:ext uri="{BB962C8B-B14F-4D97-AF65-F5344CB8AC3E}">
        <p14:creationId xmlns:p14="http://schemas.microsoft.com/office/powerpoint/2010/main" val="4230513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1981200" y="304801"/>
            <a:ext cx="8229600" cy="5821363"/>
          </a:xfrm>
        </p:spPr>
        <p:txBody>
          <a:bodyPr/>
          <a:lstStyle/>
          <a:p>
            <a:pPr eaLnBrk="1" hangingPunct="1"/>
            <a:r>
              <a:rPr lang="en-US" altLang="en-US" smtClean="0"/>
              <a:t>§ 146. Personal Injuries</a:t>
            </a:r>
            <a:br>
              <a:rPr lang="en-US" altLang="en-US" smtClean="0"/>
            </a:br>
            <a:r>
              <a:rPr lang="en-US" altLang="en-US" smtClean="0"/>
              <a:t/>
            </a:r>
            <a:br>
              <a:rPr lang="en-US" altLang="en-US" smtClean="0"/>
            </a:br>
            <a:r>
              <a:rPr lang="en-US" altLang="en-US" smtClean="0"/>
              <a:t>In an action for a personal injury, the local law of the state where the injury occurred determines the rights and liabilities of the parties, unless, with respect to the particular issue, some other state has a more significant relationship under the principles stated in § 6 to the occurrence and the parties, in which event the local law of the other state will be applied.</a:t>
            </a:r>
          </a:p>
        </p:txBody>
      </p:sp>
    </p:spTree>
    <p:extLst>
      <p:ext uri="{BB962C8B-B14F-4D97-AF65-F5344CB8AC3E}">
        <p14:creationId xmlns:p14="http://schemas.microsoft.com/office/powerpoint/2010/main" val="3855273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905000" y="152401"/>
            <a:ext cx="8305800" cy="5973763"/>
          </a:xfrm>
        </p:spPr>
        <p:txBody>
          <a:bodyPr/>
          <a:lstStyle/>
          <a:p>
            <a:pPr eaLnBrk="1" hangingPunct="1"/>
            <a:r>
              <a:rPr lang="en-US" altLang="en-US" smtClean="0"/>
              <a:t>§ 6. Choice-Of-Law Principles</a:t>
            </a:r>
            <a:br>
              <a:rPr lang="en-US" altLang="en-US" smtClean="0"/>
            </a:br>
            <a:r>
              <a:rPr lang="en-US" altLang="en-US" smtClean="0"/>
              <a:t>(1) A court, subject to constitutional restrictions, will follow a statutory directive of its own state on choice of law.</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3525224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524000" y="0"/>
            <a:ext cx="9144000" cy="6858000"/>
          </a:xfrm>
        </p:spPr>
        <p:txBody>
          <a:bodyPr/>
          <a:lstStyle/>
          <a:p>
            <a:pPr eaLnBrk="1" hangingPunct="1"/>
            <a:r>
              <a:rPr lang="en-US" altLang="en-US"/>
              <a:t>(2) When there is no such directive, the factors relevant to the choice of the applicable rule of law include</a:t>
            </a:r>
            <a:br>
              <a:rPr lang="en-US" altLang="en-US"/>
            </a:br>
            <a:r>
              <a:rPr lang="en-US" altLang="en-US"/>
              <a:t>(a) the needs of the interstate and international systems,</a:t>
            </a:r>
            <a:br>
              <a:rPr lang="en-US" altLang="en-US"/>
            </a:br>
            <a:r>
              <a:rPr lang="en-US" altLang="en-US"/>
              <a:t>(b) the relevant policies of the forum,</a:t>
            </a:r>
            <a:br>
              <a:rPr lang="en-US" altLang="en-US"/>
            </a:br>
            <a:r>
              <a:rPr lang="en-US" altLang="en-US"/>
              <a:t>(c) the relevant policies of other interested states and the relative interests of those states in the determination of the particular issue,</a:t>
            </a:r>
            <a:br>
              <a:rPr lang="en-US" altLang="en-US"/>
            </a:br>
            <a:r>
              <a:rPr lang="en-US" altLang="en-US"/>
              <a:t>(d) the protection of justified expectations,</a:t>
            </a:r>
            <a:br>
              <a:rPr lang="en-US" altLang="en-US"/>
            </a:br>
            <a:r>
              <a:rPr lang="en-US" altLang="en-US"/>
              <a:t>(e) the basic policies underlying the particular field of law,</a:t>
            </a:r>
            <a:br>
              <a:rPr lang="en-US" altLang="en-US"/>
            </a:br>
            <a:r>
              <a:rPr lang="en-US" altLang="en-US"/>
              <a:t>(f) certainty, predictability and uniformity of result, and</a:t>
            </a:r>
            <a:br>
              <a:rPr lang="en-US" altLang="en-US"/>
            </a:br>
            <a:r>
              <a:rPr lang="en-US" altLang="en-US"/>
              <a:t>(g) ease in the determination and application of the law to be applied.</a:t>
            </a:r>
          </a:p>
        </p:txBody>
      </p:sp>
    </p:spTree>
    <p:extLst>
      <p:ext uri="{BB962C8B-B14F-4D97-AF65-F5344CB8AC3E}">
        <p14:creationId xmlns:p14="http://schemas.microsoft.com/office/powerpoint/2010/main" val="2110376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eaLnBrk="1" hangingPunct="1"/>
            <a:r>
              <a:rPr lang="en-US" altLang="en-US" smtClean="0"/>
              <a:t>§ 145. The General Principle</a:t>
            </a:r>
            <a:br>
              <a:rPr lang="en-US" altLang="en-US" smtClean="0"/>
            </a:br>
            <a:r>
              <a:rPr lang="en-US" altLang="en-US" smtClean="0"/>
              <a:t>(1) The rights and liabilities of the parties with respect to an issue in tort are determined by the local law of the state which, with respect to that issue, has the most significant relationship to the occurrence and the parties under the principles stated in § 6.</a:t>
            </a:r>
            <a:br>
              <a:rPr lang="en-US" altLang="en-US" smtClean="0"/>
            </a:br>
            <a:endParaRPr lang="en-US" altLang="en-US" smtClean="0"/>
          </a:p>
        </p:txBody>
      </p:sp>
    </p:spTree>
    <p:extLst>
      <p:ext uri="{BB962C8B-B14F-4D97-AF65-F5344CB8AC3E}">
        <p14:creationId xmlns:p14="http://schemas.microsoft.com/office/powerpoint/2010/main" val="4230213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828800" y="457201"/>
            <a:ext cx="8382000" cy="5668963"/>
          </a:xfrm>
        </p:spPr>
        <p:txBody>
          <a:bodyPr rtlCol="0">
            <a:normAutofit/>
          </a:bodyPr>
          <a:lstStyle/>
          <a:p>
            <a:pPr>
              <a:defRPr/>
            </a:pPr>
            <a:r>
              <a:rPr lang="en-US" dirty="0"/>
              <a:t>(2) Contacts to be taken into account in applying the principles of § 6 to determine the law applicable to an issue include:</a:t>
            </a:r>
            <a:br>
              <a:rPr lang="en-US" dirty="0"/>
            </a:br>
            <a:r>
              <a:rPr lang="en-US" dirty="0"/>
              <a:t>(a) the place where the injury occurred,</a:t>
            </a:r>
            <a:br>
              <a:rPr lang="en-US" dirty="0"/>
            </a:br>
            <a:r>
              <a:rPr lang="en-US" dirty="0"/>
              <a:t>(b) the place where the conduct causing the injury occurred,</a:t>
            </a:r>
            <a:br>
              <a:rPr lang="en-US" dirty="0"/>
            </a:br>
            <a:r>
              <a:rPr lang="en-US" dirty="0"/>
              <a:t>(c) the </a:t>
            </a:r>
            <a:r>
              <a:rPr lang="en-US" dirty="0" err="1"/>
              <a:t>domicil</a:t>
            </a:r>
            <a:r>
              <a:rPr lang="en-US" dirty="0"/>
              <a:t>, residence, nationality, place of incorporation and place of business of the parties, and</a:t>
            </a:r>
            <a:br>
              <a:rPr lang="en-US" dirty="0"/>
            </a:br>
            <a:r>
              <a:rPr lang="en-US" dirty="0"/>
              <a:t>(d) the place where the relationship, if any, between the parties is centered.</a:t>
            </a:r>
          </a:p>
          <a:p>
            <a:pPr>
              <a:buNone/>
              <a:defRPr/>
            </a:pPr>
            <a:r>
              <a:rPr lang="en-US" dirty="0"/>
              <a:t>These contacts are to be evaluated according to their relative importance with respect to the particular issue.</a:t>
            </a:r>
          </a:p>
          <a:p>
            <a:pPr>
              <a:defRPr/>
            </a:pPr>
            <a:endParaRPr lang="en-US" dirty="0"/>
          </a:p>
        </p:txBody>
      </p:sp>
    </p:spTree>
    <p:extLst>
      <p:ext uri="{BB962C8B-B14F-4D97-AF65-F5344CB8AC3E}">
        <p14:creationId xmlns:p14="http://schemas.microsoft.com/office/powerpoint/2010/main" val="35874517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304800"/>
            <a:ext cx="8229600" cy="1143000"/>
          </a:xfrm>
        </p:spPr>
        <p:txBody>
          <a:bodyPr/>
          <a:lstStyle/>
          <a:p>
            <a:pPr eaLnBrk="1" hangingPunct="1"/>
            <a:r>
              <a:rPr lang="en-US" altLang="en-US" smtClean="0"/>
              <a:t>§ 169. Intra-Family Immunity</a:t>
            </a:r>
          </a:p>
        </p:txBody>
      </p:sp>
      <p:sp>
        <p:nvSpPr>
          <p:cNvPr id="15363" name="Content Placeholder 2"/>
          <p:cNvSpPr>
            <a:spLocks noGrp="1"/>
          </p:cNvSpPr>
          <p:nvPr>
            <p:ph idx="1"/>
          </p:nvPr>
        </p:nvSpPr>
        <p:spPr/>
        <p:txBody>
          <a:bodyPr/>
          <a:lstStyle/>
          <a:p>
            <a:pPr eaLnBrk="1" hangingPunct="1">
              <a:buFont typeface="Arial" panose="020B0604020202020204" pitchFamily="34" charset="0"/>
              <a:buNone/>
            </a:pPr>
            <a:r>
              <a:rPr lang="en-US" altLang="en-US" b="1" smtClean="0"/>
              <a:t/>
            </a:r>
            <a:br>
              <a:rPr lang="en-US" altLang="en-US" b="1" smtClean="0"/>
            </a:br>
            <a:r>
              <a:rPr lang="en-US" altLang="en-US" smtClean="0"/>
              <a:t>(1) The law selected by application of the rule of § 145 determines whether one member of a family is immune from tort liability to another member of the family.</a:t>
            </a:r>
            <a:br>
              <a:rPr lang="en-US" altLang="en-US" smtClean="0"/>
            </a:br>
            <a:r>
              <a:rPr lang="en-US" altLang="en-US" smtClean="0"/>
              <a:t/>
            </a:r>
            <a:br>
              <a:rPr lang="en-US" altLang="en-US" smtClean="0"/>
            </a:br>
            <a:r>
              <a:rPr lang="en-US" altLang="en-US" smtClean="0"/>
              <a:t>(2) The applicable law will usually be the local law of the state of the parties' domicil.</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1197917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274638"/>
            <a:ext cx="8458200" cy="2087562"/>
          </a:xfrm>
        </p:spPr>
        <p:txBody>
          <a:bodyPr rtlCol="0">
            <a:normAutofit/>
          </a:bodyPr>
          <a:lstStyle/>
          <a:p>
            <a:pPr marL="342900" indent="-342900">
              <a:defRPr/>
            </a:pPr>
            <a:r>
              <a:rPr lang="en-US" smtClean="0"/>
              <a:t>Phillips v. Gen. Motors Corp</a:t>
            </a:r>
            <a:br>
              <a:rPr lang="en-US" smtClean="0"/>
            </a:br>
            <a:r>
              <a:rPr lang="en-US" smtClean="0"/>
              <a:t>(Mont. 2000)</a:t>
            </a:r>
            <a:br>
              <a:rPr lang="en-US" smtClean="0"/>
            </a:br>
            <a:endParaRPr lang="en-US" smtClean="0"/>
          </a:p>
        </p:txBody>
      </p:sp>
    </p:spTree>
    <p:extLst>
      <p:ext uri="{BB962C8B-B14F-4D97-AF65-F5344CB8AC3E}">
        <p14:creationId xmlns:p14="http://schemas.microsoft.com/office/powerpoint/2010/main" val="1699311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524000" y="0"/>
            <a:ext cx="9144000" cy="6858000"/>
          </a:xfrm>
        </p:spPr>
        <p:txBody>
          <a:bodyPr/>
          <a:lstStyle/>
          <a:p>
            <a:pPr eaLnBrk="1" hangingPunct="1"/>
            <a:r>
              <a:rPr lang="en-US" altLang="en-US"/>
              <a:t>(2) When there is no such directive, the factors relevant to the choice of the applicable rule of law include</a:t>
            </a:r>
            <a:br>
              <a:rPr lang="en-US" altLang="en-US"/>
            </a:br>
            <a:r>
              <a:rPr lang="en-US" altLang="en-US"/>
              <a:t>(a) the needs of the interstate and international systems,</a:t>
            </a:r>
            <a:br>
              <a:rPr lang="en-US" altLang="en-US"/>
            </a:br>
            <a:r>
              <a:rPr lang="en-US" altLang="en-US"/>
              <a:t>(b) the relevant policies of the forum,</a:t>
            </a:r>
            <a:br>
              <a:rPr lang="en-US" altLang="en-US"/>
            </a:br>
            <a:r>
              <a:rPr lang="en-US" altLang="en-US"/>
              <a:t>(c) the relevant policies of other interested states and the relative interests of those states in the determination of the particular issue,</a:t>
            </a:r>
            <a:br>
              <a:rPr lang="en-US" altLang="en-US"/>
            </a:br>
            <a:r>
              <a:rPr lang="en-US" altLang="en-US"/>
              <a:t>(d) the protection of justified expectations,</a:t>
            </a:r>
            <a:br>
              <a:rPr lang="en-US" altLang="en-US"/>
            </a:br>
            <a:r>
              <a:rPr lang="en-US" altLang="en-US"/>
              <a:t>(e) the basic policies underlying the particular field of law,</a:t>
            </a:r>
            <a:br>
              <a:rPr lang="en-US" altLang="en-US"/>
            </a:br>
            <a:r>
              <a:rPr lang="en-US" altLang="en-US"/>
              <a:t>(f) certainty, predictability and uniformity of result, and</a:t>
            </a:r>
            <a:br>
              <a:rPr lang="en-US" altLang="en-US"/>
            </a:br>
            <a:r>
              <a:rPr lang="en-US" altLang="en-US"/>
              <a:t>(g) ease in the determination and application of the law to be applied.</a:t>
            </a:r>
          </a:p>
        </p:txBody>
      </p:sp>
    </p:spTree>
    <p:extLst>
      <p:ext uri="{BB962C8B-B14F-4D97-AF65-F5344CB8AC3E}">
        <p14:creationId xmlns:p14="http://schemas.microsoft.com/office/powerpoint/2010/main" val="18176313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524000" y="0"/>
            <a:ext cx="9144000" cy="6858000"/>
          </a:xfrm>
        </p:spPr>
        <p:txBody>
          <a:bodyPr/>
          <a:lstStyle/>
          <a:p>
            <a:pPr eaLnBrk="1" hangingPunct="1"/>
            <a:r>
              <a:rPr lang="en-US" altLang="en-US"/>
              <a:t>The first factor we must consider under § 6(2) is the needs of the interstate and international system. On the facts of this case, this factor does not point toward the importance of applying any particular state's law. </a:t>
            </a:r>
            <a:r>
              <a:rPr lang="en-US" altLang="en-US" b="1"/>
              <a:t>Rather, this factor supports the application of the Restatement approach, namely the law of the state with the most significant relationship to an issue. </a:t>
            </a:r>
            <a:r>
              <a:rPr lang="en-US" altLang="en-US"/>
              <a:t>We believe the Restatement approach fosters harmonious relationship between states by respecting the substantive law of other states when those states have a greater interest in the determination of a particular issue litigated in a foreign jurisdiction. The Restatement approach is preferable, in our view, to the traditional lex loci rule which applies the law of the place of the accident which may be fortuitous in tort actions.</a:t>
            </a:r>
          </a:p>
          <a:p>
            <a:pPr eaLnBrk="1" hangingPunct="1"/>
            <a:endParaRPr lang="en-US" altLang="en-US" smtClean="0"/>
          </a:p>
        </p:txBody>
      </p:sp>
    </p:spTree>
    <p:extLst>
      <p:ext uri="{BB962C8B-B14F-4D97-AF65-F5344CB8AC3E}">
        <p14:creationId xmlns:p14="http://schemas.microsoft.com/office/powerpoint/2010/main" val="358571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365125"/>
            <a:ext cx="10842072" cy="6278956"/>
          </a:xfrm>
        </p:spPr>
        <p:txBody>
          <a:bodyPr/>
          <a:lstStyle/>
          <a:p>
            <a:r>
              <a:rPr lang="en-US" dirty="0" smtClean="0"/>
              <a:t>Harris v. Harris (Ga. 1984)</a:t>
            </a:r>
            <a:br>
              <a:rPr lang="en-US" dirty="0" smtClean="0"/>
            </a:br>
            <a:r>
              <a:rPr lang="en-US" dirty="0" smtClean="0"/>
              <a:t>two married but separated Georgians get into car accident in Georgia in which husband is negligent – wife sues</a:t>
            </a:r>
            <a:br>
              <a:rPr lang="en-US" dirty="0" smtClean="0"/>
            </a:br>
            <a:r>
              <a:rPr lang="en-US" dirty="0" smtClean="0"/>
              <a:t>does Georgia spousal immunity rule apply?</a:t>
            </a:r>
            <a:br>
              <a:rPr lang="en-US" dirty="0" smtClean="0"/>
            </a:br>
            <a:r>
              <a:rPr lang="en-US" dirty="0"/>
              <a:t/>
            </a:r>
            <a:br>
              <a:rPr lang="en-US" dirty="0"/>
            </a:br>
            <a:r>
              <a:rPr lang="en-US" dirty="0" smtClean="0"/>
              <a:t>- look to purposes of spousal immunity</a:t>
            </a:r>
            <a:endParaRPr lang="en-US" dirty="0"/>
          </a:p>
        </p:txBody>
      </p:sp>
    </p:spTree>
    <p:extLst>
      <p:ext uri="{BB962C8B-B14F-4D97-AF65-F5344CB8AC3E}">
        <p14:creationId xmlns:p14="http://schemas.microsoft.com/office/powerpoint/2010/main" val="2846330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1524000" y="228600"/>
            <a:ext cx="9144000" cy="6172200"/>
          </a:xfrm>
        </p:spPr>
        <p:txBody>
          <a:bodyPr rtlCol="0">
            <a:normAutofit/>
          </a:bodyPr>
          <a:lstStyle/>
          <a:p>
            <a:pPr>
              <a:defRPr/>
            </a:pPr>
            <a:r>
              <a:rPr lang="en-US" sz="2400"/>
              <a:t>We must also consider the relevant contacts in regard to the basic policies underlying the particular field of law. This factor is of particular importance in situations where the policies of the interested states are largely the same but there are nevertheless minor differences between their relevant local law rules. In such instances, there is good reason for the court to apply the local law of the state which will best achieve the basic policy, or policies, underlying the particular field of law involved. This is not a case in which the policies of interested states are basically the same except for minor differences in their local rules. For example, although under Kansas and Montana law, manufacturers of defective products are strictly liable for injuries, North Carolina law does not permit strict liability in tort in product liability actions. Instead, </a:t>
            </a:r>
            <a:r>
              <a:rPr lang="en-US" sz="2400" b="1"/>
              <a:t>it appears that the various interested states have reached different conclusions concerning the right level of compensation and deterrence for injuries caused by defective products. Therefore, we need go no further in addressing this contact.</a:t>
            </a:r>
          </a:p>
          <a:p>
            <a:pPr>
              <a:defRPr/>
            </a:pPr>
            <a:endParaRPr lang="en-US" sz="2400"/>
          </a:p>
        </p:txBody>
      </p:sp>
    </p:spTree>
    <p:extLst>
      <p:ext uri="{BB962C8B-B14F-4D97-AF65-F5344CB8AC3E}">
        <p14:creationId xmlns:p14="http://schemas.microsoft.com/office/powerpoint/2010/main" val="38676774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828800" y="457201"/>
            <a:ext cx="8382000" cy="5668963"/>
          </a:xfrm>
        </p:spPr>
        <p:txBody>
          <a:bodyPr rtlCol="0">
            <a:normAutofit/>
          </a:bodyPr>
          <a:lstStyle/>
          <a:p>
            <a:pPr>
              <a:defRPr/>
            </a:pPr>
            <a:r>
              <a:rPr lang="en-US" dirty="0"/>
              <a:t>(2) Contacts to be taken into account in applying the principles of § 6 to determine the law applicable to an issue include:</a:t>
            </a:r>
            <a:br>
              <a:rPr lang="en-US" dirty="0"/>
            </a:br>
            <a:r>
              <a:rPr lang="en-US" dirty="0"/>
              <a:t>(a) the place where the injury occurred,</a:t>
            </a:r>
            <a:br>
              <a:rPr lang="en-US" dirty="0"/>
            </a:br>
            <a:r>
              <a:rPr lang="en-US" dirty="0"/>
              <a:t>(b) the place where the conduct causing the injury occurred,</a:t>
            </a:r>
            <a:br>
              <a:rPr lang="en-US" dirty="0"/>
            </a:br>
            <a:r>
              <a:rPr lang="en-US" dirty="0"/>
              <a:t>(c) the </a:t>
            </a:r>
            <a:r>
              <a:rPr lang="en-US" dirty="0" err="1"/>
              <a:t>domicil</a:t>
            </a:r>
            <a:r>
              <a:rPr lang="en-US" dirty="0"/>
              <a:t>, residence, nationality, place of incorporation and place of business of the parties, and</a:t>
            </a:r>
            <a:br>
              <a:rPr lang="en-US" dirty="0"/>
            </a:br>
            <a:r>
              <a:rPr lang="en-US" dirty="0"/>
              <a:t>(d) the place where the relationship, if any, between the parties is centered.</a:t>
            </a:r>
          </a:p>
          <a:p>
            <a:pPr>
              <a:buNone/>
              <a:defRPr/>
            </a:pPr>
            <a:r>
              <a:rPr lang="en-US" dirty="0"/>
              <a:t>These contacts are to be evaluated according to their relative importance with respect to the particular issue.</a:t>
            </a:r>
          </a:p>
          <a:p>
            <a:pPr>
              <a:defRPr/>
            </a:pPr>
            <a:endParaRPr lang="en-US" dirty="0"/>
          </a:p>
        </p:txBody>
      </p:sp>
    </p:spTree>
    <p:extLst>
      <p:ext uri="{BB962C8B-B14F-4D97-AF65-F5344CB8AC3E}">
        <p14:creationId xmlns:p14="http://schemas.microsoft.com/office/powerpoint/2010/main" val="33012843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119" y="365125"/>
            <a:ext cx="10676681" cy="6342404"/>
          </a:xfrm>
        </p:spPr>
        <p:txBody>
          <a:bodyPr>
            <a:normAutofit/>
          </a:bodyPr>
          <a:lstStyle/>
          <a:p>
            <a:r>
              <a:rPr lang="en-US" dirty="0"/>
              <a:t>The purpose of a state's product liability statute is to regulate the sale of products in that state and to prevent injuries incurred by that state's residents due to defective products.   </a:t>
            </a:r>
            <a:r>
              <a:rPr lang="en-US" dirty="0" smtClean="0"/>
              <a:t>Any </a:t>
            </a:r>
            <a:r>
              <a:rPr lang="en-US" dirty="0"/>
              <a:t>conduct the state of Kansas may have been attempting to regulate through § 60-3302 could not be implicated by the facts of this case as it involves neither a sale in Kansas nor an injury to a Kansas resident</a:t>
            </a:r>
            <a:r>
              <a:rPr lang="en-US" dirty="0" smtClean="0"/>
              <a:t>.</a:t>
            </a:r>
            <a:endParaRPr lang="en-US" dirty="0"/>
          </a:p>
        </p:txBody>
      </p:sp>
    </p:spTree>
    <p:extLst>
      <p:ext uri="{BB962C8B-B14F-4D97-AF65-F5344CB8AC3E}">
        <p14:creationId xmlns:p14="http://schemas.microsoft.com/office/powerpoint/2010/main" val="36698948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241" y="365125"/>
            <a:ext cx="11006559" cy="6301893"/>
          </a:xfrm>
        </p:spPr>
        <p:txBody>
          <a:bodyPr>
            <a:normAutofit/>
          </a:bodyPr>
          <a:lstStyle/>
          <a:p>
            <a:r>
              <a:rPr lang="en-US" sz="3200" dirty="0"/>
              <a:t>Kansas law provides for multiple defenses to a product liability claim.   For example, Kansas law bars recovery for injuries occurring after “the time during which the product would be normally likely to perform or be stored in a safe manner.”   </a:t>
            </a:r>
            <a:r>
              <a:rPr lang="en-US" sz="3200" dirty="0" smtClean="0"/>
              <a:t>Kansas </a:t>
            </a:r>
            <a:r>
              <a:rPr lang="en-US" sz="3200" dirty="0"/>
              <a:t>law also allows a party defending a product liability claim to assert that the injury causing aspect of the product was in compliance with the regulatory standards relating to design or performance at the time of manufacture.   </a:t>
            </a:r>
            <a:r>
              <a:rPr lang="en-US" sz="3200" dirty="0" smtClean="0"/>
              <a:t>Once </a:t>
            </a:r>
            <a:r>
              <a:rPr lang="en-US" sz="3200" dirty="0"/>
              <a:t>again, the overriding purpose of Kansas's product liability laws is to establish the level of safety of products sold either in Kansas or to a Kansas resident.   Clearly, these rules regarding defenses were not enacted in order to grant a defense to a manufacturer when a non-Kansas resident is injured by a product not purchased in Kansas. </a:t>
            </a:r>
          </a:p>
        </p:txBody>
      </p:sp>
    </p:spTree>
    <p:extLst>
      <p:ext uri="{BB962C8B-B14F-4D97-AF65-F5344CB8AC3E}">
        <p14:creationId xmlns:p14="http://schemas.microsoft.com/office/powerpoint/2010/main" val="4029089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524000" y="0"/>
            <a:ext cx="9144000" cy="6324600"/>
          </a:xfrm>
        </p:spPr>
        <p:txBody>
          <a:bodyPr/>
          <a:lstStyle/>
          <a:p>
            <a:pPr eaLnBrk="1" hangingPunct="1"/>
            <a:r>
              <a:rPr lang="en-US" altLang="en-US" sz="2400"/>
              <a:t>The fact that the Byrds purchased the truck in North Carolina while residing there indicates that one of the purposes of North Carolina product liability law-the regulation of products sold within its borders-might be implicated by the facts of this case. However, we think it significant that a North Carolina court would not apply North Carolina law to these facts, even if the Byrds had remained in North Carolina; North Carolina still adheres to the traditional place of injury rule in tort cases. On the facts of this case, a North Carolina court would apply the law of Kansas because they still adhere to the “vested rights” theory that any right created by an injury is solely a product of the law of the territory in which that injury occurred. Accordingly, the scope of North Carolina product liability law does not include causes of action for products purchased in North Carolina by North Carolina residents which cause injury outside of North Carolina. This belies the significance of North Carolina's interest in having its law applied. </a:t>
            </a:r>
          </a:p>
          <a:p>
            <a:pPr eaLnBrk="1" hangingPunct="1"/>
            <a:endParaRPr lang="en-US" altLang="en-US" smtClean="0"/>
          </a:p>
        </p:txBody>
      </p:sp>
    </p:spTree>
    <p:extLst>
      <p:ext uri="{BB962C8B-B14F-4D97-AF65-F5344CB8AC3E}">
        <p14:creationId xmlns:p14="http://schemas.microsoft.com/office/powerpoint/2010/main" val="13033868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1524000" y="304800"/>
            <a:ext cx="9144000" cy="6172200"/>
          </a:xfrm>
        </p:spPr>
        <p:txBody>
          <a:bodyPr/>
          <a:lstStyle/>
          <a:p>
            <a:pPr eaLnBrk="1" hangingPunct="1"/>
            <a:r>
              <a:rPr lang="en-US" altLang="en-US" smtClean="0"/>
              <a:t>For choice of law purposes, the public policy of a state is simply the rules, as expressed in its legislative enactments and judicial decisions, that it uses to decide controversies. The purpose of a choice of law rule is to resolve conflicts between competing policies. Considerations of public policy are expressly subsumed within the most significant relationship approach. In order to determine which state has the more significant relationship, the public policies of all interested states must be considered. A “public policy” exception to the most significant relationship test would be redundant.</a:t>
            </a:r>
          </a:p>
        </p:txBody>
      </p:sp>
    </p:spTree>
    <p:extLst>
      <p:ext uri="{BB962C8B-B14F-4D97-AF65-F5344CB8AC3E}">
        <p14:creationId xmlns:p14="http://schemas.microsoft.com/office/powerpoint/2010/main" val="4732895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274638"/>
            <a:ext cx="8458200" cy="1782762"/>
          </a:xfrm>
        </p:spPr>
        <p:txBody>
          <a:bodyPr rtlCol="0">
            <a:normAutofit fontScale="90000"/>
          </a:bodyPr>
          <a:lstStyle/>
          <a:p>
            <a:pPr>
              <a:defRPr/>
            </a:pPr>
            <a:r>
              <a:rPr lang="en-US" smtClean="0"/>
              <a:t>Wood Bros Homes v Walker Adj Bureau (Colo. 1979)</a:t>
            </a:r>
            <a:br>
              <a:rPr lang="en-US" smtClean="0"/>
            </a:br>
            <a:endParaRPr lang="en-US" smtClean="0"/>
          </a:p>
        </p:txBody>
      </p:sp>
    </p:spTree>
    <p:extLst>
      <p:ext uri="{BB962C8B-B14F-4D97-AF65-F5344CB8AC3E}">
        <p14:creationId xmlns:p14="http://schemas.microsoft.com/office/powerpoint/2010/main" val="23182539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286" y="365125"/>
            <a:ext cx="10844514" cy="6162997"/>
          </a:xfrm>
        </p:spPr>
        <p:txBody>
          <a:bodyPr/>
          <a:lstStyle/>
          <a:p>
            <a:r>
              <a:rPr lang="en-US" smtClean="0"/>
              <a:t>1</a:t>
            </a:r>
            <a:r>
              <a:rPr lang="en-US" baseline="30000" smtClean="0"/>
              <a:t>st</a:t>
            </a:r>
            <a:r>
              <a:rPr lang="en-US" smtClean="0"/>
              <a:t> Restatement?</a:t>
            </a:r>
            <a:endParaRPr lang="en-US" dirty="0"/>
          </a:p>
        </p:txBody>
      </p:sp>
    </p:spTree>
    <p:extLst>
      <p:ext uri="{BB962C8B-B14F-4D97-AF65-F5344CB8AC3E}">
        <p14:creationId xmlns:p14="http://schemas.microsoft.com/office/powerpoint/2010/main" val="31868056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1524000" y="152400"/>
            <a:ext cx="9144000" cy="6553200"/>
          </a:xfrm>
        </p:spPr>
        <p:txBody>
          <a:bodyPr/>
          <a:lstStyle/>
          <a:p>
            <a:pPr eaLnBrk="1" hangingPunct="1"/>
            <a:r>
              <a:rPr lang="en-US" altLang="en-US" smtClean="0"/>
              <a:t>Section 196 applies to contracts for the rendition of services. It provides:</a:t>
            </a:r>
            <a:br>
              <a:rPr lang="en-US" altLang="en-US" smtClean="0"/>
            </a:br>
            <a:r>
              <a:rPr lang="en-US" altLang="en-US" smtClean="0"/>
              <a:t>“The validity of a contract for the rendition of services and the rights created thereby are determined, in the absence of an effective choice of law by the parties, by the local law of the state where the contract requires that the services, or a major portion of the services, be rendered, unless, with respect to the particular issue, some other state has a more significant relationship under the principles stated in s 6 to the transaction and the parties, in which event the local law of the other state will be applied.”</a:t>
            </a:r>
          </a:p>
          <a:p>
            <a:pPr eaLnBrk="1" hangingPunct="1"/>
            <a:endParaRPr lang="en-US" altLang="en-US" smtClean="0"/>
          </a:p>
        </p:txBody>
      </p:sp>
    </p:spTree>
    <p:extLst>
      <p:ext uri="{BB962C8B-B14F-4D97-AF65-F5344CB8AC3E}">
        <p14:creationId xmlns:p14="http://schemas.microsoft.com/office/powerpoint/2010/main" val="29117189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1524000" y="0"/>
            <a:ext cx="9144000" cy="6858000"/>
          </a:xfrm>
        </p:spPr>
        <p:txBody>
          <a:bodyPr/>
          <a:lstStyle/>
          <a:p>
            <a:pPr eaLnBrk="1" hangingPunct="1"/>
            <a:r>
              <a:rPr lang="en-US" altLang="en-US" smtClean="0"/>
              <a:t>188 Law Governing in Absence of Effective Choice by the Parties</a:t>
            </a:r>
          </a:p>
          <a:p>
            <a:pPr eaLnBrk="1" hangingPunct="1"/>
            <a:endParaRPr lang="en-US" altLang="en-US" smtClean="0"/>
          </a:p>
          <a:p>
            <a:pPr eaLnBrk="1" hangingPunct="1"/>
            <a:r>
              <a:rPr lang="en-US" altLang="en-US" smtClean="0"/>
              <a:t>(1) The rights and duties of the parties with respect to an issue in contract are determined by the local law of the state which, with respect to that issue, has the most significant relationship to the transaction and the parties under the principles stated in s 6.</a:t>
            </a:r>
          </a:p>
          <a:p>
            <a:pPr eaLnBrk="1" hangingPunct="1">
              <a:buFont typeface="Arial" panose="020B0604020202020204" pitchFamily="34" charset="0"/>
              <a:buNone/>
            </a:pPr>
            <a:endParaRPr lang="en-US" altLang="en-US" smtClean="0"/>
          </a:p>
        </p:txBody>
      </p:sp>
    </p:spTree>
    <p:extLst>
      <p:ext uri="{BB962C8B-B14F-4D97-AF65-F5344CB8AC3E}">
        <p14:creationId xmlns:p14="http://schemas.microsoft.com/office/powerpoint/2010/main" val="1379325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508" y="365125"/>
            <a:ext cx="10674292" cy="6069231"/>
          </a:xfrm>
        </p:spPr>
        <p:txBody>
          <a:bodyPr>
            <a:normAutofit fontScale="90000"/>
          </a:bodyPr>
          <a:lstStyle/>
          <a:p>
            <a:r>
              <a:rPr lang="en-US" dirty="0"/>
              <a:t>t</a:t>
            </a:r>
            <a:r>
              <a:rPr lang="en-US" dirty="0" smtClean="0"/>
              <a:t>wo married Californians get into car accident in Georgia in which husband is negligent, wife sues</a:t>
            </a:r>
            <a:br>
              <a:rPr lang="en-US" dirty="0" smtClean="0"/>
            </a:br>
            <a:r>
              <a:rPr lang="en-US" dirty="0" smtClean="0"/>
              <a:t/>
            </a:r>
            <a:br>
              <a:rPr lang="en-US" dirty="0" smtClean="0"/>
            </a:br>
            <a:r>
              <a:rPr lang="en-US" dirty="0" smtClean="0"/>
              <a:t>does Georgia’s spousal immunity rule apply?</a:t>
            </a:r>
            <a:br>
              <a:rPr lang="en-US" dirty="0" smtClean="0"/>
            </a:br>
            <a:r>
              <a:rPr lang="en-US" dirty="0"/>
              <a:t>l</a:t>
            </a:r>
            <a:r>
              <a:rPr lang="en-US" dirty="0" smtClean="0"/>
              <a:t>ook to purposes of spousal immunity</a:t>
            </a:r>
            <a:br>
              <a:rPr lang="en-US" dirty="0" smtClean="0"/>
            </a:br>
            <a:r>
              <a:rPr lang="en-US" dirty="0" smtClean="0"/>
              <a:t>– no worries about marital harmony or fraud concerning </a:t>
            </a:r>
            <a:r>
              <a:rPr lang="en-US" dirty="0"/>
              <a:t>C</a:t>
            </a:r>
            <a:r>
              <a:rPr lang="en-US" dirty="0" smtClean="0"/>
              <a:t>alifornians</a:t>
            </a:r>
            <a:br>
              <a:rPr lang="en-US" dirty="0" smtClean="0"/>
            </a:br>
            <a:r>
              <a:rPr lang="en-US" dirty="0" smtClean="0"/>
              <a:t/>
            </a:r>
            <a:br>
              <a:rPr lang="en-US" dirty="0" smtClean="0"/>
            </a:br>
            <a:r>
              <a:rPr lang="en-US" dirty="0" smtClean="0"/>
              <a:t>does California negligence law apply?</a:t>
            </a:r>
            <a:br>
              <a:rPr lang="en-US" dirty="0" smtClean="0"/>
            </a:br>
            <a:r>
              <a:rPr lang="en-US" dirty="0"/>
              <a:t>l</a:t>
            </a:r>
            <a:r>
              <a:rPr lang="en-US" dirty="0" smtClean="0"/>
              <a:t>ook to purposes of negligence law</a:t>
            </a:r>
            <a:br>
              <a:rPr lang="en-US" dirty="0" smtClean="0"/>
            </a:br>
            <a:r>
              <a:rPr lang="en-US" dirty="0" smtClean="0"/>
              <a:t>- interested in compensation to Californian</a:t>
            </a:r>
            <a:endParaRPr lang="en-US" dirty="0"/>
          </a:p>
        </p:txBody>
      </p:sp>
    </p:spTree>
    <p:extLst>
      <p:ext uri="{BB962C8B-B14F-4D97-AF65-F5344CB8AC3E}">
        <p14:creationId xmlns:p14="http://schemas.microsoft.com/office/powerpoint/2010/main" val="38429590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1524000" y="0"/>
            <a:ext cx="9144000" cy="6858000"/>
          </a:xfrm>
        </p:spPr>
        <p:txBody>
          <a:bodyPr/>
          <a:lstStyle/>
          <a:p>
            <a:pPr eaLnBrk="1" hangingPunct="1"/>
            <a:r>
              <a:rPr lang="en-US" altLang="en-US"/>
              <a:t>(2) In the absence of an effective choice of law by the parties (see s 187), the contacts to be taken into account in applying the principles of s 6 to determine the law applicable to an issue include:</a:t>
            </a:r>
          </a:p>
          <a:p>
            <a:pPr eaLnBrk="1" hangingPunct="1"/>
            <a:r>
              <a:rPr lang="en-US" altLang="en-US"/>
              <a:t>(a) the place of contracting,</a:t>
            </a:r>
          </a:p>
          <a:p>
            <a:pPr eaLnBrk="1" hangingPunct="1"/>
            <a:r>
              <a:rPr lang="en-US" altLang="en-US"/>
              <a:t>(b) the place of negotiation of the contract,</a:t>
            </a:r>
          </a:p>
          <a:p>
            <a:pPr eaLnBrk="1" hangingPunct="1"/>
            <a:r>
              <a:rPr lang="en-US" altLang="en-US"/>
              <a:t>(c) the place of performance,</a:t>
            </a:r>
          </a:p>
          <a:p>
            <a:pPr eaLnBrk="1" hangingPunct="1"/>
            <a:r>
              <a:rPr lang="en-US" altLang="en-US"/>
              <a:t>(d) the location of the subject matter of the contract, and</a:t>
            </a:r>
          </a:p>
          <a:p>
            <a:pPr eaLnBrk="1" hangingPunct="1"/>
            <a:r>
              <a:rPr lang="en-US" altLang="en-US"/>
              <a:t>(e) the domicile, residence, nationality, place of incorporation and place of business of the parties</a:t>
            </a:r>
          </a:p>
          <a:p>
            <a:pPr eaLnBrk="1" hangingPunct="1"/>
            <a:r>
              <a:rPr lang="en-US" altLang="en-US"/>
              <a:t>These contracts are to be evaluated according to their relative importance with respect to the particular issue.</a:t>
            </a:r>
          </a:p>
          <a:p>
            <a:pPr eaLnBrk="1" hangingPunct="1"/>
            <a:endParaRPr lang="en-US" altLang="en-US" smtClean="0"/>
          </a:p>
        </p:txBody>
      </p:sp>
    </p:spTree>
    <p:extLst>
      <p:ext uri="{BB962C8B-B14F-4D97-AF65-F5344CB8AC3E}">
        <p14:creationId xmlns:p14="http://schemas.microsoft.com/office/powerpoint/2010/main" val="18550435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905000" y="152401"/>
            <a:ext cx="8305800" cy="5973763"/>
          </a:xfrm>
        </p:spPr>
        <p:txBody>
          <a:bodyPr/>
          <a:lstStyle/>
          <a:p>
            <a:pPr eaLnBrk="1" hangingPunct="1"/>
            <a:r>
              <a:rPr lang="en-US" altLang="en-US" smtClean="0"/>
              <a:t>§ 6. Choice-Of-Law Principles</a:t>
            </a:r>
            <a:br>
              <a:rPr lang="en-US" altLang="en-US" smtClean="0"/>
            </a:br>
            <a:r>
              <a:rPr lang="en-US" altLang="en-US" smtClean="0"/>
              <a:t>(1) A court, subject to constitutional restrictions, will follow a statutory directive of its own state on choice of law.</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623498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1524000" y="0"/>
            <a:ext cx="9144000" cy="6858000"/>
          </a:xfrm>
        </p:spPr>
        <p:txBody>
          <a:bodyPr/>
          <a:lstStyle/>
          <a:p>
            <a:pPr eaLnBrk="1" hangingPunct="1"/>
            <a:r>
              <a:rPr lang="en-US" altLang="en-US"/>
              <a:t>(2) When there is no such directive, the factors relevant to the choice of the applicable rule of law include</a:t>
            </a:r>
            <a:br>
              <a:rPr lang="en-US" altLang="en-US"/>
            </a:br>
            <a:r>
              <a:rPr lang="en-US" altLang="en-US"/>
              <a:t>(a) the needs of the interstate and international systems,</a:t>
            </a:r>
            <a:br>
              <a:rPr lang="en-US" altLang="en-US"/>
            </a:br>
            <a:r>
              <a:rPr lang="en-US" altLang="en-US"/>
              <a:t>(b) the relevant policies of the forum,</a:t>
            </a:r>
            <a:br>
              <a:rPr lang="en-US" altLang="en-US"/>
            </a:br>
            <a:r>
              <a:rPr lang="en-US" altLang="en-US"/>
              <a:t>(c) the relevant policies of other interested states and the relative interests of those states in the determination of the particular issue,</a:t>
            </a:r>
            <a:br>
              <a:rPr lang="en-US" altLang="en-US"/>
            </a:br>
            <a:r>
              <a:rPr lang="en-US" altLang="en-US"/>
              <a:t>(d) the protection of justified expectations,</a:t>
            </a:r>
            <a:br>
              <a:rPr lang="en-US" altLang="en-US"/>
            </a:br>
            <a:r>
              <a:rPr lang="en-US" altLang="en-US"/>
              <a:t>(e) the basic policies underlying the particular field of law,</a:t>
            </a:r>
            <a:br>
              <a:rPr lang="en-US" altLang="en-US"/>
            </a:br>
            <a:r>
              <a:rPr lang="en-US" altLang="en-US"/>
              <a:t>(f) certainty, predictability and uniformity of result, and</a:t>
            </a:r>
            <a:br>
              <a:rPr lang="en-US" altLang="en-US"/>
            </a:br>
            <a:r>
              <a:rPr lang="en-US" altLang="en-US"/>
              <a:t>(g) ease in the determination and application of the law to be applied.</a:t>
            </a:r>
          </a:p>
        </p:txBody>
      </p:sp>
    </p:spTree>
    <p:extLst>
      <p:ext uri="{BB962C8B-B14F-4D97-AF65-F5344CB8AC3E}">
        <p14:creationId xmlns:p14="http://schemas.microsoft.com/office/powerpoint/2010/main" val="2236512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5961534"/>
          </a:xfrm>
        </p:spPr>
        <p:txBody>
          <a:bodyPr/>
          <a:lstStyle/>
          <a:p>
            <a:r>
              <a:rPr lang="en-US" dirty="0" smtClean="0"/>
              <a:t>The interest analyst looks to the purpose of the two competing laws</a:t>
            </a:r>
            <a:endParaRPr lang="en-US" dirty="0"/>
          </a:p>
        </p:txBody>
      </p:sp>
    </p:spTree>
    <p:extLst>
      <p:ext uri="{BB962C8B-B14F-4D97-AF65-F5344CB8AC3E}">
        <p14:creationId xmlns:p14="http://schemas.microsoft.com/office/powerpoint/2010/main" val="4237444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365125"/>
            <a:ext cx="10842072" cy="6278956"/>
          </a:xfrm>
        </p:spPr>
        <p:txBody>
          <a:bodyPr/>
          <a:lstStyle/>
          <a:p>
            <a:r>
              <a:rPr lang="en-US" dirty="0" smtClean="0"/>
              <a:t>Harris v. Harris (Ga. 1984)</a:t>
            </a:r>
            <a:br>
              <a:rPr lang="en-US" dirty="0" smtClean="0"/>
            </a:br>
            <a:r>
              <a:rPr lang="en-US" dirty="0" smtClean="0"/>
              <a:t>two married but separated Georgians get into car accident in Georgia in which husband is negligent – wife sues</a:t>
            </a:r>
            <a:br>
              <a:rPr lang="en-US" dirty="0" smtClean="0"/>
            </a:br>
            <a:r>
              <a:rPr lang="en-US" dirty="0" smtClean="0"/>
              <a:t/>
            </a:r>
            <a:br>
              <a:rPr lang="en-US" dirty="0" smtClean="0"/>
            </a:br>
            <a:r>
              <a:rPr lang="en-US" dirty="0" smtClean="0"/>
              <a:t>does Georgia spousal immunity rule apply?</a:t>
            </a:r>
            <a:br>
              <a:rPr lang="en-US" dirty="0" smtClean="0"/>
            </a:br>
            <a:r>
              <a:rPr lang="en-US" dirty="0" smtClean="0"/>
              <a:t>does Georgia negligence law apply?</a:t>
            </a:r>
            <a:endParaRPr lang="en-US" dirty="0"/>
          </a:p>
        </p:txBody>
      </p:sp>
    </p:spTree>
    <p:extLst>
      <p:ext uri="{BB962C8B-B14F-4D97-AF65-F5344CB8AC3E}">
        <p14:creationId xmlns:p14="http://schemas.microsoft.com/office/powerpoint/2010/main" val="1511741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97459"/>
          </a:xfrm>
        </p:spPr>
        <p:txBody>
          <a:bodyPr/>
          <a:lstStyle/>
          <a:p>
            <a:r>
              <a:rPr lang="en-US" dirty="0" smtClean="0"/>
              <a:t>Must look to the purposes of the law and the purposes that stand against it</a:t>
            </a:r>
            <a:endParaRPr lang="en-US" dirty="0"/>
          </a:p>
        </p:txBody>
      </p:sp>
    </p:spTree>
    <p:extLst>
      <p:ext uri="{BB962C8B-B14F-4D97-AF65-F5344CB8AC3E}">
        <p14:creationId xmlns:p14="http://schemas.microsoft.com/office/powerpoint/2010/main" val="3773957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2134972" cy="6060389"/>
          </a:xfrm>
        </p:spPr>
        <p:txBody>
          <a:bodyPr>
            <a:normAutofit/>
          </a:bodyPr>
          <a:lstStyle/>
          <a:p>
            <a:r>
              <a:rPr lang="en-US" sz="3200" dirty="0" smtClean="0"/>
              <a:t>two married Californians get into car accident in Georgia in which husband is negligent, wife sues</a:t>
            </a:r>
            <a:br>
              <a:rPr lang="en-US" sz="3200" dirty="0" smtClean="0"/>
            </a:br>
            <a:r>
              <a:rPr lang="en-US" sz="3200" dirty="0" smtClean="0"/>
              <a:t/>
            </a:r>
            <a:br>
              <a:rPr lang="en-US" sz="3200" dirty="0" smtClean="0"/>
            </a:br>
            <a:r>
              <a:rPr lang="en-US" sz="3200" dirty="0" smtClean="0"/>
              <a:t>does Georgia spousal immunity rule apply? No</a:t>
            </a:r>
            <a:br>
              <a:rPr lang="en-US" sz="3200" dirty="0" smtClean="0"/>
            </a:br>
            <a:r>
              <a:rPr lang="en-US" sz="3200" dirty="0"/>
              <a:t>	</a:t>
            </a:r>
            <a:r>
              <a:rPr lang="en-US" sz="3200" dirty="0" smtClean="0"/>
              <a:t>- no worries about marital harmony or fraud concerning </a:t>
            </a:r>
            <a:r>
              <a:rPr lang="en-US" sz="3200" dirty="0"/>
              <a:t>C</a:t>
            </a:r>
            <a:r>
              <a:rPr lang="en-US" sz="3200" dirty="0" smtClean="0"/>
              <a:t>alifornians</a:t>
            </a:r>
            <a:br>
              <a:rPr lang="en-US" sz="3200" dirty="0" smtClean="0"/>
            </a:br>
            <a:r>
              <a:rPr lang="en-US" sz="3200" dirty="0" smtClean="0"/>
              <a:t>does Georgia negligence law apply? Yes</a:t>
            </a:r>
            <a:br>
              <a:rPr lang="en-US" sz="3200" dirty="0" smtClean="0"/>
            </a:br>
            <a:r>
              <a:rPr lang="en-US" sz="3200" dirty="0"/>
              <a:t>	</a:t>
            </a:r>
            <a:r>
              <a:rPr lang="en-US" sz="3200" dirty="0" smtClean="0"/>
              <a:t>- interested in deterring negligence in GA</a:t>
            </a:r>
            <a:br>
              <a:rPr lang="en-US" sz="3200" dirty="0" smtClean="0"/>
            </a:br>
            <a:r>
              <a:rPr lang="en-US" sz="3200" dirty="0" smtClean="0"/>
              <a:t/>
            </a:r>
            <a:br>
              <a:rPr lang="en-US" sz="3200" dirty="0" smtClean="0"/>
            </a:br>
            <a:r>
              <a:rPr lang="en-US" sz="3200" dirty="0" smtClean="0"/>
              <a:t>does California negligence law apply? Yes</a:t>
            </a:r>
            <a:br>
              <a:rPr lang="en-US" sz="3200" dirty="0" smtClean="0"/>
            </a:br>
            <a:r>
              <a:rPr lang="en-US" sz="3200" dirty="0"/>
              <a:t>	</a:t>
            </a:r>
            <a:r>
              <a:rPr lang="en-US" sz="3200" dirty="0" smtClean="0"/>
              <a:t>- interested in compensation to Californian</a:t>
            </a:r>
            <a:br>
              <a:rPr lang="en-US" sz="3200" dirty="0" smtClean="0"/>
            </a:br>
            <a:r>
              <a:rPr lang="en-US" sz="3200" dirty="0" smtClean="0"/>
              <a:t>does California’s no-liability background rule apply? Yes</a:t>
            </a:r>
            <a:br>
              <a:rPr lang="en-US" sz="3200" dirty="0" smtClean="0"/>
            </a:br>
            <a:r>
              <a:rPr lang="en-US" sz="3200" dirty="0" smtClean="0"/>
              <a:t>	- worries about marital harmony and fraud concerning </a:t>
            </a:r>
            <a:r>
              <a:rPr lang="en-US" sz="3200" dirty="0"/>
              <a:t>C</a:t>
            </a:r>
            <a:r>
              <a:rPr lang="en-US" sz="3200" dirty="0" smtClean="0"/>
              <a:t>alifornians</a:t>
            </a:r>
            <a:endParaRPr lang="en-US" sz="3200" dirty="0"/>
          </a:p>
        </p:txBody>
      </p:sp>
    </p:spTree>
    <p:extLst>
      <p:ext uri="{BB962C8B-B14F-4D97-AF65-F5344CB8AC3E}">
        <p14:creationId xmlns:p14="http://schemas.microsoft.com/office/powerpoint/2010/main" val="3978486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5000" y="274638"/>
            <a:ext cx="8305800" cy="5745162"/>
          </a:xfrm>
        </p:spPr>
        <p:txBody>
          <a:bodyPr/>
          <a:lstStyle/>
          <a:p>
            <a:pPr eaLnBrk="1" hangingPunct="1"/>
            <a:r>
              <a:rPr lang="en-US" altLang="en-US" smtClean="0"/>
              <a:t>“unprovided-for” cases</a:t>
            </a:r>
          </a:p>
        </p:txBody>
      </p:sp>
    </p:spTree>
    <p:extLst>
      <p:ext uri="{BB962C8B-B14F-4D97-AF65-F5344CB8AC3E}">
        <p14:creationId xmlns:p14="http://schemas.microsoft.com/office/powerpoint/2010/main" val="2063917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1509</Words>
  <Application>Microsoft Office PowerPoint</Application>
  <PresentationFormat>Widescreen</PresentationFormat>
  <Paragraphs>76</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Office Theme</vt:lpstr>
      <vt:lpstr>Thurs. Mar. 3</vt:lpstr>
      <vt:lpstr>Green’s critique of interest analysis</vt:lpstr>
      <vt:lpstr>Harris v. Harris (Ga. 1984) two married but separated Georgians get into car accident in Georgia in which husband is negligent – wife sues does Georgia spousal immunity rule apply?  - look to purposes of spousal immunity</vt:lpstr>
      <vt:lpstr>two married Californians get into car accident in Georgia in which husband is negligent, wife sues  does Georgia’s spousal immunity rule apply? look to purposes of spousal immunity – no worries about marital harmony or fraud concerning Californians  does California negligence law apply? look to purposes of negligence law - interested in compensation to Californian</vt:lpstr>
      <vt:lpstr>The interest analyst looks to the purpose of the two competing laws</vt:lpstr>
      <vt:lpstr>Harris v. Harris (Ga. 1984) two married but separated Georgians get into car accident in Georgia in which husband is negligent – wife sues  does Georgia spousal immunity rule apply? does Georgia negligence law apply?</vt:lpstr>
      <vt:lpstr>Must look to the purposes of the law and the purposes that stand against it</vt:lpstr>
      <vt:lpstr>two married Californians get into car accident in Georgia in which husband is negligent, wife sues  does Georgia spousal immunity rule apply? No  - no worries about marital harmony or fraud concerning Californians does Georgia negligence law apply? Yes  - interested in deterring negligence in GA  does California negligence law apply? Yes  - interested in compensation to Californian does California’s no-liability background rule apply? Yes  - worries about marital harmony and fraud concerning Californians</vt:lpstr>
      <vt:lpstr>“unprovided-for” cases</vt:lpstr>
      <vt:lpstr>PowerPoint Presentation</vt:lpstr>
      <vt:lpstr>true conflicts</vt:lpstr>
      <vt:lpstr>Currie – always favor forum interests</vt:lpstr>
      <vt:lpstr>Bernkrant v Fowler (Cal. 1961)</vt:lpstr>
      <vt:lpstr>Currie – moderate and restrained interpretation  - limit forum interests out of respect for expectations of the parties</vt:lpstr>
      <vt:lpstr>Bernhard v Harrah’s Club  (Cal. 1976) </vt:lpstr>
      <vt:lpstr>comparative impairment</vt:lpstr>
      <vt:lpstr>PowerPoint Presentation</vt:lpstr>
      <vt:lpstr>PowerPoint Presentation</vt:lpstr>
      <vt:lpstr>PowerPoint Presentation</vt:lpstr>
      <vt:lpstr>2nd Restatement</vt:lpstr>
      <vt:lpstr>PowerPoint Presentation</vt:lpstr>
      <vt:lpstr>PowerPoint Presentation</vt:lpstr>
      <vt:lpstr>PowerPoint Presentation</vt:lpstr>
      <vt:lpstr>PowerPoint Presentation</vt:lpstr>
      <vt:lpstr>PowerPoint Presentation</vt:lpstr>
      <vt:lpstr>§ 169. Intra-Family Immunity</vt:lpstr>
      <vt:lpstr>Phillips v. Gen. Motors Corp (Mont. 2000) </vt:lpstr>
      <vt:lpstr>PowerPoint Presentation</vt:lpstr>
      <vt:lpstr>PowerPoint Presentation</vt:lpstr>
      <vt:lpstr>PowerPoint Presentation</vt:lpstr>
      <vt:lpstr>PowerPoint Presentation</vt:lpstr>
      <vt:lpstr>The purpose of a state's product liability statute is to regulate the sale of products in that state and to prevent injuries incurred by that state's residents due to defective products.   Any conduct the state of Kansas may have been attempting to regulate through § 60-3302 could not be implicated by the facts of this case as it involves neither a sale in Kansas nor an injury to a Kansas resident.</vt:lpstr>
      <vt:lpstr>Kansas law provides for multiple defenses to a product liability claim.   For example, Kansas law bars recovery for injuries occurring after “the time during which the product would be normally likely to perform or be stored in a safe manner.”   Kansas law also allows a party defending a product liability claim to assert that the injury causing aspect of the product was in compliance with the regulatory standards relating to design or performance at the time of manufacture.   Once again, the overriding purpose of Kansas's product liability laws is to establish the level of safety of products sold either in Kansas or to a Kansas resident.   Clearly, these rules regarding defenses were not enacted in order to grant a defense to a manufacturer when a non-Kansas resident is injured by a product not purchased in Kansas. </vt:lpstr>
      <vt:lpstr>PowerPoint Presentation</vt:lpstr>
      <vt:lpstr>PowerPoint Presentation</vt:lpstr>
      <vt:lpstr>Wood Bros Homes v Walker Adj Bureau (Colo. 1979) </vt:lpstr>
      <vt:lpstr>1st Restatement?</vt:lpstr>
      <vt:lpstr>PowerPoint Presentation</vt:lpstr>
      <vt:lpstr>PowerPoint Presentation</vt:lpstr>
      <vt:lpstr>PowerPoint Presentation</vt:lpstr>
      <vt:lpstr>PowerPoint Presentation</vt:lpstr>
      <vt:lpstr>PowerPoint Presentation</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Mar. 3</dc:title>
  <dc:creator>Green, Michael S</dc:creator>
  <cp:lastModifiedBy>Owner</cp:lastModifiedBy>
  <cp:revision>23</cp:revision>
  <dcterms:created xsi:type="dcterms:W3CDTF">2016-03-02T16:51:23Z</dcterms:created>
  <dcterms:modified xsi:type="dcterms:W3CDTF">2016-03-03T14:05:33Z</dcterms:modified>
</cp:coreProperties>
</file>