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49" r:id="rId3"/>
    <p:sldId id="450" r:id="rId4"/>
    <p:sldId id="451" r:id="rId5"/>
    <p:sldId id="457" r:id="rId6"/>
    <p:sldId id="458" r:id="rId7"/>
    <p:sldId id="471" r:id="rId8"/>
    <p:sldId id="472" r:id="rId9"/>
    <p:sldId id="467" r:id="rId10"/>
    <p:sldId id="453" r:id="rId11"/>
    <p:sldId id="459" r:id="rId12"/>
    <p:sldId id="473" r:id="rId13"/>
    <p:sldId id="474" r:id="rId14"/>
    <p:sldId id="475" r:id="rId15"/>
    <p:sldId id="477" r:id="rId16"/>
    <p:sldId id="462" r:id="rId17"/>
    <p:sldId id="476" r:id="rId18"/>
    <p:sldId id="478" r:id="rId19"/>
    <p:sldId id="479" r:id="rId20"/>
    <p:sldId id="480" r:id="rId21"/>
    <p:sldId id="481" r:id="rId22"/>
    <p:sldId id="482" r:id="rId23"/>
    <p:sldId id="463" r:id="rId24"/>
    <p:sldId id="464" r:id="rId25"/>
    <p:sldId id="465" r:id="rId26"/>
    <p:sldId id="490" r:id="rId27"/>
    <p:sldId id="491" r:id="rId28"/>
    <p:sldId id="483" r:id="rId29"/>
    <p:sldId id="492" r:id="rId30"/>
    <p:sldId id="495" r:id="rId31"/>
    <p:sldId id="484" r:id="rId32"/>
    <p:sldId id="485" r:id="rId33"/>
    <p:sldId id="493" r:id="rId34"/>
    <p:sldId id="49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Tues. Mar. 1</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ctrTitle" idx="4294967295"/>
          </p:nvPr>
        </p:nvSpPr>
        <p:spPr>
          <a:xfrm>
            <a:off x="75501" y="152400"/>
            <a:ext cx="11727809" cy="6477000"/>
          </a:xfrm>
        </p:spPr>
        <p:txBody>
          <a:bodyPr rtlCol="0">
            <a:normAutofit fontScale="90000"/>
          </a:bodyPr>
          <a:lstStyle/>
          <a:p>
            <a:pPr marL="342900" indent="-342900">
              <a:defRPr/>
            </a:pPr>
            <a:r>
              <a:rPr lang="en-US" dirty="0" smtClean="0"/>
              <a:t>Erwin v. Thomas </a:t>
            </a:r>
            <a:br>
              <a:rPr lang="en-US" dirty="0" smtClean="0"/>
            </a:br>
            <a:r>
              <a:rPr lang="en-US" dirty="0" smtClean="0"/>
              <a:t>(Or. 1973)</a:t>
            </a:r>
            <a:br>
              <a:rPr lang="en-US" dirty="0" smtClean="0"/>
            </a:br>
            <a:r>
              <a:rPr lang="en-US" dirty="0" smtClean="0"/>
              <a:t/>
            </a:r>
            <a:br>
              <a:rPr lang="en-US" dirty="0" smtClean="0"/>
            </a:br>
            <a:r>
              <a:rPr lang="en-US" dirty="0" smtClean="0"/>
              <a:t>- P (Wash) suing D (Ore) in Ore Ct for injury in Wash</a:t>
            </a:r>
            <a:br>
              <a:rPr lang="en-US" dirty="0" smtClean="0"/>
            </a:br>
            <a:r>
              <a:rPr lang="en-US" dirty="0" smtClean="0"/>
              <a:t>- Suit is for loss of consortium</a:t>
            </a:r>
            <a:br>
              <a:rPr lang="en-US" dirty="0" smtClean="0"/>
            </a:br>
            <a:r>
              <a:rPr lang="en-US" dirty="0" smtClean="0"/>
              <a:t>- Wash does not allow such suits by women (only men)</a:t>
            </a:r>
            <a:br>
              <a:rPr lang="en-US" dirty="0" smtClean="0"/>
            </a:br>
            <a:r>
              <a:rPr lang="en-US" dirty="0" smtClean="0"/>
              <a:t>- Ore does</a:t>
            </a:r>
            <a:br>
              <a:rPr lang="en-US" dirty="0" smtClean="0"/>
            </a:br>
            <a:r>
              <a:rPr lang="en-US" dirty="0"/>
              <a:t/>
            </a:r>
            <a:br>
              <a:rPr lang="en-US" dirty="0"/>
            </a:br>
            <a:r>
              <a:rPr lang="en-US" dirty="0" smtClean="0"/>
              <a:t>Kramer: Wash law applies to deny P a claim</a:t>
            </a:r>
            <a:br>
              <a:rPr lang="en-US"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283939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24" y="1"/>
            <a:ext cx="12057776" cy="6858000"/>
          </a:xfrm>
        </p:spPr>
        <p:txBody>
          <a:bodyPr>
            <a:normAutofit fontScale="90000"/>
          </a:bodyPr>
          <a:lstStyle/>
          <a:p>
            <a:r>
              <a:rPr lang="en-US" dirty="0" smtClean="0"/>
              <a:t>Variation on </a:t>
            </a:r>
            <a:r>
              <a:rPr lang="en-US" i="1" dirty="0" smtClean="0"/>
              <a:t>Hurtado </a:t>
            </a:r>
            <a:r>
              <a:rPr lang="en-US" dirty="0"/>
              <a:t>(Cal. 1974</a:t>
            </a:r>
            <a:r>
              <a:rPr lang="en-US" dirty="0" smtClean="0"/>
              <a:t>)</a:t>
            </a:r>
            <a:br>
              <a:rPr lang="en-US" dirty="0" smtClean="0"/>
            </a:br>
            <a:r>
              <a:rPr lang="en-US" dirty="0" smtClean="0"/>
              <a:t>- Ps from </a:t>
            </a:r>
            <a:r>
              <a:rPr lang="en-US" dirty="0"/>
              <a:t>Mexican state of Zacatecas </a:t>
            </a:r>
            <a:r>
              <a:rPr lang="en-US" dirty="0" smtClean="0"/>
              <a:t>sue Californian </a:t>
            </a:r>
            <a:r>
              <a:rPr lang="en-US" dirty="0"/>
              <a:t>for wrongful death due to an accident in Zacatecas </a:t>
            </a:r>
            <a:r>
              <a:rPr lang="en-US" dirty="0" smtClean="0"/>
              <a:t/>
            </a:r>
            <a:br>
              <a:rPr lang="en-US" dirty="0" smtClean="0"/>
            </a:br>
            <a:r>
              <a:rPr lang="en-US" dirty="0" smtClean="0"/>
              <a:t>- Zacatecan </a:t>
            </a:r>
            <a:r>
              <a:rPr lang="en-US" dirty="0"/>
              <a:t>law had a limit on the amount of damages for wrongful death </a:t>
            </a:r>
            <a:r>
              <a:rPr lang="en-US" dirty="0" smtClean="0"/>
              <a:t>(part </a:t>
            </a:r>
            <a:r>
              <a:rPr lang="en-US" dirty="0"/>
              <a:t>of the cause of action, not an affirmative </a:t>
            </a:r>
            <a:r>
              <a:rPr lang="en-US" dirty="0" smtClean="0"/>
              <a:t>defense)</a:t>
            </a:r>
            <a:br>
              <a:rPr lang="en-US" dirty="0" smtClean="0"/>
            </a:br>
            <a:r>
              <a:rPr lang="en-US" dirty="0" smtClean="0"/>
              <a:t>- California </a:t>
            </a:r>
            <a:r>
              <a:rPr lang="en-US" dirty="0"/>
              <a:t>law had no such </a:t>
            </a:r>
            <a:r>
              <a:rPr lang="en-US" dirty="0" smtClean="0"/>
              <a:t>limit</a:t>
            </a:r>
            <a:br>
              <a:rPr lang="en-US" dirty="0" smtClean="0"/>
            </a:br>
            <a:r>
              <a:rPr lang="en-US" dirty="0"/>
              <a:t/>
            </a:r>
            <a:br>
              <a:rPr lang="en-US" dirty="0"/>
            </a:br>
            <a:r>
              <a:rPr lang="en-US" dirty="0" smtClean="0"/>
              <a:t>- Kramer solution: Zacatecan law applies to deny Zacatecan P a claim above limit?</a:t>
            </a:r>
            <a:br>
              <a:rPr lang="en-US" dirty="0" smtClean="0"/>
            </a:br>
            <a:r>
              <a:rPr lang="en-US" dirty="0" smtClean="0"/>
              <a:t>- Green: why doesn’t California law also apply to submit California D to full liability?</a:t>
            </a:r>
            <a:endParaRPr lang="en-US" dirty="0"/>
          </a:p>
        </p:txBody>
      </p:sp>
    </p:spTree>
    <p:extLst>
      <p:ext uri="{BB962C8B-B14F-4D97-AF65-F5344CB8AC3E}">
        <p14:creationId xmlns:p14="http://schemas.microsoft.com/office/powerpoint/2010/main" val="187042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dirty="0" smtClean="0"/>
              <a:t>Grant variation</a:t>
            </a:r>
          </a:p>
          <a:p>
            <a:pPr eaLnBrk="1" hangingPunct="1"/>
            <a:r>
              <a:rPr lang="en-US" altLang="en-US" dirty="0" smtClean="0"/>
              <a:t>Arizonan and Californian get in accident in Arizona</a:t>
            </a:r>
          </a:p>
          <a:p>
            <a:pPr eaLnBrk="1" hangingPunct="1"/>
            <a:r>
              <a:rPr lang="en-US" altLang="en-US" dirty="0" smtClean="0"/>
              <a:t>Californian dies</a:t>
            </a:r>
          </a:p>
          <a:p>
            <a:pPr eaLnBrk="1" hangingPunct="1"/>
            <a:r>
              <a:rPr lang="en-US" altLang="en-US" dirty="0" smtClean="0"/>
              <a:t>Arizonan sues Californian’s estate</a:t>
            </a:r>
          </a:p>
          <a:p>
            <a:pPr eaLnBrk="1" hangingPunct="1"/>
            <a:r>
              <a:rPr lang="en-US" altLang="en-US" dirty="0" smtClean="0"/>
              <a:t>AZ has no survivorship of actions</a:t>
            </a:r>
          </a:p>
          <a:p>
            <a:pPr eaLnBrk="1" hangingPunct="1"/>
            <a:r>
              <a:rPr lang="en-US" altLang="en-US" dirty="0" smtClean="0"/>
              <a:t>Cal does</a:t>
            </a:r>
          </a:p>
          <a:p>
            <a:pPr eaLnBrk="1" hangingPunct="1"/>
            <a:endParaRPr lang="en-US" altLang="en-US" dirty="0"/>
          </a:p>
          <a:p>
            <a:pPr eaLnBrk="1" hangingPunct="1"/>
            <a:r>
              <a:rPr lang="en-US" altLang="en-US" dirty="0" smtClean="0"/>
              <a:t>Kramer: AZ negligence law applies</a:t>
            </a:r>
          </a:p>
          <a:p>
            <a:pPr eaLnBrk="1" hangingPunct="1"/>
            <a:r>
              <a:rPr lang="en-US" altLang="en-US" dirty="0" smtClean="0"/>
              <a:t>Green: If loss allocating rules can burden as well as benefit domiciliaries, why doesn’t AZ’s abatement rule burden AZ P? Why doesn’t CA survivorship rule burden CA beneficiaries?</a:t>
            </a:r>
          </a:p>
          <a:p>
            <a:pPr eaLnBrk="1" hangingPunct="1"/>
            <a:endParaRPr lang="en-US" altLang="en-US" dirty="0" smtClean="0"/>
          </a:p>
        </p:txBody>
      </p:sp>
    </p:spTree>
    <p:extLst>
      <p:ext uri="{BB962C8B-B14F-4D97-AF65-F5344CB8AC3E}">
        <p14:creationId xmlns:p14="http://schemas.microsoft.com/office/powerpoint/2010/main" val="184063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365125"/>
            <a:ext cx="10825294" cy="6178288"/>
          </a:xfrm>
        </p:spPr>
        <p:txBody>
          <a:bodyPr/>
          <a:lstStyle/>
          <a:p>
            <a:r>
              <a:rPr lang="en-US" dirty="0" smtClean="0"/>
              <a:t>Set aside the no-cause of action unprovided for cases (like the Hurtado variation and Erwin)</a:t>
            </a:r>
            <a:endParaRPr lang="en-US" dirty="0"/>
          </a:p>
        </p:txBody>
      </p:sp>
    </p:spTree>
    <p:extLst>
      <p:ext uri="{BB962C8B-B14F-4D97-AF65-F5344CB8AC3E}">
        <p14:creationId xmlns:p14="http://schemas.microsoft.com/office/powerpoint/2010/main" val="623955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174" y="365125"/>
            <a:ext cx="10724626" cy="5918229"/>
          </a:xfrm>
        </p:spPr>
        <p:txBody>
          <a:bodyPr/>
          <a:lstStyle/>
          <a:p>
            <a:r>
              <a:rPr lang="en-US" dirty="0" smtClean="0"/>
              <a:t>Problems with Kramer’s solution to the Grant variation and Neumeier</a:t>
            </a:r>
            <a:endParaRPr lang="en-US" dirty="0"/>
          </a:p>
        </p:txBody>
      </p:sp>
    </p:spTree>
    <p:extLst>
      <p:ext uri="{BB962C8B-B14F-4D97-AF65-F5344CB8AC3E}">
        <p14:creationId xmlns:p14="http://schemas.microsoft.com/office/powerpoint/2010/main" val="1662639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6" y="365125"/>
            <a:ext cx="10741404" cy="6018897"/>
          </a:xfrm>
        </p:spPr>
        <p:txBody>
          <a:bodyPr/>
          <a:lstStyle/>
          <a:p>
            <a:r>
              <a:rPr lang="en-US" dirty="0" smtClean="0"/>
              <a:t>Biggest problem: background laws</a:t>
            </a:r>
            <a:endParaRPr lang="en-US" dirty="0"/>
          </a:p>
        </p:txBody>
      </p:sp>
    </p:spTree>
    <p:extLst>
      <p:ext uri="{BB962C8B-B14F-4D97-AF65-F5344CB8AC3E}">
        <p14:creationId xmlns:p14="http://schemas.microsoft.com/office/powerpoint/2010/main" val="886672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73" y="365125"/>
            <a:ext cx="10800127" cy="6027286"/>
          </a:xfrm>
        </p:spPr>
        <p:txBody>
          <a:bodyPr>
            <a:normAutofit fontScale="90000"/>
          </a:bodyPr>
          <a:lstStyle/>
          <a:p>
            <a:r>
              <a:rPr lang="en-US" altLang="en-US" dirty="0"/>
              <a:t>Grant variation</a:t>
            </a:r>
            <a:br>
              <a:rPr lang="en-US" altLang="en-US" dirty="0"/>
            </a:br>
            <a:r>
              <a:rPr lang="en-US" altLang="en-US" dirty="0"/>
              <a:t>Arizonan and Californian get in accident in Arizona</a:t>
            </a:r>
            <a:br>
              <a:rPr lang="en-US" altLang="en-US" dirty="0"/>
            </a:br>
            <a:r>
              <a:rPr lang="en-US" altLang="en-US" dirty="0"/>
              <a:t>Californian dies</a:t>
            </a:r>
            <a:br>
              <a:rPr lang="en-US" altLang="en-US" dirty="0"/>
            </a:br>
            <a:r>
              <a:rPr lang="en-US" altLang="en-US" dirty="0"/>
              <a:t>Arizonan sues Californian’s estate</a:t>
            </a:r>
            <a:br>
              <a:rPr lang="en-US" altLang="en-US" dirty="0"/>
            </a:br>
            <a:r>
              <a:rPr lang="en-US" altLang="en-US" dirty="0"/>
              <a:t>AZ has no survivorship of actions</a:t>
            </a:r>
            <a:br>
              <a:rPr lang="en-US" altLang="en-US" dirty="0"/>
            </a:br>
            <a:r>
              <a:rPr lang="en-US" altLang="en-US" dirty="0"/>
              <a:t>Cal </a:t>
            </a:r>
            <a:r>
              <a:rPr lang="en-US" altLang="en-US" dirty="0" smtClean="0"/>
              <a:t>does</a:t>
            </a:r>
            <a:br>
              <a:rPr lang="en-US" altLang="en-US" dirty="0" smtClean="0"/>
            </a:br>
            <a:r>
              <a:rPr lang="en-US" altLang="en-US" dirty="0" smtClean="0"/>
              <a:t/>
            </a:r>
            <a:br>
              <a:rPr lang="en-US" altLang="en-US" dirty="0" smtClean="0"/>
            </a:br>
            <a:r>
              <a:rPr lang="en-US" altLang="en-US" dirty="0" smtClean="0"/>
              <a:t>Kramer: inapplicability of AZ affirmative defense means that AZ cause of action applies</a:t>
            </a:r>
            <a:br>
              <a:rPr lang="en-US" altLang="en-US" dirty="0" smtClean="0"/>
            </a:br>
            <a:r>
              <a:rPr lang="en-US" altLang="en-US" dirty="0" smtClean="0"/>
              <a:t>Green: inapplicability of CA negligence action  means that CA no-liability background law applies</a:t>
            </a:r>
            <a:endParaRPr lang="en-US" dirty="0"/>
          </a:p>
        </p:txBody>
      </p:sp>
    </p:spTree>
    <p:extLst>
      <p:ext uri="{BB962C8B-B14F-4D97-AF65-F5344CB8AC3E}">
        <p14:creationId xmlns:p14="http://schemas.microsoft.com/office/powerpoint/2010/main" val="530152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17" y="365125"/>
            <a:ext cx="10833683" cy="5817561"/>
          </a:xfrm>
        </p:spPr>
        <p:txBody>
          <a:bodyPr/>
          <a:lstStyle/>
          <a:p>
            <a:r>
              <a:rPr lang="en-US" dirty="0" smtClean="0"/>
              <a:t>Result: </a:t>
            </a:r>
            <a:br>
              <a:rPr lang="en-US" dirty="0" smtClean="0"/>
            </a:br>
            <a:r>
              <a:rPr lang="en-US" dirty="0" smtClean="0"/>
              <a:t>AZ interest in compensation to Arizonan favors rule of liability</a:t>
            </a:r>
            <a:br>
              <a:rPr lang="en-US" dirty="0" smtClean="0"/>
            </a:br>
            <a:r>
              <a:rPr lang="en-US" dirty="0" smtClean="0"/>
              <a:t>CA interest in protecting beneficiaries of CA estate favors no-liability rule</a:t>
            </a:r>
            <a:endParaRPr lang="en-US" dirty="0"/>
          </a:p>
        </p:txBody>
      </p:sp>
    </p:spTree>
    <p:extLst>
      <p:ext uri="{BB962C8B-B14F-4D97-AF65-F5344CB8AC3E}">
        <p14:creationId xmlns:p14="http://schemas.microsoft.com/office/powerpoint/2010/main" val="2413066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20233"/>
          </a:xfrm>
        </p:spPr>
        <p:txBody>
          <a:bodyPr/>
          <a:lstStyle/>
          <a:p>
            <a:r>
              <a:rPr lang="en-US" dirty="0" smtClean="0"/>
              <a:t>Unprovided for cases show that interests standing against laws count too</a:t>
            </a:r>
            <a:br>
              <a:rPr lang="en-US" dirty="0" smtClean="0"/>
            </a:br>
            <a:r>
              <a:rPr lang="en-US" dirty="0"/>
              <a:t/>
            </a:r>
            <a:br>
              <a:rPr lang="en-US" dirty="0"/>
            </a:br>
            <a:r>
              <a:rPr lang="en-US" dirty="0" smtClean="0"/>
              <a:t>AZ has compensatory interest standing against its abatement rule</a:t>
            </a:r>
            <a:br>
              <a:rPr lang="en-US" dirty="0" smtClean="0"/>
            </a:br>
            <a:r>
              <a:rPr lang="en-US" dirty="0"/>
              <a:t/>
            </a:r>
            <a:br>
              <a:rPr lang="en-US" dirty="0"/>
            </a:br>
            <a:r>
              <a:rPr lang="en-US" dirty="0" smtClean="0"/>
              <a:t>CA has interest in protecting beneficiaries of estate that stand against its survivorship rule</a:t>
            </a:r>
            <a:endParaRPr lang="en-US" dirty="0"/>
          </a:p>
        </p:txBody>
      </p:sp>
    </p:spTree>
    <p:extLst>
      <p:ext uri="{BB962C8B-B14F-4D97-AF65-F5344CB8AC3E}">
        <p14:creationId xmlns:p14="http://schemas.microsoft.com/office/powerpoint/2010/main" val="3645458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dirty="0" smtClean="0"/>
              <a:t>Ontario guest riding in </a:t>
            </a:r>
            <a:r>
              <a:rPr lang="en-US" altLang="en-US" dirty="0" err="1" smtClean="0"/>
              <a:t>NYer’s</a:t>
            </a:r>
            <a:r>
              <a:rPr lang="en-US" altLang="en-US" dirty="0" smtClean="0"/>
              <a:t> car </a:t>
            </a:r>
          </a:p>
          <a:p>
            <a:pPr eaLnBrk="1" hangingPunct="1"/>
            <a:r>
              <a:rPr lang="en-US" altLang="en-US" dirty="0" smtClean="0"/>
              <a:t>accident in Ontario</a:t>
            </a:r>
          </a:p>
          <a:p>
            <a:pPr eaLnBrk="1" hangingPunct="1"/>
            <a:r>
              <a:rPr lang="en-US" altLang="en-US" dirty="0" smtClean="0"/>
              <a:t>Ontario has guest statute </a:t>
            </a:r>
          </a:p>
          <a:p>
            <a:pPr eaLnBrk="1" hangingPunct="1"/>
            <a:r>
              <a:rPr lang="en-US" altLang="en-US" dirty="0" smtClean="0"/>
              <a:t>NY doesn’t</a:t>
            </a:r>
          </a:p>
          <a:p>
            <a:pPr eaLnBrk="1" hangingPunct="1"/>
            <a:endParaRPr lang="en-US" altLang="en-US" dirty="0"/>
          </a:p>
          <a:p>
            <a:pPr eaLnBrk="1" hangingPunct="1"/>
            <a:r>
              <a:rPr lang="en-US" altLang="en-US" dirty="0" smtClean="0"/>
              <a:t>Kramer: Ontario negligence law applies</a:t>
            </a:r>
          </a:p>
          <a:p>
            <a:pPr eaLnBrk="1" hangingPunct="1"/>
            <a:r>
              <a:rPr lang="en-US" altLang="en-US" dirty="0" smtClean="0"/>
              <a:t>Green: Ontario has an interest in a rule of negligence liability (deterrence and compensation) – BUT NY has an interest in a rule of host immunity (protection against fraud)</a:t>
            </a:r>
          </a:p>
          <a:p>
            <a:pPr eaLnBrk="1" hangingPunct="1"/>
            <a:endParaRPr lang="en-US" altLang="en-US" dirty="0" smtClean="0"/>
          </a:p>
        </p:txBody>
      </p:sp>
    </p:spTree>
    <p:extLst>
      <p:ext uri="{BB962C8B-B14F-4D97-AF65-F5344CB8AC3E}">
        <p14:creationId xmlns:p14="http://schemas.microsoft.com/office/powerpoint/2010/main" val="18306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smtClean="0"/>
              <a:t>“unprovided-for” cases</a:t>
            </a:r>
          </a:p>
        </p:txBody>
      </p:sp>
    </p:spTree>
    <p:extLst>
      <p:ext uri="{BB962C8B-B14F-4D97-AF65-F5344CB8AC3E}">
        <p14:creationId xmlns:p14="http://schemas.microsoft.com/office/powerpoint/2010/main" val="1767084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1" y="0"/>
            <a:ext cx="12164037" cy="6761527"/>
          </a:xfrm>
        </p:spPr>
        <p:txBody>
          <a:bodyPr>
            <a:normAutofit/>
          </a:bodyPr>
          <a:lstStyle/>
          <a:p>
            <a:r>
              <a:rPr lang="en-US" i="1" dirty="0" smtClean="0"/>
              <a:t>Babcock</a:t>
            </a:r>
            <a:r>
              <a:rPr lang="en-US" dirty="0" smtClean="0"/>
              <a:t/>
            </a:r>
            <a:br>
              <a:rPr lang="en-US" dirty="0" smtClean="0"/>
            </a:br>
            <a:r>
              <a:rPr lang="en-US" dirty="0"/>
              <a:t/>
            </a:r>
            <a:br>
              <a:rPr lang="en-US" dirty="0"/>
            </a:br>
            <a:r>
              <a:rPr lang="en-US" altLang="en-US" dirty="0" smtClean="0"/>
              <a:t>NY guest </a:t>
            </a:r>
            <a:r>
              <a:rPr lang="en-US" altLang="en-US" dirty="0"/>
              <a:t>riding in </a:t>
            </a:r>
            <a:r>
              <a:rPr lang="en-US" altLang="en-US" dirty="0" smtClean="0"/>
              <a:t>NY host’s </a:t>
            </a:r>
            <a:r>
              <a:rPr lang="en-US" altLang="en-US" dirty="0"/>
              <a:t>car </a:t>
            </a:r>
            <a:br>
              <a:rPr lang="en-US" altLang="en-US" dirty="0"/>
            </a:br>
            <a:r>
              <a:rPr lang="en-US" altLang="en-US" dirty="0"/>
              <a:t>accident in Ontario</a:t>
            </a:r>
            <a:br>
              <a:rPr lang="en-US" altLang="en-US" dirty="0"/>
            </a:br>
            <a:r>
              <a:rPr lang="en-US" altLang="en-US" dirty="0" err="1"/>
              <a:t>Ontario</a:t>
            </a:r>
            <a:r>
              <a:rPr lang="en-US" altLang="en-US" dirty="0"/>
              <a:t> has guest statute </a:t>
            </a:r>
            <a:br>
              <a:rPr lang="en-US" altLang="en-US" dirty="0"/>
            </a:br>
            <a:r>
              <a:rPr lang="en-US" altLang="en-US" dirty="0"/>
              <a:t>NY </a:t>
            </a:r>
            <a:r>
              <a:rPr lang="en-US" altLang="en-US" dirty="0" smtClean="0"/>
              <a:t>doesn’t</a:t>
            </a:r>
            <a:r>
              <a:rPr lang="en-US" altLang="en-US" dirty="0"/>
              <a:t/>
            </a:r>
            <a:br>
              <a:rPr lang="en-US" altLang="en-US" dirty="0"/>
            </a:br>
            <a:r>
              <a:rPr lang="en-US" altLang="en-US" dirty="0" smtClean="0"/>
              <a:t/>
            </a:r>
            <a:br>
              <a:rPr lang="en-US" altLang="en-US" dirty="0" smtClean="0"/>
            </a:br>
            <a:r>
              <a:rPr lang="en-US" altLang="en-US" dirty="0" smtClean="0"/>
              <a:t>Ontario interest? – deterrence (liability)</a:t>
            </a:r>
            <a:br>
              <a:rPr lang="en-US" altLang="en-US" dirty="0" smtClean="0"/>
            </a:br>
            <a:r>
              <a:rPr lang="en-US" altLang="en-US" dirty="0" smtClean="0"/>
              <a:t>NY</a:t>
            </a:r>
            <a:r>
              <a:rPr lang="en-US" altLang="en-US" dirty="0"/>
              <a:t> </a:t>
            </a:r>
            <a:r>
              <a:rPr lang="en-US" altLang="en-US" dirty="0" smtClean="0"/>
              <a:t>interests? – compensation (liability) and avoiding fraud (immunity)</a:t>
            </a:r>
            <a:endParaRPr lang="en-US" dirty="0"/>
          </a:p>
        </p:txBody>
      </p:sp>
    </p:spTree>
    <p:extLst>
      <p:ext uri="{BB962C8B-B14F-4D97-AF65-F5344CB8AC3E}">
        <p14:creationId xmlns:p14="http://schemas.microsoft.com/office/powerpoint/2010/main" val="3073461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50" y="365125"/>
            <a:ext cx="10934350" cy="6153121"/>
          </a:xfrm>
        </p:spPr>
        <p:txBody>
          <a:bodyPr/>
          <a:lstStyle/>
          <a:p>
            <a:r>
              <a:rPr lang="en-US" dirty="0" smtClean="0"/>
              <a:t>Ontario interests in all-Ontario case:</a:t>
            </a:r>
            <a:br>
              <a:rPr lang="en-US" dirty="0" smtClean="0"/>
            </a:br>
            <a:r>
              <a:rPr lang="en-US" dirty="0" err="1"/>
              <a:t>Comp.</a:t>
            </a:r>
            <a:r>
              <a:rPr lang="en-US" baseline="-25000" dirty="0" err="1"/>
              <a:t>Ont</a:t>
            </a:r>
            <a:r>
              <a:rPr lang="en-US" dirty="0"/>
              <a:t> </a:t>
            </a:r>
            <a:r>
              <a:rPr lang="en-US" dirty="0" smtClean="0"/>
              <a:t>(3) + </a:t>
            </a:r>
            <a:r>
              <a:rPr lang="en-US" dirty="0" err="1"/>
              <a:t>Deter.</a:t>
            </a:r>
            <a:r>
              <a:rPr lang="en-US" baseline="-25000" dirty="0" err="1"/>
              <a:t>Ont</a:t>
            </a:r>
            <a:r>
              <a:rPr lang="en-US" dirty="0"/>
              <a:t> </a:t>
            </a:r>
            <a:r>
              <a:rPr lang="en-US" dirty="0" smtClean="0"/>
              <a:t>(1) &lt; </a:t>
            </a:r>
            <a:r>
              <a:rPr lang="en-US" dirty="0" err="1" smtClean="0"/>
              <a:t>Fraud</a:t>
            </a:r>
            <a:r>
              <a:rPr lang="en-US" baseline="-25000" dirty="0" err="1" smtClean="0"/>
              <a:t>Ont</a:t>
            </a:r>
            <a:r>
              <a:rPr lang="en-US" baseline="-25000" dirty="0" smtClean="0"/>
              <a:t> </a:t>
            </a:r>
            <a:r>
              <a:rPr lang="en-US" dirty="0" smtClean="0"/>
              <a:t>(5)</a:t>
            </a:r>
            <a:br>
              <a:rPr lang="en-US" dirty="0" smtClean="0"/>
            </a:br>
            <a:r>
              <a:rPr lang="en-US" dirty="0"/>
              <a:t/>
            </a:r>
            <a:br>
              <a:rPr lang="en-US" dirty="0"/>
            </a:br>
            <a:r>
              <a:rPr lang="en-US" dirty="0" smtClean="0"/>
              <a:t>NY interests in all-NY case:</a:t>
            </a:r>
            <a:br>
              <a:rPr lang="en-US" dirty="0" smtClean="0"/>
            </a:br>
            <a:r>
              <a:rPr lang="en-US" dirty="0" err="1" smtClean="0"/>
              <a:t>Comp.</a:t>
            </a:r>
            <a:r>
              <a:rPr lang="en-US" baseline="-25000" dirty="0" err="1" smtClean="0"/>
              <a:t>NY</a:t>
            </a:r>
            <a:r>
              <a:rPr lang="en-US" dirty="0" smtClean="0"/>
              <a:t> </a:t>
            </a:r>
            <a:r>
              <a:rPr lang="en-US" dirty="0"/>
              <a:t>(3) + </a:t>
            </a:r>
            <a:r>
              <a:rPr lang="en-US" dirty="0" err="1" smtClean="0"/>
              <a:t>Deter.</a:t>
            </a:r>
            <a:r>
              <a:rPr lang="en-US" baseline="-25000" dirty="0" err="1" smtClean="0"/>
              <a:t>NY</a:t>
            </a:r>
            <a:r>
              <a:rPr lang="en-US" dirty="0" smtClean="0"/>
              <a:t> (3) &gt; </a:t>
            </a:r>
            <a:r>
              <a:rPr lang="en-US" dirty="0" err="1" smtClean="0"/>
              <a:t>Fraud</a:t>
            </a:r>
            <a:r>
              <a:rPr lang="en-US" baseline="-25000" dirty="0" err="1" smtClean="0"/>
              <a:t>NY</a:t>
            </a:r>
            <a:r>
              <a:rPr lang="en-US" baseline="-25000" dirty="0" smtClean="0"/>
              <a:t> </a:t>
            </a:r>
            <a:r>
              <a:rPr lang="en-US" dirty="0"/>
              <a:t>(5)</a:t>
            </a:r>
            <a:br>
              <a:rPr lang="en-US" dirty="0"/>
            </a:br>
            <a:r>
              <a:rPr lang="en-US" dirty="0" smtClean="0"/>
              <a:t/>
            </a:r>
            <a:br>
              <a:rPr lang="en-US" dirty="0" smtClean="0"/>
            </a:br>
            <a:r>
              <a:rPr lang="en-US" dirty="0" smtClean="0"/>
              <a:t>Babcock? NY guest, NY host, </a:t>
            </a:r>
            <a:r>
              <a:rPr lang="en-US" dirty="0" err="1" smtClean="0"/>
              <a:t>Ont</a:t>
            </a:r>
            <a:r>
              <a:rPr lang="en-US" dirty="0" smtClean="0"/>
              <a:t> accident</a:t>
            </a:r>
            <a:br>
              <a:rPr lang="en-US" dirty="0" smtClean="0"/>
            </a:br>
            <a:r>
              <a:rPr lang="en-US" dirty="0" err="1"/>
              <a:t>Comp.</a:t>
            </a:r>
            <a:r>
              <a:rPr lang="en-US" baseline="-25000" dirty="0" err="1"/>
              <a:t>NY</a:t>
            </a:r>
            <a:r>
              <a:rPr lang="en-US" dirty="0"/>
              <a:t> (3) + </a:t>
            </a:r>
            <a:r>
              <a:rPr lang="en-US" dirty="0" err="1" smtClean="0"/>
              <a:t>Deter.</a:t>
            </a:r>
            <a:r>
              <a:rPr lang="en-US" baseline="-25000" dirty="0" err="1" smtClean="0"/>
              <a:t>Ont</a:t>
            </a:r>
            <a:r>
              <a:rPr lang="en-US" dirty="0" smtClean="0"/>
              <a:t> (1) &lt; </a:t>
            </a:r>
            <a:r>
              <a:rPr lang="en-US" dirty="0" err="1"/>
              <a:t>Fraud</a:t>
            </a:r>
            <a:r>
              <a:rPr lang="en-US" baseline="-25000" dirty="0" err="1"/>
              <a:t>NY</a:t>
            </a:r>
            <a:r>
              <a:rPr lang="en-US" baseline="-25000" dirty="0"/>
              <a:t> </a:t>
            </a:r>
            <a:r>
              <a:rPr lang="en-US" dirty="0"/>
              <a:t>(5)</a:t>
            </a:r>
            <a:br>
              <a:rPr lang="en-US" dirty="0"/>
            </a:br>
            <a:endParaRPr lang="en-US" dirty="0"/>
          </a:p>
        </p:txBody>
      </p:sp>
    </p:spTree>
    <p:extLst>
      <p:ext uri="{BB962C8B-B14F-4D97-AF65-F5344CB8AC3E}">
        <p14:creationId xmlns:p14="http://schemas.microsoft.com/office/powerpoint/2010/main" val="3221371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365125"/>
            <a:ext cx="10867239" cy="5935007"/>
          </a:xfrm>
        </p:spPr>
        <p:txBody>
          <a:bodyPr/>
          <a:lstStyle/>
          <a:p>
            <a:r>
              <a:rPr lang="en-US" dirty="0" smtClean="0"/>
              <a:t>1</a:t>
            </a:r>
            <a:r>
              <a:rPr lang="en-US" baseline="30000" dirty="0" smtClean="0"/>
              <a:t>st</a:t>
            </a:r>
            <a:r>
              <a:rPr lang="en-US" dirty="0" smtClean="0"/>
              <a:t> Rest. does a better job satisfying state interests than interest analysis does!</a:t>
            </a:r>
            <a:endParaRPr lang="en-US" dirty="0"/>
          </a:p>
        </p:txBody>
      </p:sp>
    </p:spTree>
    <p:extLst>
      <p:ext uri="{BB962C8B-B14F-4D97-AF65-F5344CB8AC3E}">
        <p14:creationId xmlns:p14="http://schemas.microsoft.com/office/powerpoint/2010/main" val="1301044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274638"/>
            <a:ext cx="8001000" cy="6049962"/>
          </a:xfrm>
        </p:spPr>
        <p:txBody>
          <a:bodyPr/>
          <a:lstStyle/>
          <a:p>
            <a:r>
              <a:rPr lang="en-US" altLang="en-US" smtClean="0"/>
              <a:t>true conflicts</a:t>
            </a:r>
          </a:p>
        </p:txBody>
      </p:sp>
    </p:spTree>
    <p:extLst>
      <p:ext uri="{BB962C8B-B14F-4D97-AF65-F5344CB8AC3E}">
        <p14:creationId xmlns:p14="http://schemas.microsoft.com/office/powerpoint/2010/main" val="900957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534400" cy="6583362"/>
          </a:xfrm>
        </p:spPr>
        <p:txBody>
          <a:bodyPr/>
          <a:lstStyle/>
          <a:p>
            <a:pPr marL="342900" indent="-342900"/>
            <a:r>
              <a:rPr lang="en-US" altLang="en-US" smtClean="0"/>
              <a:t>Lilienthal v Kaufman (Ore. 1964)</a:t>
            </a:r>
            <a:br>
              <a:rPr lang="en-US" altLang="en-US" smtClean="0"/>
            </a:br>
            <a:r>
              <a:rPr lang="en-US" altLang="en-US" sz="4000"/>
              <a:t>- D (Ore) went to Cal and entered into an agreement w/ P (Cal) for joint venture</a:t>
            </a:r>
            <a:br>
              <a:rPr lang="en-US" altLang="en-US" sz="4000"/>
            </a:br>
            <a:r>
              <a:rPr lang="en-US" altLang="en-US" sz="4000"/>
              <a:t>- D executed in Cal two promissory notes</a:t>
            </a:r>
            <a:br>
              <a:rPr lang="en-US" altLang="en-US" sz="4000"/>
            </a:br>
            <a:r>
              <a:rPr lang="en-US" altLang="en-US" sz="4000"/>
              <a:t>- P demanded payment on notes</a:t>
            </a:r>
            <a:br>
              <a:rPr lang="en-US" altLang="en-US" sz="4000"/>
            </a:br>
            <a:r>
              <a:rPr lang="en-US" altLang="en-US" sz="4000"/>
              <a:t>- D declared spendthrift under Ore law</a:t>
            </a:r>
            <a:br>
              <a:rPr lang="en-US" altLang="en-US" sz="4000"/>
            </a:br>
            <a:r>
              <a:rPr lang="en-US" altLang="en-US" sz="4000"/>
              <a:t>- No such law in Cal</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951693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274639"/>
            <a:ext cx="8229600" cy="5851525"/>
          </a:xfrm>
        </p:spPr>
        <p:txBody>
          <a:bodyPr rtlCol="0">
            <a:normAutofit/>
          </a:bodyPr>
          <a:lstStyle/>
          <a:p>
            <a:pPr>
              <a:defRPr/>
            </a:pPr>
            <a:r>
              <a:rPr lang="en-US" dirty="0" smtClean="0"/>
              <a:t>Concurrence</a:t>
            </a:r>
          </a:p>
          <a:p>
            <a:pPr>
              <a:defRPr/>
            </a:pPr>
            <a:r>
              <a:rPr lang="en-US" dirty="0" smtClean="0"/>
              <a:t>To distinguish the </a:t>
            </a:r>
            <a:r>
              <a:rPr lang="en-US" dirty="0" err="1" smtClean="0"/>
              <a:t>Olshen</a:t>
            </a:r>
            <a:r>
              <a:rPr lang="en-US" dirty="0" smtClean="0"/>
              <a:t> case it would be necessary to assume that although the legislature intended to protect the interest of the spendthrift, his family and the county when local creditors were harmed, the same protection was not intended where the transaction adversely affected foreign creditors. I see no basis for making that assumption. There is no reason to believe that our legislature intended to protect California creditors to a greater extent than our own.</a:t>
            </a:r>
          </a:p>
        </p:txBody>
      </p:sp>
    </p:spTree>
    <p:extLst>
      <p:ext uri="{BB962C8B-B14F-4D97-AF65-F5344CB8AC3E}">
        <p14:creationId xmlns:p14="http://schemas.microsoft.com/office/powerpoint/2010/main" val="3422812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5"/>
            <a:ext cx="10861431" cy="6070844"/>
          </a:xfrm>
        </p:spPr>
        <p:txBody>
          <a:bodyPr>
            <a:normAutofit/>
          </a:bodyPr>
          <a:lstStyle/>
          <a:p>
            <a:r>
              <a:rPr lang="en-US" dirty="0"/>
              <a:t>t</a:t>
            </a:r>
            <a:r>
              <a:rPr lang="en-US" dirty="0" smtClean="0"/>
              <a:t>rue conflict – </a:t>
            </a:r>
            <a:br>
              <a:rPr lang="en-US" dirty="0" smtClean="0"/>
            </a:br>
            <a:r>
              <a:rPr lang="en-US" dirty="0" smtClean="0"/>
              <a:t>- cumulative voting is required under CA law</a:t>
            </a:r>
            <a:br>
              <a:rPr lang="en-US" dirty="0" smtClean="0"/>
            </a:br>
            <a:r>
              <a:rPr lang="en-US" dirty="0" smtClean="0"/>
              <a:t>- absence of cumulative </a:t>
            </a:r>
            <a:r>
              <a:rPr lang="en-US" dirty="0"/>
              <a:t>voting </a:t>
            </a:r>
            <a:r>
              <a:rPr lang="en-US" dirty="0" smtClean="0"/>
              <a:t> is permitted under Del law</a:t>
            </a:r>
            <a:br>
              <a:rPr lang="en-US" dirty="0" smtClean="0"/>
            </a:br>
            <a:r>
              <a:rPr lang="en-US" dirty="0" smtClean="0"/>
              <a:t/>
            </a:r>
            <a:br>
              <a:rPr lang="en-US" dirty="0" smtClean="0"/>
            </a:br>
            <a:r>
              <a:rPr lang="en-US" dirty="0" smtClean="0"/>
              <a:t>real true conflict -</a:t>
            </a:r>
            <a:br>
              <a:rPr lang="en-US" dirty="0" smtClean="0"/>
            </a:br>
            <a:r>
              <a:rPr lang="en-US" dirty="0"/>
              <a:t>- cumulative voting is required under CA law</a:t>
            </a:r>
            <a:br>
              <a:rPr lang="en-US" dirty="0"/>
            </a:br>
            <a:r>
              <a:rPr lang="en-US" dirty="0"/>
              <a:t>- cumulative voting is </a:t>
            </a:r>
            <a:r>
              <a:rPr lang="en-US" dirty="0" smtClean="0"/>
              <a:t>forbidden under </a:t>
            </a:r>
            <a:r>
              <a:rPr lang="en-US" dirty="0"/>
              <a:t>Del </a:t>
            </a:r>
            <a:r>
              <a:rPr lang="en-US" dirty="0" smtClean="0"/>
              <a:t>law</a:t>
            </a:r>
            <a:endParaRPr lang="en-US" dirty="0"/>
          </a:p>
        </p:txBody>
      </p:sp>
    </p:spTree>
    <p:extLst>
      <p:ext uri="{BB962C8B-B14F-4D97-AF65-F5344CB8AC3E}">
        <p14:creationId xmlns:p14="http://schemas.microsoft.com/office/powerpoint/2010/main" val="3812962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569" y="365125"/>
            <a:ext cx="10785231" cy="6088429"/>
          </a:xfrm>
        </p:spPr>
        <p:txBody>
          <a:bodyPr/>
          <a:lstStyle/>
          <a:p>
            <a:r>
              <a:rPr lang="en-US" dirty="0"/>
              <a:t>f</a:t>
            </a:r>
            <a:r>
              <a:rPr lang="en-US" dirty="0" smtClean="0"/>
              <a:t>orum shopping</a:t>
            </a:r>
            <a:endParaRPr lang="en-US" dirty="0"/>
          </a:p>
        </p:txBody>
      </p:sp>
    </p:spTree>
    <p:extLst>
      <p:ext uri="{BB962C8B-B14F-4D97-AF65-F5344CB8AC3E}">
        <p14:creationId xmlns:p14="http://schemas.microsoft.com/office/powerpoint/2010/main" val="710779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r>
              <a:rPr lang="en-US" altLang="en-US" smtClean="0"/>
              <a:t>Bernkrant v Fowler (Cal. 1961)</a:t>
            </a:r>
          </a:p>
        </p:txBody>
      </p:sp>
    </p:spTree>
    <p:extLst>
      <p:ext uri="{BB962C8B-B14F-4D97-AF65-F5344CB8AC3E}">
        <p14:creationId xmlns:p14="http://schemas.microsoft.com/office/powerpoint/2010/main" val="1409134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662" y="365125"/>
            <a:ext cx="10662138" cy="6029813"/>
          </a:xfrm>
        </p:spPr>
        <p:txBody>
          <a:bodyPr/>
          <a:lstStyle/>
          <a:p>
            <a:r>
              <a:rPr lang="en-US" dirty="0" smtClean="0"/>
              <a:t>1</a:t>
            </a:r>
            <a:r>
              <a:rPr lang="en-US" baseline="30000" dirty="0" smtClean="0"/>
              <a:t>st</a:t>
            </a:r>
            <a:r>
              <a:rPr lang="en-US" dirty="0" smtClean="0"/>
              <a:t> Restatement…?</a:t>
            </a:r>
            <a:endParaRPr lang="en-US" dirty="0"/>
          </a:p>
        </p:txBody>
      </p:sp>
    </p:spTree>
    <p:extLst>
      <p:ext uri="{BB962C8B-B14F-4D97-AF65-F5344CB8AC3E}">
        <p14:creationId xmlns:p14="http://schemas.microsoft.com/office/powerpoint/2010/main" val="146568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dirty="0" smtClean="0"/>
              <a:t>Grant variation</a:t>
            </a:r>
          </a:p>
          <a:p>
            <a:pPr eaLnBrk="1" hangingPunct="1"/>
            <a:r>
              <a:rPr lang="en-US" altLang="en-US" dirty="0" smtClean="0"/>
              <a:t>Arizonan and Californian get in accident in Arizona</a:t>
            </a:r>
          </a:p>
          <a:p>
            <a:pPr eaLnBrk="1" hangingPunct="1"/>
            <a:r>
              <a:rPr lang="en-US" altLang="en-US" dirty="0" smtClean="0"/>
              <a:t>Californian dies</a:t>
            </a:r>
          </a:p>
          <a:p>
            <a:pPr eaLnBrk="1" hangingPunct="1"/>
            <a:r>
              <a:rPr lang="en-US" altLang="en-US" dirty="0" smtClean="0"/>
              <a:t>Arizonan sues Californian’s estate</a:t>
            </a:r>
          </a:p>
          <a:p>
            <a:pPr eaLnBrk="1" hangingPunct="1"/>
            <a:r>
              <a:rPr lang="en-US" altLang="en-US" dirty="0" smtClean="0"/>
              <a:t>AZ has no survivorship of actions</a:t>
            </a:r>
          </a:p>
          <a:p>
            <a:pPr eaLnBrk="1" hangingPunct="1"/>
            <a:r>
              <a:rPr lang="en-US" altLang="en-US" dirty="0" smtClean="0"/>
              <a:t>Cal does</a:t>
            </a:r>
          </a:p>
          <a:p>
            <a:pPr eaLnBrk="1" hangingPunct="1"/>
            <a:endParaRPr lang="en-US" altLang="en-US" dirty="0" smtClean="0"/>
          </a:p>
        </p:txBody>
      </p:sp>
    </p:spTree>
    <p:extLst>
      <p:ext uri="{BB962C8B-B14F-4D97-AF65-F5344CB8AC3E}">
        <p14:creationId xmlns:p14="http://schemas.microsoft.com/office/powerpoint/2010/main" val="4009875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365125"/>
            <a:ext cx="10726615" cy="6047398"/>
          </a:xfrm>
        </p:spPr>
        <p:txBody>
          <a:bodyPr/>
          <a:lstStyle/>
          <a:p>
            <a:r>
              <a:rPr lang="en-US" smtClean="0"/>
              <a:t>moderate </a:t>
            </a:r>
            <a:r>
              <a:rPr lang="en-US" dirty="0" smtClean="0"/>
              <a:t>and restrained interpretation</a:t>
            </a:r>
            <a:endParaRPr lang="en-US" dirty="0"/>
          </a:p>
        </p:txBody>
      </p:sp>
    </p:spTree>
    <p:extLst>
      <p:ext uri="{BB962C8B-B14F-4D97-AF65-F5344CB8AC3E}">
        <p14:creationId xmlns:p14="http://schemas.microsoft.com/office/powerpoint/2010/main" val="7472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4294967295"/>
          </p:nvPr>
        </p:nvSpPr>
        <p:spPr>
          <a:xfrm>
            <a:off x="1981200" y="274639"/>
            <a:ext cx="8229600" cy="5851525"/>
          </a:xfrm>
        </p:spPr>
        <p:txBody>
          <a:bodyPr/>
          <a:lstStyle/>
          <a:p>
            <a:r>
              <a:rPr lang="en-US" altLang="en-US" sz="3600"/>
              <a:t>People v One 1953 Ford Victoria</a:t>
            </a:r>
          </a:p>
          <a:p>
            <a:r>
              <a:rPr lang="en-US" altLang="en-US" smtClean="0"/>
              <a:t>automobile mortgaged in TX</a:t>
            </a:r>
          </a:p>
          <a:p>
            <a:r>
              <a:rPr lang="en-US" altLang="en-US" smtClean="0"/>
              <a:t>moved to Cal by mortgagor</a:t>
            </a:r>
          </a:p>
          <a:p>
            <a:r>
              <a:rPr lang="en-US" altLang="en-US" smtClean="0"/>
              <a:t>seized in connection with drug trafficking</a:t>
            </a:r>
          </a:p>
          <a:p>
            <a:r>
              <a:rPr lang="en-US" altLang="en-US" smtClean="0"/>
              <a:t>mortgagee’s interest forfeit under Cal law</a:t>
            </a:r>
          </a:p>
          <a:p>
            <a:r>
              <a:rPr lang="en-US" altLang="en-US" smtClean="0"/>
              <a:t>Should Cal or Tex law by applied by a Cal court?</a:t>
            </a:r>
          </a:p>
          <a:p>
            <a:endParaRPr lang="en-US" altLang="en-US" smtClean="0"/>
          </a:p>
        </p:txBody>
      </p:sp>
    </p:spTree>
    <p:extLst>
      <p:ext uri="{BB962C8B-B14F-4D97-AF65-F5344CB8AC3E}">
        <p14:creationId xmlns:p14="http://schemas.microsoft.com/office/powerpoint/2010/main" val="967607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524000" y="274638"/>
            <a:ext cx="8991600" cy="2239962"/>
          </a:xfrm>
        </p:spPr>
        <p:txBody>
          <a:bodyPr/>
          <a:lstStyle/>
          <a:p>
            <a:r>
              <a:rPr lang="en-US" altLang="en-US" smtClean="0"/>
              <a:t>Bernhard v Harrah’s Club </a:t>
            </a:r>
            <a:br>
              <a:rPr lang="en-US" altLang="en-US" smtClean="0"/>
            </a:br>
            <a:r>
              <a:rPr lang="en-US" altLang="en-US" smtClean="0"/>
              <a:t>(Cal. 1976)</a:t>
            </a:r>
            <a:br>
              <a:rPr lang="en-US" altLang="en-US" smtClean="0"/>
            </a:br>
            <a:endParaRPr lang="en-US" altLang="en-US" smtClean="0"/>
          </a:p>
        </p:txBody>
      </p:sp>
    </p:spTree>
    <p:extLst>
      <p:ext uri="{BB962C8B-B14F-4D97-AF65-F5344CB8AC3E}">
        <p14:creationId xmlns:p14="http://schemas.microsoft.com/office/powerpoint/2010/main" val="1414283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365125"/>
            <a:ext cx="10685585" cy="5836383"/>
          </a:xfrm>
        </p:spPr>
        <p:txBody>
          <a:bodyPr/>
          <a:lstStyle/>
          <a:p>
            <a:r>
              <a:rPr lang="en-US" dirty="0" smtClean="0"/>
              <a:t>1</a:t>
            </a:r>
            <a:r>
              <a:rPr lang="en-US" baseline="30000" dirty="0" smtClean="0"/>
              <a:t>st</a:t>
            </a:r>
            <a:r>
              <a:rPr lang="en-US" dirty="0" smtClean="0"/>
              <a:t> Restatement…?</a:t>
            </a:r>
            <a:endParaRPr lang="en-US" dirty="0"/>
          </a:p>
        </p:txBody>
      </p:sp>
    </p:spTree>
    <p:extLst>
      <p:ext uri="{BB962C8B-B14F-4D97-AF65-F5344CB8AC3E}">
        <p14:creationId xmlns:p14="http://schemas.microsoft.com/office/powerpoint/2010/main" val="3045327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365125"/>
            <a:ext cx="10796954" cy="6340475"/>
          </a:xfrm>
        </p:spPr>
        <p:txBody>
          <a:bodyPr/>
          <a:lstStyle/>
          <a:p>
            <a:r>
              <a:rPr lang="en-US" dirty="0"/>
              <a:t>c</a:t>
            </a:r>
            <a:r>
              <a:rPr lang="en-US" dirty="0" smtClean="0"/>
              <a:t>omparative impairment</a:t>
            </a:r>
            <a:endParaRPr lang="en-US" dirty="0"/>
          </a:p>
        </p:txBody>
      </p:sp>
    </p:spTree>
    <p:extLst>
      <p:ext uri="{BB962C8B-B14F-4D97-AF65-F5344CB8AC3E}">
        <p14:creationId xmlns:p14="http://schemas.microsoft.com/office/powerpoint/2010/main" val="365777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smtClean="0"/>
              <a:t>Ontario guest riding in NYer’s car </a:t>
            </a:r>
          </a:p>
          <a:p>
            <a:pPr eaLnBrk="1" hangingPunct="1"/>
            <a:r>
              <a:rPr lang="en-US" altLang="en-US" smtClean="0"/>
              <a:t>accident in Ontario</a:t>
            </a:r>
          </a:p>
          <a:p>
            <a:pPr eaLnBrk="1" hangingPunct="1"/>
            <a:r>
              <a:rPr lang="en-US" altLang="en-US" smtClean="0"/>
              <a:t>Ontario has guest statute </a:t>
            </a:r>
          </a:p>
          <a:p>
            <a:pPr eaLnBrk="1" hangingPunct="1"/>
            <a:r>
              <a:rPr lang="en-US" altLang="en-US" smtClean="0"/>
              <a:t>NY doesn’t</a:t>
            </a:r>
          </a:p>
          <a:p>
            <a:pPr eaLnBrk="1" hangingPunct="1"/>
            <a:endParaRPr lang="en-US" altLang="en-US" smtClean="0"/>
          </a:p>
        </p:txBody>
      </p:sp>
    </p:spTree>
    <p:extLst>
      <p:ext uri="{BB962C8B-B14F-4D97-AF65-F5344CB8AC3E}">
        <p14:creationId xmlns:p14="http://schemas.microsoft.com/office/powerpoint/2010/main" val="1402684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6002119"/>
          </a:xfrm>
        </p:spPr>
        <p:txBody>
          <a:bodyPr/>
          <a:lstStyle/>
          <a:p>
            <a:r>
              <a:rPr lang="en-US" dirty="0" smtClean="0"/>
              <a:t>Currie:</a:t>
            </a:r>
            <a:r>
              <a:rPr lang="en-US" dirty="0"/>
              <a:t/>
            </a:r>
            <a:br>
              <a:rPr lang="en-US" dirty="0"/>
            </a:br>
            <a:r>
              <a:rPr lang="en-US" dirty="0" smtClean="0"/>
              <a:t>Use forum </a:t>
            </a:r>
            <a:r>
              <a:rPr lang="en-US" dirty="0"/>
              <a:t>law</a:t>
            </a:r>
            <a:br>
              <a:rPr lang="en-US" dirty="0"/>
            </a:br>
            <a:r>
              <a:rPr lang="en-US" dirty="0"/>
              <a:t>Use law that is most humane and enlightened</a:t>
            </a:r>
            <a:br>
              <a:rPr lang="en-US" dirty="0"/>
            </a:br>
            <a:r>
              <a:rPr lang="en-US" dirty="0"/>
              <a:t/>
            </a:r>
            <a:br>
              <a:rPr lang="en-US" dirty="0"/>
            </a:br>
            <a:endParaRPr lang="en-US" dirty="0"/>
          </a:p>
        </p:txBody>
      </p:sp>
    </p:spTree>
    <p:extLst>
      <p:ext uri="{BB962C8B-B14F-4D97-AF65-F5344CB8AC3E}">
        <p14:creationId xmlns:p14="http://schemas.microsoft.com/office/powerpoint/2010/main" val="290822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smtClean="0"/>
              <a:t>Kramer’s solution</a:t>
            </a:r>
            <a:br>
              <a:rPr lang="en-US" dirty="0" smtClean="0"/>
            </a:br>
            <a:r>
              <a:rPr lang="en-US" dirty="0" smtClean="0"/>
              <a:t>- affirmative defense of P’s domicile does not apply</a:t>
            </a:r>
            <a:br>
              <a:rPr lang="en-US" dirty="0" smtClean="0"/>
            </a:br>
            <a:r>
              <a:rPr lang="en-US" dirty="0" smtClean="0"/>
              <a:t>- but cause of action for relief of P’s domicile does apply</a:t>
            </a:r>
            <a:endParaRPr lang="en-US" dirty="0"/>
          </a:p>
        </p:txBody>
      </p:sp>
    </p:spTree>
    <p:extLst>
      <p:ext uri="{BB962C8B-B14F-4D97-AF65-F5344CB8AC3E}">
        <p14:creationId xmlns:p14="http://schemas.microsoft.com/office/powerpoint/2010/main" val="184469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dirty="0" smtClean="0"/>
              <a:t>Grant variation</a:t>
            </a:r>
          </a:p>
          <a:p>
            <a:pPr eaLnBrk="1" hangingPunct="1"/>
            <a:r>
              <a:rPr lang="en-US" altLang="en-US" dirty="0" smtClean="0"/>
              <a:t>Arizonan and Californian get in accident in Arizona</a:t>
            </a:r>
          </a:p>
          <a:p>
            <a:pPr eaLnBrk="1" hangingPunct="1"/>
            <a:r>
              <a:rPr lang="en-US" altLang="en-US" dirty="0" smtClean="0"/>
              <a:t>Californian dies</a:t>
            </a:r>
          </a:p>
          <a:p>
            <a:pPr eaLnBrk="1" hangingPunct="1"/>
            <a:r>
              <a:rPr lang="en-US" altLang="en-US" dirty="0" smtClean="0"/>
              <a:t>Arizonan sues Californian’s estate</a:t>
            </a:r>
          </a:p>
          <a:p>
            <a:pPr eaLnBrk="1" hangingPunct="1"/>
            <a:r>
              <a:rPr lang="en-US" altLang="en-US" dirty="0" smtClean="0"/>
              <a:t>AZ has no survivorship of actions</a:t>
            </a:r>
          </a:p>
          <a:p>
            <a:pPr eaLnBrk="1" hangingPunct="1"/>
            <a:r>
              <a:rPr lang="en-US" altLang="en-US" dirty="0" smtClean="0"/>
              <a:t>Cal does</a:t>
            </a:r>
          </a:p>
          <a:p>
            <a:pPr eaLnBrk="1" hangingPunct="1"/>
            <a:endParaRPr lang="en-US" altLang="en-US" dirty="0"/>
          </a:p>
          <a:p>
            <a:pPr eaLnBrk="1" hangingPunct="1"/>
            <a:r>
              <a:rPr lang="en-US" altLang="en-US" dirty="0" smtClean="0"/>
              <a:t>Kramer: AZ negligence law applies</a:t>
            </a:r>
          </a:p>
          <a:p>
            <a:pPr eaLnBrk="1" hangingPunct="1"/>
            <a:endParaRPr lang="en-US" altLang="en-US" dirty="0" smtClean="0"/>
          </a:p>
        </p:txBody>
      </p:sp>
    </p:spTree>
    <p:extLst>
      <p:ext uri="{BB962C8B-B14F-4D97-AF65-F5344CB8AC3E}">
        <p14:creationId xmlns:p14="http://schemas.microsoft.com/office/powerpoint/2010/main" val="1787018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dirty="0" smtClean="0"/>
              <a:t>Ontario guest riding in </a:t>
            </a:r>
            <a:r>
              <a:rPr lang="en-US" altLang="en-US" dirty="0" err="1" smtClean="0"/>
              <a:t>NYer’s</a:t>
            </a:r>
            <a:r>
              <a:rPr lang="en-US" altLang="en-US" dirty="0" smtClean="0"/>
              <a:t> car </a:t>
            </a:r>
          </a:p>
          <a:p>
            <a:pPr eaLnBrk="1" hangingPunct="1"/>
            <a:r>
              <a:rPr lang="en-US" altLang="en-US" dirty="0" smtClean="0"/>
              <a:t>accident in Ontario</a:t>
            </a:r>
          </a:p>
          <a:p>
            <a:pPr eaLnBrk="1" hangingPunct="1"/>
            <a:r>
              <a:rPr lang="en-US" altLang="en-US" dirty="0" smtClean="0"/>
              <a:t>Ontario has guest statute </a:t>
            </a:r>
          </a:p>
          <a:p>
            <a:pPr eaLnBrk="1" hangingPunct="1"/>
            <a:r>
              <a:rPr lang="en-US" altLang="en-US" dirty="0" smtClean="0"/>
              <a:t>NY doesn’t</a:t>
            </a:r>
          </a:p>
          <a:p>
            <a:pPr eaLnBrk="1" hangingPunct="1"/>
            <a:endParaRPr lang="en-US" altLang="en-US" dirty="0"/>
          </a:p>
          <a:p>
            <a:pPr eaLnBrk="1" hangingPunct="1"/>
            <a:r>
              <a:rPr lang="en-US" altLang="en-US" dirty="0" smtClean="0"/>
              <a:t>Kramer: Ontario negligence law applies</a:t>
            </a:r>
          </a:p>
          <a:p>
            <a:pPr eaLnBrk="1" hangingPunct="1"/>
            <a:endParaRPr lang="en-US" altLang="en-US" dirty="0" smtClean="0"/>
          </a:p>
        </p:txBody>
      </p:sp>
    </p:spTree>
    <p:extLst>
      <p:ext uri="{BB962C8B-B14F-4D97-AF65-F5344CB8AC3E}">
        <p14:creationId xmlns:p14="http://schemas.microsoft.com/office/powerpoint/2010/main" val="4029177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09816"/>
          </a:xfrm>
        </p:spPr>
        <p:txBody>
          <a:bodyPr>
            <a:normAutofit/>
          </a:bodyPr>
          <a:lstStyle/>
          <a:p>
            <a:r>
              <a:rPr lang="en-US" altLang="en-US" dirty="0" smtClean="0">
                <a:solidFill>
                  <a:srgbClr val="000000"/>
                </a:solidFill>
              </a:rPr>
              <a:t>What if P’s domicile’s law prohibits P’s action, not through an affirmative defense, but because it recognizes no cause of action?</a:t>
            </a:r>
            <a:r>
              <a:rPr lang="en-US" altLang="en-US" dirty="0">
                <a:solidFill>
                  <a:srgbClr val="000000"/>
                </a:solidFill>
              </a:rPr>
              <a:t/>
            </a:r>
            <a:br>
              <a:rPr lang="en-US" altLang="en-US" dirty="0">
                <a:solidFill>
                  <a:srgbClr val="000000"/>
                </a:solidFill>
              </a:rPr>
            </a:br>
            <a:endParaRPr lang="en-US" dirty="0"/>
          </a:p>
        </p:txBody>
      </p:sp>
    </p:spTree>
    <p:extLst>
      <p:ext uri="{BB962C8B-B14F-4D97-AF65-F5344CB8AC3E}">
        <p14:creationId xmlns:p14="http://schemas.microsoft.com/office/powerpoint/2010/main" val="328907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484</Words>
  <Application>Microsoft Office PowerPoint</Application>
  <PresentationFormat>Widescreen</PresentationFormat>
  <Paragraphs>74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Tues. Mar. 1</vt:lpstr>
      <vt:lpstr>“unprovided-for” cases</vt:lpstr>
      <vt:lpstr>PowerPoint Presentation</vt:lpstr>
      <vt:lpstr>PowerPoint Presentation</vt:lpstr>
      <vt:lpstr>Currie: Use forum law Use law that is most humane and enlightened  </vt:lpstr>
      <vt:lpstr>Kramer’s solution - affirmative defense of P’s domicile does not apply - but cause of action for relief of P’s domicile does apply</vt:lpstr>
      <vt:lpstr>PowerPoint Presentation</vt:lpstr>
      <vt:lpstr>PowerPoint Presentation</vt:lpstr>
      <vt:lpstr>What if P’s domicile’s law prohibits P’s action, not through an affirmative defense, but because it recognizes no cause of action? </vt:lpstr>
      <vt:lpstr>Erwin v. Thomas  (Or. 1973)  - P (Wash) suing D (Ore) in Ore Ct for injury in Wash - Suit is for loss of consortium - Wash does not allow such suits by women (only men) - Ore does  Kramer: Wash law applies to deny P a claim  </vt:lpstr>
      <vt:lpstr>Variation on Hurtado (Cal. 1974) - Ps from Mexican state of Zacatecas sue Californian for wrongful death due to an accident in Zacatecas  - Zacatecan law had a limit on the amount of damages for wrongful death (part of the cause of action, not an affirmative defense) - California law had no such limit  - Kramer solution: Zacatecan law applies to deny Zacatecan P a claim above limit? - Green: why doesn’t California law also apply to submit California D to full liability?</vt:lpstr>
      <vt:lpstr>PowerPoint Presentation</vt:lpstr>
      <vt:lpstr>Set aside the no-cause of action unprovided for cases (like the Hurtado variation and Erwin)</vt:lpstr>
      <vt:lpstr>Problems with Kramer’s solution to the Grant variation and Neumeier</vt:lpstr>
      <vt:lpstr>Biggest problem: background laws</vt:lpstr>
      <vt:lpstr>Grant variation Arizonan and Californian get in accident in Arizona Californian dies Arizonan sues Californian’s estate AZ has no survivorship of actions Cal does  Kramer: inapplicability of AZ affirmative defense means that AZ cause of action applies Green: inapplicability of CA negligence action  means that CA no-liability background law applies</vt:lpstr>
      <vt:lpstr>Result:  AZ interest in compensation to Arizonan favors rule of liability CA interest in protecting beneficiaries of CA estate favors no-liability rule</vt:lpstr>
      <vt:lpstr>Unprovided for cases show that interests standing against laws count too  AZ has compensatory interest standing against its abatement rule  CA has interest in protecting beneficiaries of estate that stand against its survivorship rule</vt:lpstr>
      <vt:lpstr>PowerPoint Presentation</vt:lpstr>
      <vt:lpstr>Babcock  NY guest riding in NY host’s car  accident in Ontario Ontario has guest statute  NY doesn’t  Ontario interest? – deterrence (liability) NY interests? – compensation (liability) and avoiding fraud (immunity)</vt:lpstr>
      <vt:lpstr>Ontario interests in all-Ontario case: Comp.Ont (3) + Deter.Ont (1) &lt; FraudOnt (5)  NY interests in all-NY case: Comp.NY (3) + Deter.NY (3) &gt; FraudNY (5)  Babcock? NY guest, NY host, Ont accident Comp.NY (3) + Deter.Ont (1) &lt; FraudNY (5) </vt:lpstr>
      <vt:lpstr>1st Rest. does a better job satisfying state interests than interest analysis does!</vt:lpstr>
      <vt:lpstr>true conflicts</vt:lpstr>
      <vt:lpstr>Lilienthal v Kaufman (Ore. 1964) - D (Ore) went to Cal and entered into an agreement w/ P (Cal) for joint venture - D executed in Cal two promissory notes - P demanded payment on notes - D declared spendthrift under Ore law - No such law in Cal </vt:lpstr>
      <vt:lpstr>PowerPoint Presentation</vt:lpstr>
      <vt:lpstr>true conflict –  - cumulative voting is required under CA law - absence of cumulative voting  is permitted under Del law  real true conflict - - cumulative voting is required under CA law - cumulative voting is forbidden under Del law</vt:lpstr>
      <vt:lpstr>forum shopping</vt:lpstr>
      <vt:lpstr>Bernkrant v Fowler (Cal. 1961)</vt:lpstr>
      <vt:lpstr>1st Restatement…?</vt:lpstr>
      <vt:lpstr>moderate and restrained interpretation</vt:lpstr>
      <vt:lpstr>PowerPoint Presentation</vt:lpstr>
      <vt:lpstr>Bernhard v Harrah’s Club  (Cal. 1976) </vt:lpstr>
      <vt:lpstr>1st Restatement…?</vt:lpstr>
      <vt:lpstr>comparative impairment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138</cp:revision>
  <dcterms:created xsi:type="dcterms:W3CDTF">2016-02-03T23:33:45Z</dcterms:created>
  <dcterms:modified xsi:type="dcterms:W3CDTF">2016-03-01T16:30:24Z</dcterms:modified>
</cp:coreProperties>
</file>