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33" r:id="rId3"/>
    <p:sldId id="435" r:id="rId4"/>
    <p:sldId id="436" r:id="rId5"/>
    <p:sldId id="437" r:id="rId6"/>
    <p:sldId id="444" r:id="rId7"/>
    <p:sldId id="439" r:id="rId8"/>
    <p:sldId id="441" r:id="rId9"/>
    <p:sldId id="440" r:id="rId10"/>
    <p:sldId id="442" r:id="rId11"/>
    <p:sldId id="449" r:id="rId12"/>
    <p:sldId id="450" r:id="rId13"/>
    <p:sldId id="451" r:id="rId14"/>
    <p:sldId id="452" r:id="rId15"/>
    <p:sldId id="457" r:id="rId16"/>
    <p:sldId id="458" r:id="rId17"/>
    <p:sldId id="466" r:id="rId18"/>
    <p:sldId id="467" r:id="rId19"/>
    <p:sldId id="453" r:id="rId20"/>
    <p:sldId id="454" r:id="rId21"/>
    <p:sldId id="455" r:id="rId22"/>
    <p:sldId id="456" r:id="rId23"/>
    <p:sldId id="468" r:id="rId24"/>
    <p:sldId id="459" r:id="rId25"/>
    <p:sldId id="460" r:id="rId26"/>
    <p:sldId id="461" r:id="rId27"/>
    <p:sldId id="462" r:id="rId28"/>
    <p:sldId id="463" r:id="rId29"/>
    <p:sldId id="464" r:id="rId30"/>
    <p:sldId id="469" r:id="rId31"/>
    <p:sldId id="470" r:id="rId32"/>
    <p:sldId id="46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Thurs. </a:t>
            </a:r>
            <a:r>
              <a:rPr lang="en-US" altLang="en-US" dirty="0"/>
              <a:t>F</a:t>
            </a:r>
            <a:r>
              <a:rPr lang="en-US" altLang="en-US" dirty="0" smtClean="0"/>
              <a:t>eb. 25</a:t>
            </a:r>
          </a:p>
        </p:txBody>
      </p:sp>
    </p:spTree>
    <p:extLst>
      <p:ext uri="{BB962C8B-B14F-4D97-AF65-F5344CB8AC3E}">
        <p14:creationId xmlns:p14="http://schemas.microsoft.com/office/powerpoint/2010/main" val="392810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smtClean="0"/>
              <a:t>Finally</a:t>
            </a:r>
            <a:r>
              <a:rPr lang="en-US" dirty="0"/>
              <a:t>,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126962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smtClean="0"/>
              <a:t>“unprovided-for” cases</a:t>
            </a:r>
          </a:p>
        </p:txBody>
      </p:sp>
    </p:spTree>
    <p:extLst>
      <p:ext uri="{BB962C8B-B14F-4D97-AF65-F5344CB8AC3E}">
        <p14:creationId xmlns:p14="http://schemas.microsoft.com/office/powerpoint/2010/main" val="176708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dirty="0" smtClean="0"/>
              <a:t>Grant variation</a:t>
            </a:r>
          </a:p>
          <a:p>
            <a:pPr eaLnBrk="1" hangingPunct="1"/>
            <a:r>
              <a:rPr lang="en-US" altLang="en-US" dirty="0" smtClean="0"/>
              <a:t>Arizonan and Californian get in accident in Arizona</a:t>
            </a:r>
          </a:p>
          <a:p>
            <a:pPr eaLnBrk="1" hangingPunct="1"/>
            <a:r>
              <a:rPr lang="en-US" altLang="en-US" dirty="0" smtClean="0"/>
              <a:t>Californian dies</a:t>
            </a:r>
          </a:p>
          <a:p>
            <a:pPr eaLnBrk="1" hangingPunct="1"/>
            <a:r>
              <a:rPr lang="en-US" altLang="en-US" dirty="0" smtClean="0"/>
              <a:t>Arizonan sues Californian’s estate</a:t>
            </a:r>
          </a:p>
          <a:p>
            <a:pPr eaLnBrk="1" hangingPunct="1"/>
            <a:r>
              <a:rPr lang="en-US" altLang="en-US" dirty="0" smtClean="0"/>
              <a:t>AZ has no survivorship of actions</a:t>
            </a:r>
          </a:p>
          <a:p>
            <a:pPr eaLnBrk="1" hangingPunct="1"/>
            <a:r>
              <a:rPr lang="en-US" altLang="en-US" dirty="0" smtClean="0"/>
              <a:t>Cal does</a:t>
            </a:r>
          </a:p>
          <a:p>
            <a:pPr eaLnBrk="1" hangingPunct="1"/>
            <a:endParaRPr lang="en-US" altLang="en-US" dirty="0" smtClean="0"/>
          </a:p>
        </p:txBody>
      </p:sp>
    </p:spTree>
    <p:extLst>
      <p:ext uri="{BB962C8B-B14F-4D97-AF65-F5344CB8AC3E}">
        <p14:creationId xmlns:p14="http://schemas.microsoft.com/office/powerpoint/2010/main" val="400987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smtClean="0"/>
              <a:t>Ontario guest riding in NYer’s car </a:t>
            </a:r>
          </a:p>
          <a:p>
            <a:pPr eaLnBrk="1" hangingPunct="1"/>
            <a:r>
              <a:rPr lang="en-US" altLang="en-US" smtClean="0"/>
              <a:t>accident in Ontario</a:t>
            </a:r>
          </a:p>
          <a:p>
            <a:pPr eaLnBrk="1" hangingPunct="1"/>
            <a:r>
              <a:rPr lang="en-US" altLang="en-US" smtClean="0"/>
              <a:t>Ontario has guest statute </a:t>
            </a:r>
          </a:p>
          <a:p>
            <a:pPr eaLnBrk="1" hangingPunct="1"/>
            <a:r>
              <a:rPr lang="en-US" altLang="en-US" smtClean="0"/>
              <a:t>NY doesn’t</a:t>
            </a:r>
          </a:p>
          <a:p>
            <a:pPr eaLnBrk="1" hangingPunct="1"/>
            <a:endParaRPr lang="en-US" altLang="en-US" smtClean="0"/>
          </a:p>
        </p:txBody>
      </p:sp>
    </p:spTree>
    <p:extLst>
      <p:ext uri="{BB962C8B-B14F-4D97-AF65-F5344CB8AC3E}">
        <p14:creationId xmlns:p14="http://schemas.microsoft.com/office/powerpoint/2010/main" val="140268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354762"/>
          </a:xfrm>
        </p:spPr>
        <p:txBody>
          <a:bodyPr/>
          <a:lstStyle/>
          <a:p>
            <a:pPr marL="342900" indent="-342900"/>
            <a:r>
              <a:rPr lang="en-US" altLang="en-US" sz="3600" dirty="0">
                <a:solidFill>
                  <a:srgbClr val="000000"/>
                </a:solidFill>
              </a:rPr>
              <a:t>unprovided-for case:</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P’s domicile’s </a:t>
            </a:r>
            <a:r>
              <a:rPr lang="en-US" altLang="en-US" sz="3600" dirty="0" smtClean="0">
                <a:solidFill>
                  <a:srgbClr val="000000"/>
                </a:solidFill>
              </a:rPr>
              <a:t>loss-allocating rule benefits </a:t>
            </a:r>
            <a:r>
              <a:rPr lang="en-US" altLang="en-US" sz="3600" dirty="0">
                <a:solidFill>
                  <a:srgbClr val="000000"/>
                </a:solidFill>
              </a:rPr>
              <a:t>D (by prohibiting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D’s domicile’s </a:t>
            </a:r>
            <a:r>
              <a:rPr lang="en-US" altLang="en-US" sz="3600" dirty="0" smtClean="0">
                <a:solidFill>
                  <a:srgbClr val="000000"/>
                </a:solidFill>
              </a:rPr>
              <a:t>loss-allocating (and usually conduct-regulating) rule benefits </a:t>
            </a:r>
            <a:r>
              <a:rPr lang="en-US" altLang="en-US" sz="3600" dirty="0">
                <a:solidFill>
                  <a:srgbClr val="000000"/>
                </a:solidFill>
              </a:rPr>
              <a:t>P (by allowing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wrongdoing is in P’s domicile</a:t>
            </a:r>
            <a:br>
              <a:rPr lang="en-US" altLang="en-US" sz="3600" dirty="0">
                <a:solidFill>
                  <a:srgbClr val="000000"/>
                </a:solidFill>
              </a:rPr>
            </a:br>
            <a:endParaRPr lang="en-US" altLang="en-US" sz="3600" dirty="0">
              <a:solidFill>
                <a:srgbClr val="000000"/>
              </a:solidFill>
            </a:endParaRPr>
          </a:p>
        </p:txBody>
      </p:sp>
    </p:spTree>
    <p:extLst>
      <p:ext uri="{BB962C8B-B14F-4D97-AF65-F5344CB8AC3E}">
        <p14:creationId xmlns:p14="http://schemas.microsoft.com/office/powerpoint/2010/main" val="243675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smtClean="0"/>
              <a:t>Currie:</a:t>
            </a:r>
            <a:r>
              <a:rPr lang="en-US" dirty="0"/>
              <a:t/>
            </a:r>
            <a:br>
              <a:rPr lang="en-US" dirty="0"/>
            </a:br>
            <a:r>
              <a:rPr lang="en-US" dirty="0" smtClean="0"/>
              <a:t>Use </a:t>
            </a:r>
            <a:r>
              <a:rPr lang="en-US" dirty="0"/>
              <a:t>law that is most humane and enlightened</a:t>
            </a:r>
            <a:br>
              <a:rPr lang="en-US" dirty="0"/>
            </a:br>
            <a:r>
              <a:rPr lang="en-US" dirty="0" smtClean="0"/>
              <a:t>Use forum law</a:t>
            </a:r>
            <a:r>
              <a:rPr lang="en-US" dirty="0"/>
              <a:t/>
            </a:r>
            <a:br>
              <a:rPr lang="en-US" dirty="0"/>
            </a:br>
            <a:endParaRPr lang="en-US" dirty="0"/>
          </a:p>
        </p:txBody>
      </p:sp>
    </p:spTree>
    <p:extLst>
      <p:ext uri="{BB962C8B-B14F-4D97-AF65-F5344CB8AC3E}">
        <p14:creationId xmlns:p14="http://schemas.microsoft.com/office/powerpoint/2010/main" val="2908227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smtClean="0"/>
              <a:t>Kramer’s solution</a:t>
            </a:r>
            <a:br>
              <a:rPr lang="en-US" dirty="0" smtClean="0"/>
            </a:br>
            <a:r>
              <a:rPr lang="en-US" dirty="0" smtClean="0"/>
              <a:t>- affirmative defense of P’s domicile does not apply</a:t>
            </a:r>
            <a:br>
              <a:rPr lang="en-US" dirty="0" smtClean="0"/>
            </a:br>
            <a:r>
              <a:rPr lang="en-US" dirty="0" smtClean="0"/>
              <a:t>- but cause of action for relief of P’s domicile does apply</a:t>
            </a:r>
            <a:endParaRPr lang="en-US" dirty="0"/>
          </a:p>
        </p:txBody>
      </p:sp>
    </p:spTree>
    <p:extLst>
      <p:ext uri="{BB962C8B-B14F-4D97-AF65-F5344CB8AC3E}">
        <p14:creationId xmlns:p14="http://schemas.microsoft.com/office/powerpoint/2010/main" val="1844690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1" cy="6010961"/>
          </a:xfrm>
        </p:spPr>
        <p:txBody>
          <a:bodyPr/>
          <a:lstStyle/>
          <a:p>
            <a:r>
              <a:rPr lang="en-US" dirty="0" err="1" smtClean="0"/>
              <a:t>Ontarioan</a:t>
            </a:r>
            <a:r>
              <a:rPr lang="en-US" dirty="0" smtClean="0"/>
              <a:t> guest sues </a:t>
            </a:r>
            <a:r>
              <a:rPr lang="en-US" dirty="0" err="1" smtClean="0"/>
              <a:t>Ontarioan</a:t>
            </a:r>
            <a:r>
              <a:rPr lang="en-US" dirty="0" smtClean="0"/>
              <a:t> host for accident in Ontario</a:t>
            </a:r>
            <a:br>
              <a:rPr lang="en-US" dirty="0" smtClean="0"/>
            </a:br>
            <a:r>
              <a:rPr lang="en-US" dirty="0"/>
              <a:t/>
            </a:r>
            <a:br>
              <a:rPr lang="en-US" dirty="0"/>
            </a:br>
            <a:r>
              <a:rPr lang="en-US" dirty="0" smtClean="0"/>
              <a:t>- </a:t>
            </a:r>
            <a:r>
              <a:rPr lang="en-US" i="1" dirty="0" smtClean="0"/>
              <a:t>both</a:t>
            </a:r>
            <a:r>
              <a:rPr lang="en-US" dirty="0" smtClean="0"/>
              <a:t> Ontario negligence law and its guest statute apply</a:t>
            </a:r>
            <a:endParaRPr lang="en-US" dirty="0"/>
          </a:p>
        </p:txBody>
      </p:sp>
    </p:spTree>
    <p:extLst>
      <p:ext uri="{BB962C8B-B14F-4D97-AF65-F5344CB8AC3E}">
        <p14:creationId xmlns:p14="http://schemas.microsoft.com/office/powerpoint/2010/main" val="371481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109816"/>
          </a:xfrm>
        </p:spPr>
        <p:txBody>
          <a:bodyPr>
            <a:normAutofit fontScale="90000"/>
          </a:bodyPr>
          <a:lstStyle/>
          <a:p>
            <a:r>
              <a:rPr lang="en-US" altLang="en-US" dirty="0">
                <a:solidFill>
                  <a:srgbClr val="000000"/>
                </a:solidFill>
              </a:rPr>
              <a:t>unprovided-for case:</a:t>
            </a:r>
            <a:br>
              <a:rPr lang="en-US" altLang="en-US" dirty="0">
                <a:solidFill>
                  <a:srgbClr val="000000"/>
                </a:solidFill>
              </a:rPr>
            </a:br>
            <a:r>
              <a:rPr lang="en-US" altLang="en-US" dirty="0">
                <a:solidFill>
                  <a:srgbClr val="000000"/>
                </a:solidFill>
              </a:rPr>
              <a:t/>
            </a:r>
            <a:br>
              <a:rPr lang="en-US" altLang="en-US" dirty="0">
                <a:solidFill>
                  <a:srgbClr val="000000"/>
                </a:solidFill>
              </a:rPr>
            </a:br>
            <a:r>
              <a:rPr lang="en-US" altLang="en-US" dirty="0">
                <a:solidFill>
                  <a:srgbClr val="000000"/>
                </a:solidFill>
              </a:rPr>
              <a:t>P’s domicile’s loss-allocating rule benefits D (by prohibiting </a:t>
            </a:r>
            <a:r>
              <a:rPr lang="en-US" altLang="en-US" dirty="0" smtClean="0">
                <a:solidFill>
                  <a:srgbClr val="000000"/>
                </a:solidFill>
              </a:rPr>
              <a:t>action not through affirmative defense, but simply because it does not recognize a cause of action)</a:t>
            </a:r>
            <a:r>
              <a:rPr lang="en-US" altLang="en-US" dirty="0">
                <a:solidFill>
                  <a:srgbClr val="000000"/>
                </a:solidFill>
              </a:rPr>
              <a:t/>
            </a:r>
            <a:br>
              <a:rPr lang="en-US" altLang="en-US" dirty="0">
                <a:solidFill>
                  <a:srgbClr val="000000"/>
                </a:solidFill>
              </a:rPr>
            </a:br>
            <a:r>
              <a:rPr lang="en-US" altLang="en-US" dirty="0">
                <a:solidFill>
                  <a:srgbClr val="000000"/>
                </a:solidFill>
              </a:rPr>
              <a:t/>
            </a:r>
            <a:br>
              <a:rPr lang="en-US" altLang="en-US" dirty="0">
                <a:solidFill>
                  <a:srgbClr val="000000"/>
                </a:solidFill>
              </a:rPr>
            </a:br>
            <a:r>
              <a:rPr lang="en-US" altLang="en-US" dirty="0">
                <a:solidFill>
                  <a:srgbClr val="000000"/>
                </a:solidFill>
              </a:rPr>
              <a:t>D’s domicile’s loss-allocating (and usually conduct-regulating) rule benefits P (by allowing action)</a:t>
            </a:r>
            <a:br>
              <a:rPr lang="en-US" altLang="en-US" dirty="0">
                <a:solidFill>
                  <a:srgbClr val="000000"/>
                </a:solidFill>
              </a:rPr>
            </a:br>
            <a:r>
              <a:rPr lang="en-US" altLang="en-US" dirty="0">
                <a:solidFill>
                  <a:srgbClr val="000000"/>
                </a:solidFill>
              </a:rPr>
              <a:t/>
            </a:r>
            <a:br>
              <a:rPr lang="en-US" altLang="en-US" dirty="0">
                <a:solidFill>
                  <a:srgbClr val="000000"/>
                </a:solidFill>
              </a:rPr>
            </a:br>
            <a:r>
              <a:rPr lang="en-US" altLang="en-US" dirty="0">
                <a:solidFill>
                  <a:srgbClr val="000000"/>
                </a:solidFill>
              </a:rPr>
              <a:t>wrongdoing is in P’s domicile</a:t>
            </a:r>
            <a:br>
              <a:rPr lang="en-US" altLang="en-US" dirty="0">
                <a:solidFill>
                  <a:srgbClr val="000000"/>
                </a:solidFill>
              </a:rPr>
            </a:br>
            <a:endParaRPr lang="en-US" dirty="0"/>
          </a:p>
        </p:txBody>
      </p:sp>
    </p:spTree>
    <p:extLst>
      <p:ext uri="{BB962C8B-B14F-4D97-AF65-F5344CB8AC3E}">
        <p14:creationId xmlns:p14="http://schemas.microsoft.com/office/powerpoint/2010/main" val="3289071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1828800" y="152400"/>
            <a:ext cx="8229600" cy="6477000"/>
          </a:xfrm>
        </p:spPr>
        <p:txBody>
          <a:bodyPr rtlCol="0">
            <a:normAutofit/>
          </a:bodyPr>
          <a:lstStyle/>
          <a:p>
            <a:pPr marL="342900" indent="-342900">
              <a:defRPr/>
            </a:pPr>
            <a:r>
              <a:rPr lang="en-US" smtClean="0"/>
              <a:t>Erwin v. Thomas </a:t>
            </a:r>
            <a:br>
              <a:rPr lang="en-US" smtClean="0"/>
            </a:br>
            <a:r>
              <a:rPr lang="en-US" smtClean="0"/>
              <a:t>(Or. 1973)</a:t>
            </a:r>
            <a:br>
              <a:rPr lang="en-US" smtClean="0"/>
            </a:br>
            <a:r>
              <a:rPr lang="en-US" smtClean="0"/>
              <a:t/>
            </a:r>
            <a:br>
              <a:rPr lang="en-US" smtClean="0"/>
            </a:br>
            <a:r>
              <a:rPr lang="en-US" smtClean="0"/>
              <a:t>- P (Wash) suing D (Ore) in Ore Ct for injury in Wash</a:t>
            </a:r>
            <a:br>
              <a:rPr lang="en-US" smtClean="0"/>
            </a:br>
            <a:r>
              <a:rPr lang="en-US" smtClean="0"/>
              <a:t>- Suit is for loss of consortium</a:t>
            </a:r>
            <a:br>
              <a:rPr lang="en-US" smtClean="0"/>
            </a:br>
            <a:r>
              <a:rPr lang="en-US" smtClean="0"/>
              <a:t>- Wash does not allow such suits by women (only men)</a:t>
            </a:r>
            <a:br>
              <a:rPr lang="en-US" smtClean="0"/>
            </a:br>
            <a:r>
              <a:rPr lang="en-US" smtClean="0"/>
              <a:t>- Ore does</a:t>
            </a:r>
            <a:br>
              <a:rPr lang="en-US" smtClean="0"/>
            </a:br>
            <a:endParaRPr lang="en-US" smtClean="0"/>
          </a:p>
        </p:txBody>
      </p:sp>
    </p:spTree>
    <p:extLst>
      <p:ext uri="{BB962C8B-B14F-4D97-AF65-F5344CB8AC3E}">
        <p14:creationId xmlns:p14="http://schemas.microsoft.com/office/powerpoint/2010/main" val="2839390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Schultz v Boy Scouts of America </a:t>
            </a:r>
            <a:br>
              <a:rPr lang="en-US" dirty="0" smtClean="0"/>
            </a:br>
            <a:r>
              <a:rPr lang="en-US" dirty="0" smtClean="0"/>
              <a:t>(NY 1985)</a:t>
            </a:r>
          </a:p>
        </p:txBody>
      </p:sp>
    </p:spTree>
    <p:extLst>
      <p:ext uri="{BB962C8B-B14F-4D97-AF65-F5344CB8AC3E}">
        <p14:creationId xmlns:p14="http://schemas.microsoft.com/office/powerpoint/2010/main" val="87161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idx="4294967295"/>
          </p:nvPr>
        </p:nvSpPr>
        <p:spPr>
          <a:xfrm>
            <a:off x="1981200" y="274639"/>
            <a:ext cx="8229600" cy="5851525"/>
          </a:xfrm>
        </p:spPr>
        <p:txBody>
          <a:bodyPr/>
          <a:lstStyle/>
          <a:p>
            <a:pPr eaLnBrk="1" hangingPunct="1"/>
            <a:r>
              <a:rPr lang="en-US" altLang="en-US" smtClean="0"/>
              <a:t>“Washington has decided that the rights of a married woman whose husband is injured are not sufficiently important to cause the negligent defendant who is responsible for the injury to pay the wife for her loss. It has weighed the matter in favor of protection of defendants. No Washington defendant is going to have to respond for damages in the present case, since the defendant is an Oregonian.”</a:t>
            </a:r>
          </a:p>
        </p:txBody>
      </p:sp>
    </p:spTree>
    <p:extLst>
      <p:ext uri="{BB962C8B-B14F-4D97-AF65-F5344CB8AC3E}">
        <p14:creationId xmlns:p14="http://schemas.microsoft.com/office/powerpoint/2010/main" val="1601042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idx="4294967295"/>
          </p:nvPr>
        </p:nvSpPr>
        <p:spPr>
          <a:xfrm>
            <a:off x="1981200" y="274639"/>
            <a:ext cx="8229600" cy="5851525"/>
          </a:xfrm>
        </p:spPr>
        <p:txBody>
          <a:bodyPr/>
          <a:lstStyle/>
          <a:p>
            <a:pPr eaLnBrk="1" hangingPunct="1"/>
            <a:r>
              <a:rPr lang="en-US" altLang="en-US" smtClean="0"/>
              <a:t>“On the other hand, what is Oregon's interest? Oregon, obviously, is protective of the rights of married women and believes that they should be allowed to recover for negligently inflicted loss of consortium. However, it is stretching the imagination more than a trifle to conceive that the Oregon Legislature was concerned about the rights of all the nonresident married women in the nation whose husbands would be injured outside of the state of Oregon.”</a:t>
            </a:r>
          </a:p>
        </p:txBody>
      </p:sp>
    </p:spTree>
    <p:extLst>
      <p:ext uri="{BB962C8B-B14F-4D97-AF65-F5344CB8AC3E}">
        <p14:creationId xmlns:p14="http://schemas.microsoft.com/office/powerpoint/2010/main" val="1168502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idx="4294967295"/>
          </p:nvPr>
        </p:nvSpPr>
        <p:spPr>
          <a:xfrm>
            <a:off x="1981200" y="274639"/>
            <a:ext cx="8229600" cy="5851525"/>
          </a:xfrm>
        </p:spPr>
        <p:txBody>
          <a:bodyPr/>
          <a:lstStyle/>
          <a:p>
            <a:pPr eaLnBrk="1" hangingPunct="1"/>
            <a:r>
              <a:rPr lang="en-US" altLang="en-US" dirty="0" smtClean="0"/>
              <a:t>Casey v </a:t>
            </a:r>
            <a:r>
              <a:rPr lang="en-US" altLang="en-US" dirty="0" smtClean="0"/>
              <a:t>Mason (Ore. 1967)</a:t>
            </a:r>
            <a:endParaRPr lang="en-US" altLang="en-US" dirty="0" smtClean="0"/>
          </a:p>
          <a:p>
            <a:r>
              <a:rPr lang="en-US" altLang="en-US" dirty="0" smtClean="0"/>
              <a:t>Ore wife brings loss of consortium action </a:t>
            </a:r>
            <a:r>
              <a:rPr lang="en-US" altLang="en-US" dirty="0"/>
              <a:t>in Oregon </a:t>
            </a:r>
            <a:r>
              <a:rPr lang="en-US" altLang="en-US" dirty="0" err="1" smtClean="0"/>
              <a:t>ct</a:t>
            </a:r>
            <a:r>
              <a:rPr lang="en-US" altLang="en-US" dirty="0" smtClean="0"/>
              <a:t> </a:t>
            </a:r>
            <a:r>
              <a:rPr lang="en-US" altLang="en-US" dirty="0" smtClean="0"/>
              <a:t>against </a:t>
            </a:r>
            <a:r>
              <a:rPr lang="en-US" altLang="en-US" dirty="0" smtClean="0"/>
              <a:t>Wash D for accident in </a:t>
            </a:r>
            <a:r>
              <a:rPr lang="en-US" altLang="en-US" dirty="0" smtClean="0"/>
              <a:t>Wash </a:t>
            </a:r>
          </a:p>
          <a:p>
            <a:r>
              <a:rPr lang="en-US" altLang="en-US" dirty="0" smtClean="0"/>
              <a:t>Ct applies Wash law</a:t>
            </a: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26812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365125"/>
            <a:ext cx="10847173" cy="5998605"/>
          </a:xfrm>
        </p:spPr>
        <p:txBody>
          <a:bodyPr>
            <a:normAutofit fontScale="90000"/>
          </a:bodyPr>
          <a:lstStyle/>
          <a:p>
            <a:r>
              <a:rPr lang="en-US" altLang="en-US" dirty="0">
                <a:solidFill>
                  <a:srgbClr val="000000"/>
                </a:solidFill>
              </a:rPr>
              <a:t>unprovided-for case</a:t>
            </a:r>
            <a:r>
              <a:rPr lang="en-US" altLang="en-US" dirty="0" smtClean="0">
                <a:solidFill>
                  <a:srgbClr val="000000"/>
                </a:solidFill>
              </a:rPr>
              <a:t>:</a:t>
            </a:r>
            <a:r>
              <a:rPr lang="en-US" altLang="en-US" dirty="0">
                <a:solidFill>
                  <a:srgbClr val="000000"/>
                </a:solidFill>
              </a:rPr>
              <a:t/>
            </a:r>
            <a:br>
              <a:rPr lang="en-US" altLang="en-US" dirty="0">
                <a:solidFill>
                  <a:srgbClr val="000000"/>
                </a:solidFill>
              </a:rPr>
            </a:br>
            <a:r>
              <a:rPr lang="en-US" altLang="en-US" dirty="0">
                <a:solidFill>
                  <a:srgbClr val="000000"/>
                </a:solidFill>
              </a:rPr>
              <a:t>P’s domicile’s loss-allocating rule benefits D (by prohibiting action not through affirmative defense, but simply because it does not recognize a cause of action</a:t>
            </a:r>
            <a:r>
              <a:rPr lang="en-US" altLang="en-US" dirty="0" smtClean="0">
                <a:solidFill>
                  <a:srgbClr val="000000"/>
                </a:solidFill>
              </a:rPr>
              <a:t>)</a:t>
            </a:r>
            <a:r>
              <a:rPr lang="en-US" altLang="en-US" dirty="0">
                <a:solidFill>
                  <a:srgbClr val="000000"/>
                </a:solidFill>
              </a:rPr>
              <a:t/>
            </a:r>
            <a:br>
              <a:rPr lang="en-US" altLang="en-US" dirty="0">
                <a:solidFill>
                  <a:srgbClr val="000000"/>
                </a:solidFill>
              </a:rPr>
            </a:br>
            <a:r>
              <a:rPr lang="en-US" altLang="en-US" dirty="0">
                <a:solidFill>
                  <a:srgbClr val="000000"/>
                </a:solidFill>
              </a:rPr>
              <a:t>D’s domicile’s loss-allocating (and usually conduct-regulating) rule benefits P (by allowing action</a:t>
            </a:r>
            <a:r>
              <a:rPr lang="en-US" altLang="en-US" dirty="0" smtClean="0">
                <a:solidFill>
                  <a:srgbClr val="000000"/>
                </a:solidFill>
              </a:rPr>
              <a:t>)</a:t>
            </a:r>
            <a:r>
              <a:rPr lang="en-US" altLang="en-US" dirty="0">
                <a:solidFill>
                  <a:srgbClr val="000000"/>
                </a:solidFill>
              </a:rPr>
              <a:t/>
            </a:r>
            <a:br>
              <a:rPr lang="en-US" altLang="en-US" dirty="0">
                <a:solidFill>
                  <a:srgbClr val="000000"/>
                </a:solidFill>
              </a:rPr>
            </a:br>
            <a:r>
              <a:rPr lang="en-US" altLang="en-US" dirty="0">
                <a:solidFill>
                  <a:srgbClr val="000000"/>
                </a:solidFill>
              </a:rPr>
              <a:t>wrongdoing is in P’s domicile</a:t>
            </a:r>
            <a:br>
              <a:rPr lang="en-US" altLang="en-US" dirty="0">
                <a:solidFill>
                  <a:srgbClr val="000000"/>
                </a:solidFill>
              </a:rPr>
            </a:br>
            <a:r>
              <a:rPr lang="en-US" altLang="en-US" dirty="0" smtClean="0">
                <a:solidFill>
                  <a:srgbClr val="000000"/>
                </a:solidFill>
              </a:rPr>
              <a:t/>
            </a:r>
            <a:br>
              <a:rPr lang="en-US" altLang="en-US" dirty="0" smtClean="0">
                <a:solidFill>
                  <a:srgbClr val="000000"/>
                </a:solidFill>
              </a:rPr>
            </a:br>
            <a:r>
              <a:rPr lang="en-US" altLang="en-US" dirty="0" smtClean="0">
                <a:solidFill>
                  <a:srgbClr val="000000"/>
                </a:solidFill>
              </a:rPr>
              <a:t>- solution – P fails to state a claim</a:t>
            </a:r>
            <a:endParaRPr lang="en-US" dirty="0"/>
          </a:p>
        </p:txBody>
      </p:sp>
    </p:spTree>
    <p:extLst>
      <p:ext uri="{BB962C8B-B14F-4D97-AF65-F5344CB8AC3E}">
        <p14:creationId xmlns:p14="http://schemas.microsoft.com/office/powerpoint/2010/main" val="2123485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6136343"/>
          </a:xfrm>
        </p:spPr>
        <p:txBody>
          <a:bodyPr>
            <a:normAutofit/>
          </a:bodyPr>
          <a:lstStyle/>
          <a:p>
            <a:r>
              <a:rPr lang="en-US" dirty="0" smtClean="0"/>
              <a:t>Variation on </a:t>
            </a:r>
            <a:r>
              <a:rPr lang="en-US" i="1" dirty="0" smtClean="0"/>
              <a:t>Hurtado </a:t>
            </a:r>
            <a:r>
              <a:rPr lang="en-US" dirty="0"/>
              <a:t>(Cal. 1974</a:t>
            </a:r>
            <a:r>
              <a:rPr lang="en-US" dirty="0" smtClean="0"/>
              <a:t>)</a:t>
            </a:r>
            <a:br>
              <a:rPr lang="en-US" dirty="0" smtClean="0"/>
            </a:br>
            <a:r>
              <a:rPr lang="en-US" dirty="0" smtClean="0"/>
              <a:t>- Ps from </a:t>
            </a:r>
            <a:r>
              <a:rPr lang="en-US" dirty="0"/>
              <a:t>Mexican state of Zacatecas </a:t>
            </a:r>
            <a:r>
              <a:rPr lang="en-US" dirty="0" smtClean="0"/>
              <a:t>sue Californian </a:t>
            </a:r>
            <a:r>
              <a:rPr lang="en-US" dirty="0"/>
              <a:t>for wrongful death due to an accident in Zacatecas </a:t>
            </a:r>
            <a:r>
              <a:rPr lang="en-US" dirty="0" smtClean="0"/>
              <a:t/>
            </a:r>
            <a:br>
              <a:rPr lang="en-US" dirty="0" smtClean="0"/>
            </a:br>
            <a:r>
              <a:rPr lang="en-US" dirty="0" smtClean="0"/>
              <a:t>- Zacatecan </a:t>
            </a:r>
            <a:r>
              <a:rPr lang="en-US" dirty="0"/>
              <a:t>law had a limit on the amount of damages for wrongful death </a:t>
            </a:r>
            <a:r>
              <a:rPr lang="en-US" dirty="0" smtClean="0"/>
              <a:t>(part </a:t>
            </a:r>
            <a:r>
              <a:rPr lang="en-US" dirty="0"/>
              <a:t>of the cause of action, not an affirmative </a:t>
            </a:r>
            <a:r>
              <a:rPr lang="en-US" dirty="0" smtClean="0"/>
              <a:t>defense)</a:t>
            </a:r>
            <a:br>
              <a:rPr lang="en-US" dirty="0" smtClean="0"/>
            </a:br>
            <a:r>
              <a:rPr lang="en-US" dirty="0" smtClean="0"/>
              <a:t>- California </a:t>
            </a:r>
            <a:r>
              <a:rPr lang="en-US" dirty="0"/>
              <a:t>law had no such </a:t>
            </a:r>
            <a:r>
              <a:rPr lang="en-US" dirty="0" smtClean="0"/>
              <a:t>limit</a:t>
            </a:r>
            <a:r>
              <a:rPr lang="en-US" dirty="0"/>
              <a:t/>
            </a:r>
            <a:br>
              <a:rPr lang="en-US" dirty="0"/>
            </a:br>
            <a:endParaRPr lang="en-US" dirty="0"/>
          </a:p>
        </p:txBody>
      </p:sp>
    </p:spTree>
    <p:extLst>
      <p:ext uri="{BB962C8B-B14F-4D97-AF65-F5344CB8AC3E}">
        <p14:creationId xmlns:p14="http://schemas.microsoft.com/office/powerpoint/2010/main" val="187042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365125"/>
            <a:ext cx="10858850" cy="6178288"/>
          </a:xfrm>
        </p:spPr>
        <p:txBody>
          <a:bodyPr/>
          <a:lstStyle/>
          <a:p>
            <a:r>
              <a:rPr lang="en-US" altLang="en-US" dirty="0"/>
              <a:t>Grant </a:t>
            </a:r>
            <a:r>
              <a:rPr lang="en-US" altLang="en-US" dirty="0" smtClean="0"/>
              <a:t>variation </a:t>
            </a:r>
            <a:r>
              <a:rPr lang="en-US" altLang="en-US" dirty="0" err="1" smtClean="0"/>
              <a:t>variation</a:t>
            </a:r>
            <a:r>
              <a:rPr lang="en-US" altLang="en-US" dirty="0"/>
              <a:t/>
            </a:r>
            <a:br>
              <a:rPr lang="en-US" altLang="en-US" dirty="0"/>
            </a:br>
            <a:r>
              <a:rPr lang="en-US" altLang="en-US" dirty="0"/>
              <a:t>Arizonan and Californian get in accident in Arizona</a:t>
            </a:r>
            <a:br>
              <a:rPr lang="en-US" altLang="en-US" dirty="0"/>
            </a:br>
            <a:r>
              <a:rPr lang="en-US" altLang="en-US" dirty="0"/>
              <a:t>Californian dies</a:t>
            </a:r>
            <a:br>
              <a:rPr lang="en-US" altLang="en-US" dirty="0"/>
            </a:br>
            <a:r>
              <a:rPr lang="en-US" altLang="en-US" dirty="0"/>
              <a:t>Arizonan sues Californian’s estate</a:t>
            </a:r>
            <a:br>
              <a:rPr lang="en-US" altLang="en-US" dirty="0"/>
            </a:br>
            <a:r>
              <a:rPr lang="en-US" altLang="en-US" dirty="0"/>
              <a:t>AZ has no survivorship of actions</a:t>
            </a:r>
            <a:br>
              <a:rPr lang="en-US" altLang="en-US" dirty="0"/>
            </a:br>
            <a:r>
              <a:rPr lang="en-US" altLang="en-US" dirty="0" smtClean="0"/>
              <a:t>Neither does CA!</a:t>
            </a:r>
            <a:r>
              <a:rPr lang="en-US" altLang="en-US" dirty="0"/>
              <a:t/>
            </a:r>
            <a:br>
              <a:rPr lang="en-US" altLang="en-US" dirty="0"/>
            </a:br>
            <a:endParaRPr lang="en-US" dirty="0"/>
          </a:p>
        </p:txBody>
      </p:sp>
    </p:spTree>
    <p:extLst>
      <p:ext uri="{BB962C8B-B14F-4D97-AF65-F5344CB8AC3E}">
        <p14:creationId xmlns:p14="http://schemas.microsoft.com/office/powerpoint/2010/main" val="200030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365125"/>
            <a:ext cx="10640736" cy="6060842"/>
          </a:xfrm>
        </p:spPr>
        <p:txBody>
          <a:bodyPr/>
          <a:lstStyle/>
          <a:p>
            <a:r>
              <a:rPr lang="en-US" altLang="en-US" dirty="0"/>
              <a:t>Grant variation </a:t>
            </a:r>
            <a:r>
              <a:rPr lang="en-US" altLang="en-US" dirty="0" err="1"/>
              <a:t>variation</a:t>
            </a:r>
            <a:r>
              <a:rPr lang="en-US" altLang="en-US" dirty="0"/>
              <a:t/>
            </a:r>
            <a:br>
              <a:rPr lang="en-US" altLang="en-US" dirty="0"/>
            </a:br>
            <a:r>
              <a:rPr lang="en-US" altLang="en-US" dirty="0"/>
              <a:t>Arizonan and Californian get in accident in Arizona</a:t>
            </a:r>
            <a:br>
              <a:rPr lang="en-US" altLang="en-US" dirty="0"/>
            </a:br>
            <a:r>
              <a:rPr lang="en-US" altLang="en-US" dirty="0"/>
              <a:t>Californian dies</a:t>
            </a:r>
            <a:br>
              <a:rPr lang="en-US" altLang="en-US" dirty="0"/>
            </a:br>
            <a:r>
              <a:rPr lang="en-US" altLang="en-US" dirty="0"/>
              <a:t>Arizonan sues Californian’s estate</a:t>
            </a:r>
            <a:br>
              <a:rPr lang="en-US" altLang="en-US" dirty="0"/>
            </a:br>
            <a:r>
              <a:rPr lang="en-US" altLang="en-US" dirty="0" smtClean="0"/>
              <a:t>Under AZ law, the defendant being alive is an element of a cause of action for negligence</a:t>
            </a:r>
            <a:r>
              <a:rPr lang="en-US" altLang="en-US" dirty="0"/>
              <a:t/>
            </a:r>
            <a:br>
              <a:rPr lang="en-US" altLang="en-US" dirty="0"/>
            </a:br>
            <a:r>
              <a:rPr lang="en-US" altLang="en-US" dirty="0" smtClean="0"/>
              <a:t>CA law allows survivorship</a:t>
            </a:r>
            <a:r>
              <a:rPr lang="en-US" altLang="en-US" dirty="0"/>
              <a:t/>
            </a:r>
            <a:br>
              <a:rPr lang="en-US" altLang="en-US" dirty="0"/>
            </a:br>
            <a:endParaRPr lang="en-US" dirty="0"/>
          </a:p>
        </p:txBody>
      </p:sp>
    </p:spTree>
    <p:extLst>
      <p:ext uri="{BB962C8B-B14F-4D97-AF65-F5344CB8AC3E}">
        <p14:creationId xmlns:p14="http://schemas.microsoft.com/office/powerpoint/2010/main" val="3381872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73" y="365125"/>
            <a:ext cx="10800127" cy="6027286"/>
          </a:xfrm>
        </p:spPr>
        <p:txBody>
          <a:bodyPr>
            <a:normAutofit fontScale="90000"/>
          </a:bodyPr>
          <a:lstStyle/>
          <a:p>
            <a:r>
              <a:rPr lang="en-US" altLang="en-US" dirty="0"/>
              <a:t>Grant variation</a:t>
            </a:r>
            <a:br>
              <a:rPr lang="en-US" altLang="en-US" dirty="0"/>
            </a:br>
            <a:r>
              <a:rPr lang="en-US" altLang="en-US" dirty="0"/>
              <a:t>Arizonan and Californian get in accident in Arizona</a:t>
            </a:r>
            <a:br>
              <a:rPr lang="en-US" altLang="en-US" dirty="0"/>
            </a:br>
            <a:r>
              <a:rPr lang="en-US" altLang="en-US" dirty="0"/>
              <a:t>Californian dies</a:t>
            </a:r>
            <a:br>
              <a:rPr lang="en-US" altLang="en-US" dirty="0"/>
            </a:br>
            <a:r>
              <a:rPr lang="en-US" altLang="en-US" dirty="0"/>
              <a:t>Arizonan sues Californian’s estate</a:t>
            </a:r>
            <a:br>
              <a:rPr lang="en-US" altLang="en-US" dirty="0"/>
            </a:br>
            <a:r>
              <a:rPr lang="en-US" altLang="en-US" dirty="0"/>
              <a:t>AZ has no survivorship of actions</a:t>
            </a:r>
            <a:br>
              <a:rPr lang="en-US" altLang="en-US" dirty="0"/>
            </a:br>
            <a:r>
              <a:rPr lang="en-US" altLang="en-US"/>
              <a:t>Cal </a:t>
            </a:r>
            <a:r>
              <a:rPr lang="en-US" altLang="en-US" smtClean="0"/>
              <a:t>does</a:t>
            </a:r>
            <a:br>
              <a:rPr lang="en-US" altLang="en-US" smtClean="0"/>
            </a:br>
            <a:r>
              <a:rPr lang="en-US" altLang="en-US" dirty="0" smtClean="0"/>
              <a:t/>
            </a:r>
            <a:br>
              <a:rPr lang="en-US" altLang="en-US" dirty="0" smtClean="0"/>
            </a:br>
            <a:r>
              <a:rPr lang="en-US" altLang="en-US" dirty="0" smtClean="0"/>
              <a:t>Kramer – inapplicability of AZ affirmative defense means that AZ cause of action applies</a:t>
            </a:r>
            <a:br>
              <a:rPr lang="en-US" altLang="en-US" dirty="0" smtClean="0"/>
            </a:br>
            <a:r>
              <a:rPr lang="en-US" altLang="en-US" dirty="0" smtClean="0"/>
              <a:t>Green – inapplicability of CA negligence action  means that CA no-liability background </a:t>
            </a:r>
            <a:r>
              <a:rPr lang="en-US" altLang="en-US" smtClean="0"/>
              <a:t>law applies</a:t>
            </a:r>
            <a:endParaRPr lang="en-US" dirty="0"/>
          </a:p>
        </p:txBody>
      </p:sp>
    </p:spTree>
    <p:extLst>
      <p:ext uri="{BB962C8B-B14F-4D97-AF65-F5344CB8AC3E}">
        <p14:creationId xmlns:p14="http://schemas.microsoft.com/office/powerpoint/2010/main" val="530152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09800" y="274638"/>
            <a:ext cx="8001000" cy="6049962"/>
          </a:xfrm>
        </p:spPr>
        <p:txBody>
          <a:bodyPr/>
          <a:lstStyle/>
          <a:p>
            <a:r>
              <a:rPr lang="en-US" altLang="en-US" smtClean="0"/>
              <a:t>true conflicts</a:t>
            </a:r>
          </a:p>
        </p:txBody>
      </p:sp>
    </p:spTree>
    <p:extLst>
      <p:ext uri="{BB962C8B-B14F-4D97-AF65-F5344CB8AC3E}">
        <p14:creationId xmlns:p14="http://schemas.microsoft.com/office/powerpoint/2010/main" val="900957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274638"/>
            <a:ext cx="8534400" cy="6583362"/>
          </a:xfrm>
        </p:spPr>
        <p:txBody>
          <a:bodyPr/>
          <a:lstStyle/>
          <a:p>
            <a:pPr marL="342900" indent="-342900"/>
            <a:r>
              <a:rPr lang="en-US" altLang="en-US" smtClean="0"/>
              <a:t>Lilienthal v Kaufman (Ore. 1964)</a:t>
            </a:r>
            <a:br>
              <a:rPr lang="en-US" altLang="en-US" smtClean="0"/>
            </a:br>
            <a:r>
              <a:rPr lang="en-US" altLang="en-US" sz="4000"/>
              <a:t>- D (Ore) went to Cal and entered into an agreement w/ P (Cal) for joint venture</a:t>
            </a:r>
            <a:br>
              <a:rPr lang="en-US" altLang="en-US" sz="4000"/>
            </a:br>
            <a:r>
              <a:rPr lang="en-US" altLang="en-US" sz="4000"/>
              <a:t>- D executed in Cal two promissory notes</a:t>
            </a:r>
            <a:br>
              <a:rPr lang="en-US" altLang="en-US" sz="4000"/>
            </a:br>
            <a:r>
              <a:rPr lang="en-US" altLang="en-US" sz="4000"/>
              <a:t>- P demanded payment on notes</a:t>
            </a:r>
            <a:br>
              <a:rPr lang="en-US" altLang="en-US" sz="4000"/>
            </a:br>
            <a:r>
              <a:rPr lang="en-US" altLang="en-US" sz="4000"/>
              <a:t>- D declared spendthrift under Ore law</a:t>
            </a:r>
            <a:br>
              <a:rPr lang="en-US" altLang="en-US" sz="4000"/>
            </a:br>
            <a:r>
              <a:rPr lang="en-US" altLang="en-US" sz="4000"/>
              <a:t>- No such law in Cal</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95169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smtClean="0"/>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3158539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85102"/>
          </a:xfrm>
        </p:spPr>
        <p:txBody>
          <a:bodyPr/>
          <a:lstStyle/>
          <a:p>
            <a:r>
              <a:rPr lang="en-US" dirty="0" smtClean="0"/>
              <a:t>How would 1</a:t>
            </a:r>
            <a:r>
              <a:rPr lang="en-US" baseline="30000" dirty="0" smtClean="0"/>
              <a:t>st</a:t>
            </a:r>
            <a:r>
              <a:rPr lang="en-US" dirty="0" smtClean="0"/>
              <a:t> Rest answer?</a:t>
            </a:r>
            <a:endParaRPr lang="en-US" dirty="0"/>
          </a:p>
        </p:txBody>
      </p:sp>
    </p:spTree>
    <p:extLst>
      <p:ext uri="{BB962C8B-B14F-4D97-AF65-F5344CB8AC3E}">
        <p14:creationId xmlns:p14="http://schemas.microsoft.com/office/powerpoint/2010/main" val="2240491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221026"/>
          </a:xfrm>
        </p:spPr>
        <p:txBody>
          <a:bodyPr/>
          <a:lstStyle/>
          <a:p>
            <a:r>
              <a:rPr lang="en-US" dirty="0" smtClean="0"/>
              <a:t>How would rule of validation answer?</a:t>
            </a:r>
            <a:endParaRPr lang="en-US" dirty="0"/>
          </a:p>
        </p:txBody>
      </p:sp>
    </p:spTree>
    <p:extLst>
      <p:ext uri="{BB962C8B-B14F-4D97-AF65-F5344CB8AC3E}">
        <p14:creationId xmlns:p14="http://schemas.microsoft.com/office/powerpoint/2010/main" val="2234542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981200" y="274639"/>
            <a:ext cx="8229600" cy="5851525"/>
          </a:xfrm>
        </p:spPr>
        <p:txBody>
          <a:bodyPr rtlCol="0">
            <a:normAutofit/>
          </a:bodyPr>
          <a:lstStyle/>
          <a:p>
            <a:pPr>
              <a:defRPr/>
            </a:pPr>
            <a:r>
              <a:rPr lang="en-US" dirty="0" smtClean="0"/>
              <a:t>Concurrence</a:t>
            </a:r>
          </a:p>
          <a:p>
            <a:pPr>
              <a:defRPr/>
            </a:pPr>
            <a:r>
              <a:rPr lang="en-US" dirty="0" smtClean="0"/>
              <a:t>To distinguish the </a:t>
            </a:r>
            <a:r>
              <a:rPr lang="en-US" dirty="0" err="1" smtClean="0"/>
              <a:t>Olshen</a:t>
            </a:r>
            <a:r>
              <a:rPr lang="en-US" dirty="0" smtClean="0"/>
              <a:t> case it would be necessary to assume that although the legislature intended to protect the interest of the spendthrift, his family and the county when local creditors were harmed, the same protection was not intended where the transaction adversely affected foreign creditors. I see no basis for making that assumption. There is no reason to believe that our legislature intended to protect California creditors to a greater extent than our own.</a:t>
            </a:r>
          </a:p>
        </p:txBody>
      </p:sp>
    </p:spTree>
    <p:extLst>
      <p:ext uri="{BB962C8B-B14F-4D97-AF65-F5344CB8AC3E}">
        <p14:creationId xmlns:p14="http://schemas.microsoft.com/office/powerpoint/2010/main" val="342281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smtClean="0"/>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366076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smtClean="0"/>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237334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smtClean="0"/>
              <a:t>Dissent: [T]here </a:t>
            </a:r>
            <a:r>
              <a:rPr lang="en-US" dirty="0"/>
              <a:t>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a:t>
            </a:r>
            <a:r>
              <a:rPr lang="en-US" dirty="0" smtClean="0"/>
              <a:t>Likewise</a:t>
            </a:r>
            <a:r>
              <a:rPr lang="en-US" dirty="0"/>
              <a:t>,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419327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28484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70462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smtClean="0"/>
              <a:t>Conversely</a:t>
            </a:r>
            <a:r>
              <a:rPr lang="en-US" dirty="0"/>
              <a:t>,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469424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915</Words>
  <Application>Microsoft Office PowerPoint</Application>
  <PresentationFormat>Widescreen</PresentationFormat>
  <Paragraphs>43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Thurs. Feb. 25</vt:lpstr>
      <vt:lpstr>Schultz v Boy Scouts of America  (NY 1985)</vt:lpstr>
      <vt:lpstr>PowerPoint Presentation</vt:lpstr>
      <vt:lpstr>PowerPoint Presentation</vt:lpstr>
      <vt:lpstr>PowerPoint Presentation</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lpstr>“unprovided-for” cases</vt:lpstr>
      <vt:lpstr>PowerPoint Presentation</vt:lpstr>
      <vt:lpstr>PowerPoint Presentation</vt:lpstr>
      <vt:lpstr>unprovided-for case:  P’s domicile’s loss-allocating rule benefits D (by prohibiting action)  D’s domicile’s loss-allocating (and usually conduct-regulating) rule benefits P (by allowing action)  wrongdoing is in P’s domicile </vt:lpstr>
      <vt:lpstr>Currie: Use law that is most humane and enlightened Use forum law </vt:lpstr>
      <vt:lpstr>Kramer’s solution - affirmative defense of P’s domicile does not apply - but cause of action for relief of P’s domicile does apply</vt:lpstr>
      <vt:lpstr>Ontarioan guest sues Ontarioan host for accident in Ontario  - both Ontario negligence law and its guest statute apply</vt:lpstr>
      <vt:lpstr>unprovided-for case:  P’s domicile’s loss-allocating rule benefits D (by prohibiting action not through affirmative defense, but simply because it does not recognize a cause of action)  D’s domicile’s loss-allocating (and usually conduct-regulating) rule benefits P (by allowing action)  wrongdoing is in P’s domicile </vt:lpstr>
      <vt:lpstr>Erwin v. Thomas  (Or. 1973)  - P (Wash) suing D (Ore) in Ore Ct for injury in Wash - Suit is for loss of consortium - Wash does not allow such suits by women (only men) - Ore does </vt:lpstr>
      <vt:lpstr>PowerPoint Presentation</vt:lpstr>
      <vt:lpstr>PowerPoint Presentation</vt:lpstr>
      <vt:lpstr>PowerPoint Presentation</vt:lpstr>
      <vt:lpstr>unprovided-for case: P’s domicile’s loss-allocating rule benefits D (by prohibiting action not through affirmative defense, but simply because it does not recognize a cause of action) D’s domicile’s loss-allocating (and usually conduct-regulating) rule benefits P (by allowing action) wrongdoing is in P’s domicile  - solution – P fails to state a claim</vt:lpstr>
      <vt:lpstr>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vt:lpstr>
      <vt:lpstr>Grant variation variation Arizonan and Californian get in accident in Arizona Californian dies Arizonan sues Californian’s estate AZ has no survivorship of actions Neither does CA! </vt:lpstr>
      <vt:lpstr>Grant variation variation Arizonan and Californian get in accident in Arizona Californian dies Arizonan sues Californian’s estate Under AZ law, the defendant being alive is an element of a cause of action for negligence CA law allows survivorship </vt:lpstr>
      <vt:lpstr>Grant variation Arizonan and Californian get in accident in Arizona Californian dies Arizonan sues Californian’s estate AZ has no survivorship of actions Cal does  Kramer – inapplicability of AZ affirmative defense means that AZ cause of action applies Green – inapplicability of CA negligence action  means that CA no-liability background law applies</vt:lpstr>
      <vt:lpstr>true conflicts</vt:lpstr>
      <vt:lpstr>Lilienthal v Kaufman (Ore. 1964) - D (Ore) went to Cal and entered into an agreement w/ P (Cal) for joint venture - D executed in Cal two promissory notes - P demanded payment on notes - D declared spendthrift under Ore law - No such law in Cal </vt:lpstr>
      <vt:lpstr>How would 1st Rest answer?</vt:lpstr>
      <vt:lpstr>How would rule of validation answer?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96</cp:revision>
  <dcterms:created xsi:type="dcterms:W3CDTF">2016-02-03T23:33:45Z</dcterms:created>
  <dcterms:modified xsi:type="dcterms:W3CDTF">2016-02-25T14:42:15Z</dcterms:modified>
</cp:coreProperties>
</file>