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07" r:id="rId3"/>
    <p:sldId id="422" r:id="rId4"/>
    <p:sldId id="424" r:id="rId5"/>
    <p:sldId id="425" r:id="rId6"/>
    <p:sldId id="426" r:id="rId7"/>
    <p:sldId id="427" r:id="rId8"/>
    <p:sldId id="433" r:id="rId9"/>
    <p:sldId id="445" r:id="rId10"/>
    <p:sldId id="446" r:id="rId11"/>
    <p:sldId id="448" r:id="rId12"/>
    <p:sldId id="434" r:id="rId13"/>
    <p:sldId id="435" r:id="rId14"/>
    <p:sldId id="436" r:id="rId15"/>
    <p:sldId id="437" r:id="rId16"/>
    <p:sldId id="438" r:id="rId17"/>
    <p:sldId id="444" r:id="rId18"/>
    <p:sldId id="439" r:id="rId19"/>
    <p:sldId id="441" r:id="rId20"/>
    <p:sldId id="440" r:id="rId21"/>
    <p:sldId id="44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40061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3D1C9-2608-46E0-A297-D89903FEC983}"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13D1C9-2608-46E0-A297-D89903FEC983}" type="datetimeFigureOut">
              <a:rPr lang="en-US" smtClean="0"/>
              <a:t>2/23/2016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3D1C9-2608-46E0-A297-D89903FEC983}" type="datetimeFigureOut">
              <a:rPr lang="en-US" smtClean="0"/>
              <a:t>2/23/2016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2/23/2016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2/23/2016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952750" y="274638"/>
            <a:ext cx="6229350" cy="6278562"/>
          </a:xfrm>
        </p:spPr>
        <p:txBody>
          <a:bodyPr/>
          <a:lstStyle/>
          <a:p>
            <a:pPr eaLnBrk="1" hangingPunct="1"/>
            <a:r>
              <a:rPr lang="en-US" altLang="en-US" dirty="0" smtClean="0"/>
              <a:t>Tues. </a:t>
            </a:r>
            <a:r>
              <a:rPr lang="en-US" altLang="en-US" dirty="0"/>
              <a:t>F</a:t>
            </a:r>
            <a:r>
              <a:rPr lang="en-US" altLang="en-US" dirty="0" smtClean="0"/>
              <a:t>eb. 23</a:t>
            </a:r>
          </a:p>
        </p:txBody>
      </p:sp>
    </p:spTree>
    <p:extLst>
      <p:ext uri="{BB962C8B-B14F-4D97-AF65-F5344CB8AC3E}">
        <p14:creationId xmlns:p14="http://schemas.microsoft.com/office/powerpoint/2010/main" val="3928105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34529"/>
          </a:xfrm>
        </p:spPr>
        <p:txBody>
          <a:bodyPr/>
          <a:lstStyle/>
          <a:p>
            <a:r>
              <a:rPr lang="en-US" dirty="0" smtClean="0"/>
              <a:t>Is negligence law conduct regulating or loss allocating or both?</a:t>
            </a:r>
            <a:endParaRPr lang="en-US" dirty="0"/>
          </a:p>
        </p:txBody>
      </p:sp>
    </p:spTree>
    <p:extLst>
      <p:ext uri="{BB962C8B-B14F-4D97-AF65-F5344CB8AC3E}">
        <p14:creationId xmlns:p14="http://schemas.microsoft.com/office/powerpoint/2010/main" val="3967597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23318"/>
          </a:xfrm>
        </p:spPr>
        <p:txBody>
          <a:bodyPr/>
          <a:lstStyle/>
          <a:p>
            <a:r>
              <a:rPr lang="en-US" dirty="0" smtClean="0"/>
              <a:t>Why is charitable immunity loss-allocating?</a:t>
            </a:r>
            <a:endParaRPr lang="en-US" dirty="0"/>
          </a:p>
        </p:txBody>
      </p:sp>
    </p:spTree>
    <p:extLst>
      <p:ext uri="{BB962C8B-B14F-4D97-AF65-F5344CB8AC3E}">
        <p14:creationId xmlns:p14="http://schemas.microsoft.com/office/powerpoint/2010/main" val="4138501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05000" y="274638"/>
            <a:ext cx="8305800" cy="6202362"/>
          </a:xfrm>
        </p:spPr>
        <p:txBody>
          <a:bodyPr/>
          <a:lstStyle/>
          <a:p>
            <a:pPr marL="342900" indent="-342900"/>
            <a:r>
              <a:rPr lang="en-US" altLang="en-US" smtClean="0"/>
              <a:t>- assume the Schultz’s are domiciled in NY</a:t>
            </a:r>
            <a:br>
              <a:rPr lang="en-US" altLang="en-US" smtClean="0"/>
            </a:br>
            <a:r>
              <a:rPr lang="en-US" altLang="en-US" smtClean="0"/>
              <a:t>- the Boy Scouts are domiciled in TX</a:t>
            </a:r>
            <a:br>
              <a:rPr lang="en-US" altLang="en-US" smtClean="0"/>
            </a:br>
            <a:r>
              <a:rPr lang="en-US" altLang="en-US" smtClean="0"/>
              <a:t>- but the scout camp is always in NJ, where the molestation occurs</a:t>
            </a:r>
          </a:p>
        </p:txBody>
      </p:sp>
    </p:spTree>
    <p:extLst>
      <p:ext uri="{BB962C8B-B14F-4D97-AF65-F5344CB8AC3E}">
        <p14:creationId xmlns:p14="http://schemas.microsoft.com/office/powerpoint/2010/main" val="812640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p:nvPr>
        </p:nvSpPr>
        <p:spPr>
          <a:xfrm>
            <a:off x="1981200" y="274639"/>
            <a:ext cx="8229600" cy="5851525"/>
          </a:xfrm>
        </p:spPr>
        <p:txBody>
          <a:bodyPr/>
          <a:lstStyle/>
          <a:p>
            <a:pPr eaLnBrk="1" hangingPunct="1"/>
            <a:r>
              <a:rPr lang="en-US" altLang="en-US" smtClean="0"/>
              <a:t>The three reasons most often urged in support of applying the law of the forum-locus in cases such as this are: (1) to protect medical creditors who provided services to injured parties in the locus State, (2) to prevent injured tort victims from becoming public wards in the locus State and (3) the deterrent effect application of locus law has on future tort-feasors in the locus State. </a:t>
            </a:r>
          </a:p>
        </p:txBody>
      </p:sp>
    </p:spTree>
    <p:extLst>
      <p:ext uri="{BB962C8B-B14F-4D97-AF65-F5344CB8AC3E}">
        <p14:creationId xmlns:p14="http://schemas.microsoft.com/office/powerpoint/2010/main" val="3158539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p:nvPr>
        </p:nvSpPr>
        <p:spPr>
          <a:xfrm>
            <a:off x="1981200" y="274639"/>
            <a:ext cx="8229600" cy="5851525"/>
          </a:xfrm>
        </p:spPr>
        <p:txBody>
          <a:bodyPr/>
          <a:lstStyle/>
          <a:p>
            <a:pPr eaLnBrk="1" hangingPunct="1"/>
            <a:r>
              <a:rPr lang="en-US" altLang="en-US" smtClean="0"/>
              <a:t>The first two reasons share common weaknesses. First, in the abstract, neither reason necessarily requires application of the locus jurisdiction's law, but rather invariably mandates application of the law of the jurisdiction that would either allow recovery or allow the greater recovery. They are subject to criticism, therefore, as being biased in favor of recovery. </a:t>
            </a:r>
          </a:p>
        </p:txBody>
      </p:sp>
    </p:spTree>
    <p:extLst>
      <p:ext uri="{BB962C8B-B14F-4D97-AF65-F5344CB8AC3E}">
        <p14:creationId xmlns:p14="http://schemas.microsoft.com/office/powerpoint/2010/main" val="366076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p:nvPr>
        </p:nvSpPr>
        <p:spPr>
          <a:xfrm>
            <a:off x="1981200" y="274639"/>
            <a:ext cx="8229600" cy="5851525"/>
          </a:xfrm>
        </p:spPr>
        <p:txBody>
          <a:bodyPr/>
          <a:lstStyle/>
          <a:p>
            <a:pPr eaLnBrk="1" hangingPunct="1"/>
            <a:r>
              <a:rPr lang="en-US" altLang="en-US" smtClean="0"/>
              <a:t>Finally, although it is conceivable that application of New York's law in this case would have some deterrent effect on future tortious conduct in this State, New York's deterrent interest is considerably less because none of the parties is a resident and the rule in conflict is loss-allocating rather than conduct-regulating.</a:t>
            </a:r>
          </a:p>
        </p:txBody>
      </p:sp>
    </p:spTree>
    <p:extLst>
      <p:ext uri="{BB962C8B-B14F-4D97-AF65-F5344CB8AC3E}">
        <p14:creationId xmlns:p14="http://schemas.microsoft.com/office/powerpoint/2010/main" val="2373340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52600" y="274638"/>
            <a:ext cx="8458200" cy="6278562"/>
          </a:xfrm>
        </p:spPr>
        <p:txBody>
          <a:bodyPr/>
          <a:lstStyle/>
          <a:p>
            <a:pPr algn="l" eaLnBrk="1" hangingPunct="1"/>
            <a:r>
              <a:rPr lang="en-US" altLang="en-US" smtClean="0"/>
              <a:t>Kell v. Henderson (N.Y. Sup. Ct. 1965)</a:t>
            </a:r>
            <a:br>
              <a:rPr lang="en-US" altLang="en-US" smtClean="0"/>
            </a:br>
            <a:r>
              <a:rPr lang="en-US" altLang="en-US" smtClean="0"/>
              <a:t>Residents of Ontario</a:t>
            </a:r>
            <a:br>
              <a:rPr lang="en-US" altLang="en-US" smtClean="0"/>
            </a:br>
            <a:r>
              <a:rPr lang="en-US" altLang="en-US" smtClean="0"/>
              <a:t>Trip begins and ends in Ontario</a:t>
            </a:r>
            <a:br>
              <a:rPr lang="en-US" altLang="en-US" smtClean="0"/>
            </a:br>
            <a:r>
              <a:rPr lang="en-US" altLang="en-US" smtClean="0"/>
              <a:t>Accident in NY</a:t>
            </a:r>
            <a:br>
              <a:rPr lang="en-US" altLang="en-US" smtClean="0"/>
            </a:br>
            <a:r>
              <a:rPr lang="en-US" altLang="en-US" smtClean="0"/>
              <a:t>Court applied NY law, not Ontario guest statute</a:t>
            </a:r>
            <a:br>
              <a:rPr lang="en-US" altLang="en-US" smtClean="0"/>
            </a:br>
            <a:endParaRPr lang="en-US" altLang="en-US" smtClean="0"/>
          </a:p>
        </p:txBody>
      </p:sp>
    </p:spTree>
    <p:extLst>
      <p:ext uri="{BB962C8B-B14F-4D97-AF65-F5344CB8AC3E}">
        <p14:creationId xmlns:p14="http://schemas.microsoft.com/office/powerpoint/2010/main" val="557484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95" y="303341"/>
            <a:ext cx="12019005" cy="6109816"/>
          </a:xfrm>
        </p:spPr>
        <p:txBody>
          <a:bodyPr>
            <a:normAutofit fontScale="90000"/>
          </a:bodyPr>
          <a:lstStyle/>
          <a:p>
            <a:r>
              <a:rPr lang="en-US" dirty="0" smtClean="0"/>
              <a:t>Dissent: [T]here </a:t>
            </a:r>
            <a:r>
              <a:rPr lang="en-US" dirty="0"/>
              <a:t>can be little doubt that New York has an interest in insuring that justice be done to nonresidents who have come to this State and suffered serious injuries herein. There is no cogent reason to deem that interest any weaker whether such guests are here for the purpose of conducting business or personal affairs, or, as in this case, have chosen to spend their vacation in New York. </a:t>
            </a:r>
            <a:r>
              <a:rPr lang="en-US" dirty="0" smtClean="0"/>
              <a:t>Likewise</a:t>
            </a:r>
            <a:r>
              <a:rPr lang="en-US" dirty="0"/>
              <a:t>, it cannot be denied that this State has a strong legitimate interest in deterring serious tortious misconduct, including the kind of reprehensible malfeasance that has victimized the nonresident infant plaintiffs in this case.</a:t>
            </a:r>
          </a:p>
        </p:txBody>
      </p:sp>
    </p:spTree>
    <p:extLst>
      <p:ext uri="{BB962C8B-B14F-4D97-AF65-F5344CB8AC3E}">
        <p14:creationId xmlns:p14="http://schemas.microsoft.com/office/powerpoint/2010/main" val="4193277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28800" y="274638"/>
            <a:ext cx="8382000" cy="6278562"/>
          </a:xfrm>
        </p:spPr>
        <p:txBody>
          <a:bodyPr/>
          <a:lstStyle/>
          <a:p>
            <a:pPr marL="342900" indent="-342900"/>
            <a:r>
              <a:rPr lang="en-US" altLang="en-US" sz="3200">
                <a:solidFill>
                  <a:srgbClr val="000000"/>
                </a:solidFill>
              </a:rPr>
              <a:t>“As to defendant Franciscan Brothers, this action requires an application of the third of the rules set forth in </a:t>
            </a:r>
            <a:r>
              <a:rPr lang="en-US" altLang="en-US" sz="3200" i="1">
                <a:solidFill>
                  <a:srgbClr val="000000"/>
                </a:solidFill>
              </a:rPr>
              <a:t>Neumeier</a:t>
            </a:r>
            <a:r>
              <a:rPr lang="en-US" altLang="en-US" sz="3200">
                <a:solidFill>
                  <a:srgbClr val="000000"/>
                </a:solidFill>
              </a:rPr>
              <a:t> because the parties are domiciled in different jurisdictions with conflicting loss-distribution rules and the locus of the tort is New York, a separate jurisdiction. In that situation the law of the place of the tort will normally apply, unless displacing it ‘”will advance” the relevant substantive law purposes without impairing the smooth working of the multi-state system or producing great uncertainty for litigants’”</a:t>
            </a:r>
          </a:p>
        </p:txBody>
      </p:sp>
    </p:spTree>
    <p:extLst>
      <p:ext uri="{BB962C8B-B14F-4D97-AF65-F5344CB8AC3E}">
        <p14:creationId xmlns:p14="http://schemas.microsoft.com/office/powerpoint/2010/main" val="284840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6048032"/>
          </a:xfrm>
        </p:spPr>
        <p:txBody>
          <a:bodyPr>
            <a:normAutofit fontScale="90000"/>
          </a:bodyPr>
          <a:lstStyle/>
          <a:p>
            <a:r>
              <a:rPr lang="en-US" dirty="0"/>
              <a:t>For the same reasons stated in our analysis of the action against defendant Boy Scouts, application of the law of New Jersey in plaintiffs' action against defendant Franciscan Brothers would further that State's interest in enforcing the decision of its domiciliaries to accept the burdens as well as the benefits of that State's loss-distribution tort rules and its interest in promoting the continuation and expansion of defendant's charitable activities in that State. </a:t>
            </a:r>
          </a:p>
        </p:txBody>
      </p:sp>
    </p:spTree>
    <p:extLst>
      <p:ext uri="{BB962C8B-B14F-4D97-AF65-F5344CB8AC3E}">
        <p14:creationId xmlns:p14="http://schemas.microsoft.com/office/powerpoint/2010/main" val="704624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209800" y="228601"/>
            <a:ext cx="8077200" cy="5973763"/>
          </a:xfrm>
        </p:spPr>
        <p:txBody>
          <a:bodyPr/>
          <a:lstStyle/>
          <a:p>
            <a:r>
              <a:rPr lang="en-US" altLang="en-US" smtClean="0"/>
              <a:t>interest analysis</a:t>
            </a:r>
          </a:p>
        </p:txBody>
      </p:sp>
    </p:spTree>
    <p:extLst>
      <p:ext uri="{BB962C8B-B14F-4D97-AF65-F5344CB8AC3E}">
        <p14:creationId xmlns:p14="http://schemas.microsoft.com/office/powerpoint/2010/main" val="2290106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221026"/>
          </a:xfrm>
        </p:spPr>
        <p:txBody>
          <a:bodyPr/>
          <a:lstStyle/>
          <a:p>
            <a:r>
              <a:rPr lang="en-US" dirty="0" smtClean="0"/>
              <a:t>Conversely</a:t>
            </a:r>
            <a:r>
              <a:rPr lang="en-US" dirty="0"/>
              <a:t>, although application of New Jersey's law may not affirmatively advance the substantive law purposes of New York, it will not frustrate those interests because New York has no significant interest in applying its own law to this dispute.</a:t>
            </a:r>
          </a:p>
        </p:txBody>
      </p:sp>
    </p:spTree>
    <p:extLst>
      <p:ext uri="{BB962C8B-B14F-4D97-AF65-F5344CB8AC3E}">
        <p14:creationId xmlns:p14="http://schemas.microsoft.com/office/powerpoint/2010/main" val="469424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33383"/>
          </a:xfrm>
        </p:spPr>
        <p:txBody>
          <a:bodyPr>
            <a:normAutofit fontScale="90000"/>
          </a:bodyPr>
          <a:lstStyle/>
          <a:p>
            <a:r>
              <a:rPr lang="en-US" dirty="0" smtClean="0"/>
              <a:t>Finally</a:t>
            </a:r>
            <a:r>
              <a:rPr lang="en-US" dirty="0"/>
              <a:t>, application of New Jersey law will enhance "the smooth working of the multi-state system" by actually reducing the incentive for forum shopping and it will provide certainty for the litigants whose only reasonable expectation surely would have been that the law of the  jurisdiction where plaintiffs are domiciled and defendant sends its teachers would apply, not the law of New York where the parties had only isolated and infrequent contacts as a result of </a:t>
            </a:r>
            <a:r>
              <a:rPr lang="en-US" dirty="0" err="1"/>
              <a:t>Coakeley's</a:t>
            </a:r>
            <a:r>
              <a:rPr lang="en-US" dirty="0"/>
              <a:t> position as Boy Scout leader.</a:t>
            </a:r>
          </a:p>
        </p:txBody>
      </p:sp>
    </p:spTree>
    <p:extLst>
      <p:ext uri="{BB962C8B-B14F-4D97-AF65-F5344CB8AC3E}">
        <p14:creationId xmlns:p14="http://schemas.microsoft.com/office/powerpoint/2010/main" val="1269629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133600" y="274638"/>
            <a:ext cx="8077200" cy="6354762"/>
          </a:xfrm>
        </p:spPr>
        <p:txBody>
          <a:bodyPr/>
          <a:lstStyle/>
          <a:p>
            <a:pPr eaLnBrk="1" hangingPunct="1"/>
            <a:r>
              <a:rPr lang="en-US" altLang="en-US" smtClean="0"/>
              <a:t>true conflicts</a:t>
            </a:r>
          </a:p>
        </p:txBody>
      </p:sp>
    </p:spTree>
    <p:extLst>
      <p:ext uri="{BB962C8B-B14F-4D97-AF65-F5344CB8AC3E}">
        <p14:creationId xmlns:p14="http://schemas.microsoft.com/office/powerpoint/2010/main" val="2836470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274638"/>
            <a:ext cx="8382000" cy="6354762"/>
          </a:xfrm>
        </p:spPr>
        <p:txBody>
          <a:bodyPr/>
          <a:lstStyle/>
          <a:p>
            <a:pPr eaLnBrk="1" hangingPunct="1"/>
            <a:r>
              <a:rPr lang="en-US" altLang="en-US" smtClean="0"/>
              <a:t>false conflicts</a:t>
            </a:r>
          </a:p>
        </p:txBody>
      </p:sp>
    </p:spTree>
    <p:extLst>
      <p:ext uri="{BB962C8B-B14F-4D97-AF65-F5344CB8AC3E}">
        <p14:creationId xmlns:p14="http://schemas.microsoft.com/office/powerpoint/2010/main" val="4255672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p:nvPr>
        </p:nvSpPr>
        <p:spPr>
          <a:xfrm>
            <a:off x="1981200" y="274639"/>
            <a:ext cx="8229600" cy="5851525"/>
          </a:xfrm>
        </p:spPr>
        <p:txBody>
          <a:bodyPr/>
          <a:lstStyle/>
          <a:p>
            <a:pPr eaLnBrk="1" hangingPunct="1"/>
            <a:r>
              <a:rPr lang="en-US" altLang="en-US" smtClean="0"/>
              <a:t>Babcock v. Jackson (NY 1963)</a:t>
            </a:r>
          </a:p>
          <a:p>
            <a:pPr eaLnBrk="1" hangingPunct="1"/>
            <a:r>
              <a:rPr lang="en-US" altLang="en-US" smtClean="0"/>
              <a:t>NY P – guest in car w/ NY D</a:t>
            </a:r>
          </a:p>
          <a:p>
            <a:pPr eaLnBrk="1" hangingPunct="1"/>
            <a:r>
              <a:rPr lang="en-US" altLang="en-US" smtClean="0"/>
              <a:t>Crashed into stone wall in Ontario</a:t>
            </a:r>
          </a:p>
          <a:p>
            <a:pPr eaLnBrk="1" hangingPunct="1"/>
            <a:r>
              <a:rPr lang="en-US" altLang="en-US" smtClean="0"/>
              <a:t>Does Ontario’s guest statute apply?</a:t>
            </a:r>
          </a:p>
          <a:p>
            <a:pPr eaLnBrk="1" hangingPunct="1"/>
            <a:endParaRPr lang="en-US" altLang="en-US" smtClean="0"/>
          </a:p>
        </p:txBody>
      </p:sp>
    </p:spTree>
    <p:extLst>
      <p:ext uri="{BB962C8B-B14F-4D97-AF65-F5344CB8AC3E}">
        <p14:creationId xmlns:p14="http://schemas.microsoft.com/office/powerpoint/2010/main" val="936223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p:cNvSpPr>
            <a:spLocks noGrp="1"/>
          </p:cNvSpPr>
          <p:nvPr>
            <p:ph/>
          </p:nvPr>
        </p:nvSpPr>
        <p:spPr>
          <a:xfrm>
            <a:off x="1981200" y="274639"/>
            <a:ext cx="8229600" cy="5851525"/>
          </a:xfrm>
        </p:spPr>
        <p:txBody>
          <a:bodyPr/>
          <a:lstStyle/>
          <a:p>
            <a:pPr eaLnBrk="1" hangingPunct="1"/>
            <a:r>
              <a:rPr lang="en-US" altLang="en-US" smtClean="0"/>
              <a:t>Dym v Gordon (NY 1965)</a:t>
            </a:r>
          </a:p>
          <a:p>
            <a:pPr eaLnBrk="1" hangingPunct="1"/>
            <a:r>
              <a:rPr lang="en-US" altLang="en-US" smtClean="0"/>
              <a:t>P and D both NY domiciliaries</a:t>
            </a:r>
          </a:p>
          <a:p>
            <a:pPr eaLnBrk="1" hangingPunct="1"/>
            <a:r>
              <a:rPr lang="en-US" altLang="en-US" smtClean="0"/>
              <a:t>BUT taking courses at U of Colo</a:t>
            </a:r>
          </a:p>
          <a:p>
            <a:pPr eaLnBrk="1" hangingPunct="1"/>
            <a:r>
              <a:rPr lang="en-US" altLang="en-US" smtClean="0"/>
              <a:t>Collision with another vehicle (from Kansas) in Colo</a:t>
            </a:r>
          </a:p>
          <a:p>
            <a:pPr eaLnBrk="1" hangingPunct="1"/>
            <a:r>
              <a:rPr lang="en-US" altLang="en-US" smtClean="0"/>
              <a:t>Does Colo guest statute apply?</a:t>
            </a:r>
          </a:p>
          <a:p>
            <a:pPr eaLnBrk="1" hangingPunct="1"/>
            <a:endParaRPr lang="en-US" altLang="en-US" smtClean="0"/>
          </a:p>
        </p:txBody>
      </p:sp>
    </p:spTree>
    <p:extLst>
      <p:ext uri="{BB962C8B-B14F-4D97-AF65-F5344CB8AC3E}">
        <p14:creationId xmlns:p14="http://schemas.microsoft.com/office/powerpoint/2010/main" val="2236573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p:txBody>
          <a:bodyPr/>
          <a:lstStyle/>
          <a:p>
            <a:pPr eaLnBrk="1" hangingPunct="1"/>
            <a:r>
              <a:rPr lang="en-US" altLang="en-US" smtClean="0"/>
              <a:t>Tooker v. Lopez (NY 1969)</a:t>
            </a:r>
            <a:br>
              <a:rPr lang="en-US" altLang="en-US" smtClean="0"/>
            </a:br>
            <a:endParaRPr lang="en-US" altLang="en-US" smtClean="0"/>
          </a:p>
        </p:txBody>
      </p:sp>
    </p:spTree>
    <p:extLst>
      <p:ext uri="{BB962C8B-B14F-4D97-AF65-F5344CB8AC3E}">
        <p14:creationId xmlns:p14="http://schemas.microsoft.com/office/powerpoint/2010/main" val="2074600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Schultz v Boy Scouts of America </a:t>
            </a:r>
            <a:br>
              <a:rPr lang="en-US" dirty="0" smtClean="0"/>
            </a:br>
            <a:r>
              <a:rPr lang="en-US" dirty="0" smtClean="0"/>
              <a:t>(NY 1985)</a:t>
            </a:r>
          </a:p>
        </p:txBody>
      </p:sp>
    </p:spTree>
    <p:extLst>
      <p:ext uri="{BB962C8B-B14F-4D97-AF65-F5344CB8AC3E}">
        <p14:creationId xmlns:p14="http://schemas.microsoft.com/office/powerpoint/2010/main" val="87161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23318"/>
          </a:xfrm>
        </p:spPr>
        <p:txBody>
          <a:bodyPr/>
          <a:lstStyle/>
          <a:p>
            <a:r>
              <a:rPr lang="en-US" dirty="0" smtClean="0"/>
              <a:t>conduct-regulating</a:t>
            </a:r>
            <a:br>
              <a:rPr lang="en-US" dirty="0" smtClean="0"/>
            </a:br>
            <a:r>
              <a:rPr lang="en-US" dirty="0" smtClean="0"/>
              <a:t>loss-allocating</a:t>
            </a:r>
            <a:endParaRPr lang="en-US" dirty="0"/>
          </a:p>
        </p:txBody>
      </p:sp>
    </p:spTree>
    <p:extLst>
      <p:ext uri="{BB962C8B-B14F-4D97-AF65-F5344CB8AC3E}">
        <p14:creationId xmlns:p14="http://schemas.microsoft.com/office/powerpoint/2010/main" val="2445891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661</Words>
  <Application>Microsoft Office PowerPoint</Application>
  <PresentationFormat>Widescreen</PresentationFormat>
  <Paragraphs>28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Tues. Feb. 23</vt:lpstr>
      <vt:lpstr>interest analysis</vt:lpstr>
      <vt:lpstr>true conflicts</vt:lpstr>
      <vt:lpstr>false conflicts</vt:lpstr>
      <vt:lpstr>PowerPoint Presentation</vt:lpstr>
      <vt:lpstr>PowerPoint Presentation</vt:lpstr>
      <vt:lpstr>Tooker v. Lopez (NY 1969) </vt:lpstr>
      <vt:lpstr>Schultz v Boy Scouts of America  (NY 1985)</vt:lpstr>
      <vt:lpstr>conduct-regulating loss-allocating</vt:lpstr>
      <vt:lpstr>Is negligence law conduct regulating or loss allocating or both?</vt:lpstr>
      <vt:lpstr>Why is charitable immunity loss-allocating?</vt:lpstr>
      <vt:lpstr>- assume the Schultz’s are domiciled in NY - the Boy Scouts are domiciled in TX - but the scout camp is always in NJ, where the molestation occurs</vt:lpstr>
      <vt:lpstr>PowerPoint Presentation</vt:lpstr>
      <vt:lpstr>PowerPoint Presentation</vt:lpstr>
      <vt:lpstr>PowerPoint Presentation</vt:lpstr>
      <vt:lpstr>Kell v. Henderson (N.Y. Sup. Ct. 1965) Residents of Ontario Trip begins and ends in Ontario Accident in NY Court applied NY law, not Ontario guest statute </vt:lpstr>
      <vt:lpstr>Dissent: [T]here can be little doubt that New York has an interest in insuring that justice be done to nonresidents who have come to this State and suffered serious injuries herein. There is no cogent reason to deem that interest any weaker whether such guests are here for the purpose of conducting business or personal affairs, or, as in this case, have chosen to spend their vacation in New York. Likewise, it cannot be denied that this State has a strong legitimate interest in deterring serious tortious misconduct, including the kind of reprehensible malfeasance that has victimized the nonresident infant plaintiffs in this case.</vt:lpstr>
      <vt:lpstr>“As to defendant Franciscan Brothers, this action requires an application of the third of the rules set forth in Neumeier because the parties are domiciled in different jurisdictions with conflicting loss-distribution rules and the locus of the tort is New York, a separate jurisdiction. In that situation the law of the place of the tort will normally apply, unless displacing it ‘”will advance” the relevant substantive law purposes without impairing the smooth working of the multi-state system or producing great uncertainty for litigants’”</vt:lpstr>
      <vt:lpstr>For the same reasons stated in our analysis of the action against defendant Boy Scouts, application of the law of New Jersey in plaintiffs' action against defendant Franciscan Brothers would further that State's interest in enforcing the decision of its domiciliaries to accept the burdens as well as the benefits of that State's loss-distribution tort rules and its interest in promoting the continuation and expansion of defendant's charitable activities in that State. </vt:lpstr>
      <vt:lpstr>Conversely, although application of New Jersey's law may not affirmatively advance the substantive law purposes of New York, it will not frustrate those interests because New York has no significant interest in applying its own law to this dispute.</vt:lpstr>
      <vt:lpstr>Finally, application of New Jersey law will enhance "the smooth working of the multi-state system" by actually reducing the incentive for forum shopping and it will provide certainty for the litigants whose only reasonable expectation surely would have been that the law of the  jurisdiction where plaintiffs are domiciled and defendant sends its teachers would apply, not the law of New York where the parties had only isolated and infrequent contacts as a result of Coakeley's position as Boy Scout leader.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85</cp:revision>
  <dcterms:created xsi:type="dcterms:W3CDTF">2016-02-03T23:33:45Z</dcterms:created>
  <dcterms:modified xsi:type="dcterms:W3CDTF">2016-02-23T16:49:36Z</dcterms:modified>
</cp:coreProperties>
</file>