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6" r:id="rId3"/>
    <p:sldId id="338" r:id="rId4"/>
    <p:sldId id="342" r:id="rId5"/>
    <p:sldId id="351" r:id="rId6"/>
    <p:sldId id="352" r:id="rId7"/>
    <p:sldId id="407" r:id="rId8"/>
    <p:sldId id="416" r:id="rId9"/>
    <p:sldId id="418" r:id="rId10"/>
    <p:sldId id="414" r:id="rId11"/>
    <p:sldId id="415" r:id="rId12"/>
    <p:sldId id="421" r:id="rId13"/>
    <p:sldId id="422" r:id="rId14"/>
    <p:sldId id="423" r:id="rId15"/>
    <p:sldId id="424" r:id="rId16"/>
    <p:sldId id="425" r:id="rId17"/>
    <p:sldId id="426" r:id="rId18"/>
    <p:sldId id="427" r:id="rId19"/>
    <p:sldId id="433" r:id="rId20"/>
    <p:sldId id="445" r:id="rId21"/>
    <p:sldId id="446" r:id="rId22"/>
    <p:sldId id="447" r:id="rId23"/>
    <p:sldId id="448" r:id="rId24"/>
    <p:sldId id="434" r:id="rId25"/>
    <p:sldId id="449" r:id="rId26"/>
    <p:sldId id="435" r:id="rId27"/>
    <p:sldId id="436" r:id="rId28"/>
    <p:sldId id="437" r:id="rId29"/>
    <p:sldId id="438" r:id="rId30"/>
    <p:sldId id="444" r:id="rId31"/>
    <p:sldId id="439" r:id="rId32"/>
    <p:sldId id="441" r:id="rId33"/>
    <p:sldId id="440" r:id="rId34"/>
    <p:sldId id="44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Thurs. </a:t>
            </a:r>
            <a:r>
              <a:rPr lang="en-US" altLang="en-US" dirty="0"/>
              <a:t>F</a:t>
            </a:r>
            <a:r>
              <a:rPr lang="en-US" altLang="en-US" dirty="0" smtClean="0"/>
              <a:t>eb. 18</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6035675"/>
          </a:xfrm>
        </p:spPr>
        <p:txBody>
          <a:bodyPr/>
          <a:lstStyle/>
          <a:p>
            <a:r>
              <a:rPr lang="en-US" dirty="0"/>
              <a:t>p</a:t>
            </a:r>
            <a:r>
              <a:rPr lang="en-US" dirty="0" smtClean="0"/>
              <a:t>urposivism</a:t>
            </a:r>
            <a:br>
              <a:rPr lang="en-US" dirty="0" smtClean="0"/>
            </a:br>
            <a:r>
              <a:rPr lang="en-US" dirty="0" smtClean="0"/>
              <a:t>textualism</a:t>
            </a:r>
            <a:endParaRPr lang="en-US" dirty="0"/>
          </a:p>
        </p:txBody>
      </p:sp>
    </p:spTree>
    <p:extLst>
      <p:ext uri="{BB962C8B-B14F-4D97-AF65-F5344CB8AC3E}">
        <p14:creationId xmlns:p14="http://schemas.microsoft.com/office/powerpoint/2010/main" val="149355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787" y="365125"/>
            <a:ext cx="10582013" cy="6010508"/>
          </a:xfrm>
        </p:spPr>
        <p:txBody>
          <a:bodyPr/>
          <a:lstStyle/>
          <a:p>
            <a:r>
              <a:rPr lang="en-US" cap="small" dirty="0"/>
              <a:t>Wis. Stat</a:t>
            </a:r>
            <a:r>
              <a:rPr lang="en-US" dirty="0"/>
              <a:t>. § 895.03 (action for wrongful death “caused in this state</a:t>
            </a:r>
            <a:r>
              <a:rPr lang="en-US" dirty="0" smtClean="0"/>
              <a:t>”)</a:t>
            </a:r>
            <a:endParaRPr lang="en-US" dirty="0"/>
          </a:p>
        </p:txBody>
      </p:sp>
    </p:spTree>
    <p:extLst>
      <p:ext uri="{BB962C8B-B14F-4D97-AF65-F5344CB8AC3E}">
        <p14:creationId xmlns:p14="http://schemas.microsoft.com/office/powerpoint/2010/main" val="331707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marL="1035050" lvl="1" indent="-577850"/>
            <a:r>
              <a:rPr lang="en-US" altLang="en-US" sz="3200"/>
              <a:t>Millikan v Pratt</a:t>
            </a:r>
          </a:p>
          <a:p>
            <a:pPr marL="1409700" lvl="2" indent="-495300"/>
            <a:r>
              <a:rPr lang="en-US" altLang="en-US" sz="3200"/>
              <a:t>Mass D contracted with Maine Ps to guarantee D’s husband’s payment</a:t>
            </a:r>
          </a:p>
          <a:p>
            <a:pPr marL="1409700" lvl="2" indent="-495300"/>
            <a:r>
              <a:rPr lang="en-US" altLang="en-US" sz="3200"/>
              <a:t>Sent by her husband by mail from Mass to Maine</a:t>
            </a:r>
          </a:p>
          <a:p>
            <a:pPr marL="1409700" lvl="2" indent="-495300"/>
            <a:r>
              <a:rPr lang="en-US" altLang="en-US" sz="3200"/>
              <a:t>D’s husband did not pay</a:t>
            </a:r>
          </a:p>
          <a:p>
            <a:pPr marL="1409700" lvl="2" indent="-495300"/>
            <a:r>
              <a:rPr lang="en-US" altLang="en-US" sz="3200"/>
              <a:t>Ps demanded of D</a:t>
            </a:r>
          </a:p>
          <a:p>
            <a:pPr marL="1409700" lvl="2" indent="-495300"/>
            <a:r>
              <a:rPr lang="en-US" altLang="en-US" sz="3200"/>
              <a:t>She refused</a:t>
            </a:r>
          </a:p>
          <a:p>
            <a:pPr marL="1409700" lvl="2" indent="-495300"/>
            <a:r>
              <a:rPr lang="en-US" altLang="en-US" sz="3200"/>
              <a:t>Mass had law not allowing married women to contract as surety</a:t>
            </a:r>
          </a:p>
          <a:p>
            <a:pPr marL="1409700" lvl="2" indent="-495300"/>
            <a:r>
              <a:rPr lang="en-US" altLang="en-US" sz="3200"/>
              <a:t>Maine didn’t</a:t>
            </a:r>
          </a:p>
        </p:txBody>
      </p:sp>
    </p:spTree>
    <p:extLst>
      <p:ext uri="{BB962C8B-B14F-4D97-AF65-F5344CB8AC3E}">
        <p14:creationId xmlns:p14="http://schemas.microsoft.com/office/powerpoint/2010/main" val="4201495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smtClean="0"/>
              <a:t>true conflicts</a:t>
            </a:r>
          </a:p>
        </p:txBody>
      </p:sp>
    </p:spTree>
    <p:extLst>
      <p:ext uri="{BB962C8B-B14F-4D97-AF65-F5344CB8AC3E}">
        <p14:creationId xmlns:p14="http://schemas.microsoft.com/office/powerpoint/2010/main" val="283647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202362"/>
          </a:xfrm>
        </p:spPr>
        <p:txBody>
          <a:bodyPr/>
          <a:lstStyle/>
          <a:p>
            <a:pPr marL="342900" indent="-342900"/>
            <a:r>
              <a:rPr lang="en-US" altLang="en-US" sz="3200" dirty="0" err="1"/>
              <a:t>Schmillikan</a:t>
            </a:r>
            <a:r>
              <a:rPr lang="en-US" altLang="en-US" sz="3200" dirty="0"/>
              <a:t> v </a:t>
            </a:r>
            <a:r>
              <a:rPr lang="en-US" altLang="en-US" sz="3200" dirty="0" err="1" smtClean="0"/>
              <a:t>Schpratt</a:t>
            </a:r>
            <a:r>
              <a:rPr lang="en-US" altLang="en-US" sz="3200" dirty="0"/>
              <a:t/>
            </a:r>
            <a:br>
              <a:rPr lang="en-US" altLang="en-US" sz="3200" dirty="0"/>
            </a:br>
            <a:r>
              <a:rPr lang="en-US" altLang="en-US" sz="3200" dirty="0"/>
              <a:t>Maine D contracted with Mass Ps to guarantee D’s husband’s payment</a:t>
            </a:r>
            <a:br>
              <a:rPr lang="en-US" altLang="en-US" sz="3200" dirty="0"/>
            </a:br>
            <a:r>
              <a:rPr lang="en-US" altLang="en-US" sz="3200" dirty="0"/>
              <a:t>Sent by her husband by mail from Maine to Mass</a:t>
            </a:r>
            <a:br>
              <a:rPr lang="en-US" altLang="en-US" sz="3200" dirty="0"/>
            </a:br>
            <a:r>
              <a:rPr lang="en-US" altLang="en-US" sz="3200" dirty="0"/>
              <a:t>D’s husband did not pay</a:t>
            </a:r>
            <a:br>
              <a:rPr lang="en-US" altLang="en-US" sz="3200" dirty="0"/>
            </a:br>
            <a:r>
              <a:rPr lang="en-US" altLang="en-US" sz="3200" dirty="0"/>
              <a:t>Ps demanded of D</a:t>
            </a:r>
            <a:br>
              <a:rPr lang="en-US" altLang="en-US" sz="3200" dirty="0"/>
            </a:br>
            <a:r>
              <a:rPr lang="en-US" altLang="en-US" sz="3200" dirty="0"/>
              <a:t>She refused</a:t>
            </a:r>
            <a:br>
              <a:rPr lang="en-US" altLang="en-US" sz="3200" dirty="0"/>
            </a:br>
            <a:r>
              <a:rPr lang="en-US" altLang="en-US" sz="3200" dirty="0"/>
              <a:t>Mass had law not allowing married women to contract as surety</a:t>
            </a:r>
            <a:br>
              <a:rPr lang="en-US" altLang="en-US" sz="3200" dirty="0"/>
            </a:br>
            <a:r>
              <a:rPr lang="en-US" altLang="en-US" sz="3200" dirty="0"/>
              <a:t>Maine didn’t</a:t>
            </a:r>
          </a:p>
        </p:txBody>
      </p:sp>
    </p:spTree>
    <p:extLst>
      <p:ext uri="{BB962C8B-B14F-4D97-AF65-F5344CB8AC3E}">
        <p14:creationId xmlns:p14="http://schemas.microsoft.com/office/powerpoint/2010/main" val="124542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smtClean="0"/>
              <a:t>false conflicts</a:t>
            </a:r>
          </a:p>
        </p:txBody>
      </p:sp>
    </p:spTree>
    <p:extLst>
      <p:ext uri="{BB962C8B-B14F-4D97-AF65-F5344CB8AC3E}">
        <p14:creationId xmlns:p14="http://schemas.microsoft.com/office/powerpoint/2010/main" val="425567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p:nvPr>
        </p:nvSpPr>
        <p:spPr>
          <a:xfrm>
            <a:off x="1981200" y="274639"/>
            <a:ext cx="8229600" cy="5851525"/>
          </a:xfrm>
        </p:spPr>
        <p:txBody>
          <a:bodyPr/>
          <a:lstStyle/>
          <a:p>
            <a:pPr eaLnBrk="1" hangingPunct="1"/>
            <a:r>
              <a:rPr lang="en-US" altLang="en-US" smtClean="0"/>
              <a:t>Babcock v. Jackson (NY 1963)</a:t>
            </a:r>
          </a:p>
          <a:p>
            <a:pPr eaLnBrk="1" hangingPunct="1"/>
            <a:r>
              <a:rPr lang="en-US" altLang="en-US" smtClean="0"/>
              <a:t>NY P – guest in car w/ NY D</a:t>
            </a:r>
          </a:p>
          <a:p>
            <a:pPr eaLnBrk="1" hangingPunct="1"/>
            <a:r>
              <a:rPr lang="en-US" altLang="en-US" smtClean="0"/>
              <a:t>Crashed into stone wall in Ontario</a:t>
            </a:r>
          </a:p>
          <a:p>
            <a:pPr eaLnBrk="1" hangingPunct="1"/>
            <a:r>
              <a:rPr lang="en-US" altLang="en-US" smtClean="0"/>
              <a:t>Does Ontario’s guest statute apply?</a:t>
            </a:r>
          </a:p>
          <a:p>
            <a:pPr eaLnBrk="1" hangingPunct="1"/>
            <a:endParaRPr lang="en-US" altLang="en-US" smtClean="0"/>
          </a:p>
        </p:txBody>
      </p:sp>
    </p:spTree>
    <p:extLst>
      <p:ext uri="{BB962C8B-B14F-4D97-AF65-F5344CB8AC3E}">
        <p14:creationId xmlns:p14="http://schemas.microsoft.com/office/powerpoint/2010/main" val="936223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p:nvPr>
        </p:nvSpPr>
        <p:spPr>
          <a:xfrm>
            <a:off x="1981200" y="274639"/>
            <a:ext cx="8229600" cy="5851525"/>
          </a:xfrm>
        </p:spPr>
        <p:txBody>
          <a:bodyPr/>
          <a:lstStyle/>
          <a:p>
            <a:pPr eaLnBrk="1" hangingPunct="1"/>
            <a:r>
              <a:rPr lang="en-US" altLang="en-US" smtClean="0"/>
              <a:t>Dym v Gordon (NY 1965)</a:t>
            </a:r>
          </a:p>
          <a:p>
            <a:pPr eaLnBrk="1" hangingPunct="1"/>
            <a:r>
              <a:rPr lang="en-US" altLang="en-US" smtClean="0"/>
              <a:t>P and D both NY domiciliaries</a:t>
            </a:r>
          </a:p>
          <a:p>
            <a:pPr eaLnBrk="1" hangingPunct="1"/>
            <a:r>
              <a:rPr lang="en-US" altLang="en-US" smtClean="0"/>
              <a:t>BUT taking courses at U of Colo</a:t>
            </a:r>
          </a:p>
          <a:p>
            <a:pPr eaLnBrk="1" hangingPunct="1"/>
            <a:r>
              <a:rPr lang="en-US" altLang="en-US" smtClean="0"/>
              <a:t>Collision with another vehicle (from Kansas) in Colo</a:t>
            </a:r>
          </a:p>
          <a:p>
            <a:pPr eaLnBrk="1" hangingPunct="1"/>
            <a:r>
              <a:rPr lang="en-US" altLang="en-US" smtClean="0"/>
              <a:t>Does Colo guest statute apply?</a:t>
            </a:r>
          </a:p>
          <a:p>
            <a:pPr eaLnBrk="1" hangingPunct="1"/>
            <a:endParaRPr lang="en-US" altLang="en-US" smtClean="0"/>
          </a:p>
        </p:txBody>
      </p:sp>
    </p:spTree>
    <p:extLst>
      <p:ext uri="{BB962C8B-B14F-4D97-AF65-F5344CB8AC3E}">
        <p14:creationId xmlns:p14="http://schemas.microsoft.com/office/powerpoint/2010/main" val="2236573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pPr eaLnBrk="1" hangingPunct="1"/>
            <a:r>
              <a:rPr lang="en-US" altLang="en-US" smtClean="0"/>
              <a:t>Tooker v. Lopez (NY 1969)</a:t>
            </a:r>
            <a:br>
              <a:rPr lang="en-US" altLang="en-US" smtClean="0"/>
            </a:br>
            <a:endParaRPr lang="en-US" altLang="en-US" smtClean="0"/>
          </a:p>
        </p:txBody>
      </p:sp>
    </p:spTree>
    <p:extLst>
      <p:ext uri="{BB962C8B-B14F-4D97-AF65-F5344CB8AC3E}">
        <p14:creationId xmlns:p14="http://schemas.microsoft.com/office/powerpoint/2010/main" val="2074600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Schultz v Boy Scouts of America </a:t>
            </a:r>
            <a:br>
              <a:rPr lang="en-US" dirty="0" smtClean="0"/>
            </a:br>
            <a:r>
              <a:rPr lang="en-US" dirty="0" smtClean="0"/>
              <a:t>(NY 1985)</a:t>
            </a:r>
          </a:p>
        </p:txBody>
      </p:sp>
    </p:spTree>
    <p:extLst>
      <p:ext uri="{BB962C8B-B14F-4D97-AF65-F5344CB8AC3E}">
        <p14:creationId xmlns:p14="http://schemas.microsoft.com/office/powerpoint/2010/main" val="8716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altLang="en-US" smtClean="0"/>
              <a:t>Party Autonomy</a:t>
            </a:r>
          </a:p>
        </p:txBody>
      </p:sp>
    </p:spTree>
    <p:extLst>
      <p:ext uri="{BB962C8B-B14F-4D97-AF65-F5344CB8AC3E}">
        <p14:creationId xmlns:p14="http://schemas.microsoft.com/office/powerpoint/2010/main" val="2877351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23318"/>
          </a:xfrm>
        </p:spPr>
        <p:txBody>
          <a:bodyPr/>
          <a:lstStyle/>
          <a:p>
            <a:r>
              <a:rPr lang="en-US" dirty="0" smtClean="0"/>
              <a:t>conduct-regulating</a:t>
            </a:r>
            <a:br>
              <a:rPr lang="en-US" dirty="0" smtClean="0"/>
            </a:br>
            <a:r>
              <a:rPr lang="en-US" dirty="0" smtClean="0"/>
              <a:t>loss-allocating</a:t>
            </a:r>
            <a:endParaRPr lang="en-US" dirty="0"/>
          </a:p>
        </p:txBody>
      </p:sp>
    </p:spTree>
    <p:extLst>
      <p:ext uri="{BB962C8B-B14F-4D97-AF65-F5344CB8AC3E}">
        <p14:creationId xmlns:p14="http://schemas.microsoft.com/office/powerpoint/2010/main" val="2445891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smtClean="0"/>
              <a:t>Is negligence law conduct regulating or loss allocating or both?</a:t>
            </a:r>
            <a:endParaRPr lang="en-US" dirty="0"/>
          </a:p>
        </p:txBody>
      </p:sp>
    </p:spTree>
    <p:extLst>
      <p:ext uri="{BB962C8B-B14F-4D97-AF65-F5344CB8AC3E}">
        <p14:creationId xmlns:p14="http://schemas.microsoft.com/office/powerpoint/2010/main" val="3967597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09816"/>
          </a:xfrm>
        </p:spPr>
        <p:txBody>
          <a:bodyPr/>
          <a:lstStyle/>
          <a:p>
            <a:r>
              <a:rPr lang="en-US" dirty="0" smtClean="0"/>
              <a:t>Assume that a jurisdiction does not have a cause of action for tortious interference of contract</a:t>
            </a:r>
            <a:br>
              <a:rPr lang="en-US" dirty="0" smtClean="0"/>
            </a:br>
            <a:r>
              <a:rPr lang="en-US" dirty="0"/>
              <a:t/>
            </a:r>
            <a:br>
              <a:rPr lang="en-US" dirty="0"/>
            </a:br>
            <a:r>
              <a:rPr lang="en-US" dirty="0" smtClean="0"/>
              <a:t>- conduct-regulating?</a:t>
            </a:r>
            <a:br>
              <a:rPr lang="en-US" dirty="0" smtClean="0"/>
            </a:br>
            <a:r>
              <a:rPr lang="en-US" dirty="0" smtClean="0"/>
              <a:t>- loss-allocating?</a:t>
            </a:r>
            <a:br>
              <a:rPr lang="en-US" dirty="0" smtClean="0"/>
            </a:br>
            <a:r>
              <a:rPr lang="en-US" dirty="0" smtClean="0"/>
              <a:t>- both?</a:t>
            </a:r>
            <a:endParaRPr lang="en-US" dirty="0"/>
          </a:p>
        </p:txBody>
      </p:sp>
    </p:spTree>
    <p:extLst>
      <p:ext uri="{BB962C8B-B14F-4D97-AF65-F5344CB8AC3E}">
        <p14:creationId xmlns:p14="http://schemas.microsoft.com/office/powerpoint/2010/main" val="3018034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23318"/>
          </a:xfrm>
        </p:spPr>
        <p:txBody>
          <a:bodyPr/>
          <a:lstStyle/>
          <a:p>
            <a:r>
              <a:rPr lang="en-US" dirty="0" smtClean="0"/>
              <a:t>Why is charitable immunity loss-allocating?</a:t>
            </a:r>
            <a:endParaRPr lang="en-US" dirty="0"/>
          </a:p>
        </p:txBody>
      </p:sp>
    </p:spTree>
    <p:extLst>
      <p:ext uri="{BB962C8B-B14F-4D97-AF65-F5344CB8AC3E}">
        <p14:creationId xmlns:p14="http://schemas.microsoft.com/office/powerpoint/2010/main" val="4138501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smtClean="0"/>
              <a:t>- assume the Schultz’s are domiciled in NY</a:t>
            </a:r>
            <a:br>
              <a:rPr lang="en-US" altLang="en-US" smtClean="0"/>
            </a:br>
            <a:r>
              <a:rPr lang="en-US" altLang="en-US" smtClean="0"/>
              <a:t>- the Boy Scouts are domiciled in TX</a:t>
            </a:r>
            <a:br>
              <a:rPr lang="en-US" altLang="en-US" smtClean="0"/>
            </a:br>
            <a:r>
              <a:rPr lang="en-US" altLang="en-US" smtClean="0"/>
              <a:t>- but the scout camp is always in NJ, where the molestation occurs</a:t>
            </a:r>
          </a:p>
        </p:txBody>
      </p:sp>
    </p:spTree>
    <p:extLst>
      <p:ext uri="{BB962C8B-B14F-4D97-AF65-F5344CB8AC3E}">
        <p14:creationId xmlns:p14="http://schemas.microsoft.com/office/powerpoint/2010/main" val="812640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060389"/>
          </a:xfrm>
        </p:spPr>
        <p:txBody>
          <a:bodyPr/>
          <a:lstStyle/>
          <a:p>
            <a:r>
              <a:rPr lang="en-US" dirty="0" smtClean="0"/>
              <a:t>Is </a:t>
            </a:r>
            <a:r>
              <a:rPr lang="en-US" dirty="0" err="1" smtClean="0"/>
              <a:t>respondeat</a:t>
            </a:r>
            <a:r>
              <a:rPr lang="en-US" dirty="0" smtClean="0"/>
              <a:t> superior loss-allocating or conduct-regulating?</a:t>
            </a:r>
            <a:endParaRPr lang="en-US" dirty="0"/>
          </a:p>
        </p:txBody>
      </p:sp>
    </p:spTree>
    <p:extLst>
      <p:ext uri="{BB962C8B-B14F-4D97-AF65-F5344CB8AC3E}">
        <p14:creationId xmlns:p14="http://schemas.microsoft.com/office/powerpoint/2010/main" val="338045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smtClean="0"/>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3158539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smtClean="0"/>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366076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smtClean="0"/>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2373340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278562"/>
          </a:xfrm>
        </p:spPr>
        <p:txBody>
          <a:bodyPr/>
          <a:lstStyle/>
          <a:p>
            <a:pPr algn="l" eaLnBrk="1" hangingPunct="1"/>
            <a:r>
              <a:rPr lang="en-US" altLang="en-US" smtClean="0"/>
              <a:t>Kell v. Henderson (N.Y. Sup. Ct. 1965)</a:t>
            </a:r>
            <a:br>
              <a:rPr lang="en-US" altLang="en-US" smtClean="0"/>
            </a:br>
            <a:r>
              <a:rPr lang="en-US" altLang="en-US" smtClean="0"/>
              <a:t>Residents of Ontario</a:t>
            </a:r>
            <a:br>
              <a:rPr lang="en-US" altLang="en-US" smtClean="0"/>
            </a:br>
            <a:r>
              <a:rPr lang="en-US" altLang="en-US" smtClean="0"/>
              <a:t>Trip begins and ends in Ontario</a:t>
            </a:r>
            <a:br>
              <a:rPr lang="en-US" altLang="en-US" smtClean="0"/>
            </a:br>
            <a:r>
              <a:rPr lang="en-US" altLang="en-US" smtClean="0"/>
              <a:t>Accident in NY</a:t>
            </a:r>
            <a:br>
              <a:rPr lang="en-US" altLang="en-US" smtClean="0"/>
            </a:br>
            <a:r>
              <a:rPr lang="en-US" altLang="en-US" smtClean="0"/>
              <a:t>Court applied NY law, not Ontario guest statute</a:t>
            </a:r>
            <a:br>
              <a:rPr lang="en-US" altLang="en-US" smtClean="0"/>
            </a:br>
            <a:endParaRPr lang="en-US" altLang="en-US" smtClean="0"/>
          </a:p>
        </p:txBody>
      </p:sp>
    </p:spTree>
    <p:extLst>
      <p:ext uri="{BB962C8B-B14F-4D97-AF65-F5344CB8AC3E}">
        <p14:creationId xmlns:p14="http://schemas.microsoft.com/office/powerpoint/2010/main" val="55748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p:nvPr>
        </p:nvSpPr>
        <p:spPr>
          <a:xfrm>
            <a:off x="1981200" y="274639"/>
            <a:ext cx="8229600" cy="5851525"/>
          </a:xfrm>
        </p:spPr>
        <p:txBody>
          <a:bodyPr/>
          <a:lstStyle/>
          <a:p>
            <a:pPr>
              <a:buFontTx/>
              <a:buNone/>
            </a:pPr>
            <a:r>
              <a:rPr lang="en-US" altLang="en-US"/>
              <a:t>Rest 2d § 188. Law Governing In Absence Of Effective Choice By The Parties</a:t>
            </a:r>
          </a:p>
          <a:p>
            <a:r>
              <a:rPr lang="en-US" altLang="en-US"/>
              <a:t>(1) The rights and duties of the parties with respect to an issue in contract are determined by the local law of the state which, with respect to that issue, has the most significant relationship to the transaction and the parties under the principles stated in § 6.</a:t>
            </a:r>
          </a:p>
          <a:p>
            <a:r>
              <a:rPr lang="en-US" altLang="en-US"/>
              <a:t>…</a:t>
            </a:r>
          </a:p>
          <a:p>
            <a:r>
              <a:rPr lang="en-US" altLang="en-US"/>
              <a:t>(3) If the place of negotiating the contract and the place of performance are in the same state, the local law of this state will usually be applied, except as otherwise provided in §§ 189-199 and 203.</a:t>
            </a:r>
          </a:p>
        </p:txBody>
      </p:sp>
    </p:spTree>
    <p:extLst>
      <p:ext uri="{BB962C8B-B14F-4D97-AF65-F5344CB8AC3E}">
        <p14:creationId xmlns:p14="http://schemas.microsoft.com/office/powerpoint/2010/main" val="4217850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smtClean="0"/>
              <a:t>Dissent: [T]here </a:t>
            </a:r>
            <a:r>
              <a:rPr lang="en-US" dirty="0"/>
              <a:t>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a:t>
            </a:r>
            <a:r>
              <a:rPr lang="en-US" dirty="0" smtClean="0"/>
              <a:t>Likewise</a:t>
            </a:r>
            <a:r>
              <a:rPr lang="en-US" dirty="0"/>
              <a:t>,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4193277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284840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704624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smtClean="0"/>
              <a:t>Conversely</a:t>
            </a:r>
            <a:r>
              <a:rPr lang="en-US" dirty="0"/>
              <a:t>,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469424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smtClean="0"/>
              <a:t>Finally</a:t>
            </a:r>
            <a:r>
              <a:rPr lang="en-US" dirty="0"/>
              <a:t>,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126962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a:buFontTx/>
              <a:buNone/>
            </a:pPr>
            <a:r>
              <a:rPr lang="en-US" altLang="en-US" smtClean="0"/>
              <a:t>Rest 2d § 187. Law Of The State Chosen By The Parties</a:t>
            </a:r>
          </a:p>
          <a:p>
            <a:pPr>
              <a:buFontTx/>
              <a:buNone/>
            </a:pPr>
            <a:endParaRPr lang="en-US" altLang="en-US" smtClean="0"/>
          </a:p>
          <a:p>
            <a:r>
              <a:rPr lang="en-US" altLang="en-US" smtClean="0"/>
              <a:t>(1) The law of the state chosen by the parties to govern their contractual rights and duties will be applied if the particular issue is one which the parties could have resolved by an explicit provision in their agreement directed to that issue.</a:t>
            </a:r>
          </a:p>
          <a:p>
            <a:endParaRPr lang="en-US" altLang="en-US" smtClean="0"/>
          </a:p>
        </p:txBody>
      </p:sp>
    </p:spTree>
    <p:extLst>
      <p:ext uri="{BB962C8B-B14F-4D97-AF65-F5344CB8AC3E}">
        <p14:creationId xmlns:p14="http://schemas.microsoft.com/office/powerpoint/2010/main" val="136547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p:nvPr>
        </p:nvSpPr>
        <p:spPr>
          <a:xfrm>
            <a:off x="1524000" y="274638"/>
            <a:ext cx="9144000" cy="6278562"/>
          </a:xfrm>
        </p:spPr>
        <p:txBody>
          <a:bodyPr/>
          <a:lstStyle/>
          <a:p>
            <a:pPr>
              <a:buFontTx/>
              <a:buNone/>
            </a:pPr>
            <a:r>
              <a:rPr lang="en-US" altLang="en-US" smtClean="0"/>
              <a:t>187(2) The law of the state chosen by the parties to govern their contractual rights and duties will be applied, even if the particular issue is one which the parties could not have resolved by an explicit provision in their agreement directed to that issue, unless either</a:t>
            </a:r>
            <a:br>
              <a:rPr lang="en-US" altLang="en-US" smtClean="0"/>
            </a:br>
            <a:r>
              <a:rPr lang="en-US" altLang="en-US" smtClean="0"/>
              <a:t>(a) the chosen state has no substantial relationship to the parties or the transaction and there is no other reasonable basis for the parties' choice, or</a:t>
            </a:r>
          </a:p>
        </p:txBody>
      </p:sp>
    </p:spTree>
    <p:extLst>
      <p:ext uri="{BB962C8B-B14F-4D97-AF65-F5344CB8AC3E}">
        <p14:creationId xmlns:p14="http://schemas.microsoft.com/office/powerpoint/2010/main" val="318409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p:nvPr>
        </p:nvSpPr>
        <p:spPr>
          <a:xfrm>
            <a:off x="1981200" y="274639"/>
            <a:ext cx="8229600" cy="5851525"/>
          </a:xfrm>
        </p:spPr>
        <p:txBody>
          <a:bodyPr/>
          <a:lstStyle/>
          <a:p>
            <a:r>
              <a:rPr lang="en-US" altLang="en-US" smtClean="0"/>
              <a:t>(b) application of the law of the chosen state would be contrary to a fundamental policy of a state which has a materially greater interest than the chosen state in the determination of the particular issue and which, under the rule of § 188, would be the state of the applicable law in the absence of an effective choice of law by the parties.</a:t>
            </a:r>
          </a:p>
          <a:p>
            <a:endParaRPr lang="en-US" altLang="en-US" smtClean="0"/>
          </a:p>
        </p:txBody>
      </p:sp>
    </p:spTree>
    <p:extLst>
      <p:ext uri="{BB962C8B-B14F-4D97-AF65-F5344CB8AC3E}">
        <p14:creationId xmlns:p14="http://schemas.microsoft.com/office/powerpoint/2010/main" val="134048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smtClean="0"/>
              <a:t>interest analysis</a:t>
            </a:r>
          </a:p>
        </p:txBody>
      </p:sp>
    </p:spTree>
    <p:extLst>
      <p:ext uri="{BB962C8B-B14F-4D97-AF65-F5344CB8AC3E}">
        <p14:creationId xmlns:p14="http://schemas.microsoft.com/office/powerpoint/2010/main" val="229010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smtClean="0"/>
              <a:t>Harris v. Harris (Ga. 1984)</a:t>
            </a:r>
            <a:br>
              <a:rPr lang="en-US" dirty="0" smtClean="0"/>
            </a:br>
            <a:r>
              <a:rPr lang="en-US" dirty="0" smtClean="0"/>
              <a:t>two married but separated Georgians get into car accident in Georgia in which husband is negligent – wife sues</a:t>
            </a:r>
            <a:br>
              <a:rPr lang="en-US" dirty="0" smtClean="0"/>
            </a:br>
            <a:r>
              <a:rPr lang="en-US" dirty="0" smtClean="0"/>
              <a:t>does Georgia spousal immunity rule apply?</a:t>
            </a:r>
            <a:endParaRPr lang="en-US" dirty="0"/>
          </a:p>
        </p:txBody>
      </p:sp>
    </p:spTree>
    <p:extLst>
      <p:ext uri="{BB962C8B-B14F-4D97-AF65-F5344CB8AC3E}">
        <p14:creationId xmlns:p14="http://schemas.microsoft.com/office/powerpoint/2010/main" val="2377203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lstStyle/>
          <a:p>
            <a:r>
              <a:rPr lang="en-US" dirty="0"/>
              <a:t>t</a:t>
            </a:r>
            <a:r>
              <a:rPr lang="en-US" dirty="0" smtClean="0"/>
              <a:t>wo married Californians get into car accident in Georgia in which husband is negligent, wife sues</a:t>
            </a:r>
            <a:br>
              <a:rPr lang="en-US" dirty="0" smtClean="0"/>
            </a:br>
            <a:r>
              <a:rPr lang="en-US" dirty="0" smtClean="0"/>
              <a:t>does Georgia’s spousal immunity rule apply?</a:t>
            </a:r>
            <a:br>
              <a:rPr lang="en-US" dirty="0" smtClean="0"/>
            </a:br>
            <a:r>
              <a:rPr lang="en-US" dirty="0" smtClean="0"/>
              <a:t/>
            </a:r>
            <a:br>
              <a:rPr lang="en-US" dirty="0" smtClean="0"/>
            </a:br>
            <a:r>
              <a:rPr lang="en-US" dirty="0" smtClean="0"/>
              <a:t>does California negligence law apply?</a:t>
            </a:r>
            <a:endParaRPr lang="en-US" dirty="0"/>
          </a:p>
        </p:txBody>
      </p:sp>
    </p:spTree>
    <p:extLst>
      <p:ext uri="{BB962C8B-B14F-4D97-AF65-F5344CB8AC3E}">
        <p14:creationId xmlns:p14="http://schemas.microsoft.com/office/powerpoint/2010/main" val="3312500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1046</Words>
  <Application>Microsoft Office PowerPoint</Application>
  <PresentationFormat>Widescreen</PresentationFormat>
  <Paragraphs>53</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Thurs. Feb. 18</vt:lpstr>
      <vt:lpstr>Party Autonomy</vt:lpstr>
      <vt:lpstr>PowerPoint Presentation</vt:lpstr>
      <vt:lpstr>PowerPoint Presentation</vt:lpstr>
      <vt:lpstr>PowerPoint Presentation</vt:lpstr>
      <vt:lpstr>PowerPoint Presentation</vt:lpstr>
      <vt:lpstr>interest analysis</vt:lpstr>
      <vt:lpstr>Harris v. Harris (Ga. 1984) two married but separated Georgians get into car accident in Georgia in which husband is negligent – wife sues does Georgia spousal immunity rule apply?</vt:lpstr>
      <vt:lpstr>two married Californians get into car accident in Georgia in which husband is negligent, wife sues does Georgia’s spousal immunity rule apply?  does California negligence law apply?</vt:lpstr>
      <vt:lpstr>purposivism textualism</vt:lpstr>
      <vt:lpstr>Wis. Stat. § 895.03 (action for wrongful death “caused in this state”)</vt:lpstr>
      <vt:lpstr>PowerPoint Presentation</vt:lpstr>
      <vt:lpstr>true conflicts</vt:lpstr>
      <vt:lpstr>Schmillikan v Schpratt Maine D contracted with Mass Ps to guarantee D’s husband’s payment Sent by her husband by mail from Maine to Mass D’s husband did not pay Ps demanded of D She refused Mass had law not allowing married women to contract as surety Maine didn’t</vt:lpstr>
      <vt:lpstr>false conflicts</vt:lpstr>
      <vt:lpstr>PowerPoint Presentation</vt:lpstr>
      <vt:lpstr>PowerPoint Presentation</vt:lpstr>
      <vt:lpstr>Tooker v. Lopez (NY 1969) </vt:lpstr>
      <vt:lpstr>Schultz v Boy Scouts of America  (NY 1985)</vt:lpstr>
      <vt:lpstr>conduct-regulating loss-allocating</vt:lpstr>
      <vt:lpstr>Is negligence law conduct regulating or loss allocating or both?</vt:lpstr>
      <vt:lpstr>Assume that a jurisdiction does not have a cause of action for tortious interference of contract  - conduct-regulating? - loss-allocating? - both?</vt:lpstr>
      <vt:lpstr>Why is charitable immunity loss-allocating?</vt:lpstr>
      <vt:lpstr>- assume the Schultz’s are domiciled in NY - the Boy Scouts are domiciled in TX - but the scout camp is always in NJ, where the molestation occurs</vt:lpstr>
      <vt:lpstr>Is respondeat superior loss-allocating or conduct-regulating?</vt:lpstr>
      <vt:lpstr>PowerPoint Presentation</vt:lpstr>
      <vt:lpstr>PowerPoint Presentation</vt:lpstr>
      <vt:lpstr>PowerPoint Presentation</vt:lpstr>
      <vt:lpstr>Kell v. Henderson (N.Y. Sup. Ct. 1965) Residents of Ontario Trip begins and ends in Ontario Accident in NY Court applied NY law, not Ontario guest statute </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72</cp:revision>
  <dcterms:created xsi:type="dcterms:W3CDTF">2016-02-03T23:33:45Z</dcterms:created>
  <dcterms:modified xsi:type="dcterms:W3CDTF">2016-02-18T14:41:03Z</dcterms:modified>
</cp:coreProperties>
</file>