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56" r:id="rId3"/>
    <p:sldId id="305" r:id="rId4"/>
    <p:sldId id="320" r:id="rId5"/>
    <p:sldId id="321" r:id="rId6"/>
    <p:sldId id="322" r:id="rId7"/>
    <p:sldId id="357" r:id="rId8"/>
    <p:sldId id="359" r:id="rId9"/>
    <p:sldId id="358" r:id="rId10"/>
    <p:sldId id="360" r:id="rId11"/>
    <p:sldId id="323" r:id="rId12"/>
    <p:sldId id="324" r:id="rId13"/>
    <p:sldId id="361" r:id="rId14"/>
    <p:sldId id="362" r:id="rId15"/>
    <p:sldId id="363" r:id="rId16"/>
    <p:sldId id="365" r:id="rId17"/>
    <p:sldId id="366" r:id="rId18"/>
    <p:sldId id="369" r:id="rId19"/>
    <p:sldId id="368" r:id="rId20"/>
    <p:sldId id="367" r:id="rId21"/>
    <p:sldId id="325" r:id="rId22"/>
    <p:sldId id="326" r:id="rId23"/>
    <p:sldId id="364" r:id="rId24"/>
    <p:sldId id="328" r:id="rId25"/>
    <p:sldId id="329" r:id="rId26"/>
    <p:sldId id="327" r:id="rId27"/>
    <p:sldId id="330" r:id="rId28"/>
    <p:sldId id="331" r:id="rId29"/>
    <p:sldId id="332" r:id="rId30"/>
    <p:sldId id="333" r:id="rId31"/>
    <p:sldId id="371"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4" autoAdjust="0"/>
    <p:restoredTop sz="94660"/>
  </p:normalViewPr>
  <p:slideViewPr>
    <p:cSldViewPr snapToGrid="0">
      <p:cViewPr varScale="1">
        <p:scale>
          <a:sx n="78" d="100"/>
          <a:sy n="78" d="100"/>
        </p:scale>
        <p:origin x="60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06898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57722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60681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09600" y="6245225"/>
            <a:ext cx="2844800" cy="47625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4165600" y="6245225"/>
            <a:ext cx="3860800" cy="47625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8737600" y="6245225"/>
            <a:ext cx="2844800" cy="476250"/>
          </a:xfrm>
        </p:spPr>
        <p:txBody>
          <a:bodyPr/>
          <a:lstStyle>
            <a:lvl1pPr>
              <a:defRPr/>
            </a:lvl1pPr>
          </a:lstStyle>
          <a:p>
            <a:fld id="{D0C0A38D-7074-439D-94CE-73F8CC1FCC8E}" type="slidenum">
              <a:rPr lang="en-US" altLang="en-US"/>
              <a:pPr/>
              <a:t>‹#›</a:t>
            </a:fld>
            <a:endParaRPr lang="en-US" altLang="en-US"/>
          </a:p>
        </p:txBody>
      </p:sp>
    </p:spTree>
    <p:extLst>
      <p:ext uri="{BB962C8B-B14F-4D97-AF65-F5344CB8AC3E}">
        <p14:creationId xmlns:p14="http://schemas.microsoft.com/office/powerpoint/2010/main" val="4006142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99207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13D1C9-2608-46E0-A297-D89903FEC983}" type="datetimeFigureOut">
              <a:rPr lang="en-US" smtClean="0"/>
              <a:t>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42753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13D1C9-2608-46E0-A297-D89903FEC983}" type="datetimeFigureOut">
              <a:rPr lang="en-US" smtClean="0"/>
              <a:t>2/12/2016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355572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13D1C9-2608-46E0-A297-D89903FEC983}" type="datetimeFigureOut">
              <a:rPr lang="en-US" smtClean="0"/>
              <a:t>2/12/2016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08778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13D1C9-2608-46E0-A297-D89903FEC983}" type="datetimeFigureOut">
              <a:rPr lang="en-US" smtClean="0"/>
              <a:t>2/12/2016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94888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3D1C9-2608-46E0-A297-D89903FEC983}" type="datetimeFigureOut">
              <a:rPr lang="en-US" smtClean="0"/>
              <a:t>2/12/2016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854024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2/12/2016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4098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2/12/2016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80307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3D1C9-2608-46E0-A297-D89903FEC983}" type="datetimeFigureOut">
              <a:rPr lang="en-US" smtClean="0"/>
              <a:t>2/12/2016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9F109-39FF-4484-B168-9840A7949CF0}" type="slidenum">
              <a:rPr lang="en-US" smtClean="0"/>
              <a:t>‹#›</a:t>
            </a:fld>
            <a:endParaRPr lang="en-US"/>
          </a:p>
        </p:txBody>
      </p:sp>
    </p:spTree>
    <p:extLst>
      <p:ext uri="{BB962C8B-B14F-4D97-AF65-F5344CB8AC3E}">
        <p14:creationId xmlns:p14="http://schemas.microsoft.com/office/powerpoint/2010/main" val="3365395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2952750" y="274638"/>
            <a:ext cx="6229350" cy="6278562"/>
          </a:xfrm>
        </p:spPr>
        <p:txBody>
          <a:bodyPr/>
          <a:lstStyle/>
          <a:p>
            <a:pPr eaLnBrk="1" hangingPunct="1"/>
            <a:r>
              <a:rPr lang="en-US" altLang="en-US" dirty="0" smtClean="0"/>
              <a:t>Thurs. </a:t>
            </a:r>
            <a:r>
              <a:rPr lang="en-US" altLang="en-US" dirty="0"/>
              <a:t>F</a:t>
            </a:r>
            <a:r>
              <a:rPr lang="en-US" altLang="en-US" dirty="0" smtClean="0"/>
              <a:t>eb. 11</a:t>
            </a:r>
          </a:p>
        </p:txBody>
      </p:sp>
    </p:spTree>
    <p:extLst>
      <p:ext uri="{BB962C8B-B14F-4D97-AF65-F5344CB8AC3E}">
        <p14:creationId xmlns:p14="http://schemas.microsoft.com/office/powerpoint/2010/main" val="3928105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506" y="365125"/>
            <a:ext cx="10825294" cy="6195066"/>
          </a:xfrm>
        </p:spPr>
        <p:txBody>
          <a:bodyPr/>
          <a:lstStyle/>
          <a:p>
            <a:r>
              <a:rPr lang="en-US" dirty="0" smtClean="0"/>
              <a:t>Law approach to foreign law</a:t>
            </a:r>
            <a:endParaRPr lang="en-US" dirty="0"/>
          </a:p>
        </p:txBody>
      </p:sp>
    </p:spTree>
    <p:extLst>
      <p:ext uri="{BB962C8B-B14F-4D97-AF65-F5344CB8AC3E}">
        <p14:creationId xmlns:p14="http://schemas.microsoft.com/office/powerpoint/2010/main" val="2182723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2895600" y="381001"/>
            <a:ext cx="6286500" cy="5745163"/>
          </a:xfrm>
        </p:spPr>
        <p:txBody>
          <a:bodyPr rtlCol="0">
            <a:normAutofit/>
          </a:bodyPr>
          <a:lstStyle/>
          <a:p>
            <a:pPr>
              <a:defRPr/>
            </a:pPr>
            <a:r>
              <a:rPr lang="en-US" altLang="en-US" smtClean="0"/>
              <a:t>FRCP 44.1 </a:t>
            </a:r>
          </a:p>
          <a:p>
            <a:pPr>
              <a:defRPr/>
            </a:pPr>
            <a:r>
              <a:rPr lang="en-US" altLang="en-US" smtClean="0"/>
              <a:t>A party who intends to raise an issue concerning the law of a foreign country shall give notice by pleadings or other reasonable written notice. The court, in determining foreign law, may consider any relevant material or source, including testimony, whether or not submitted by a party or admissible under the Federal Rules of Evidence. The court's determination shall be treated as a ruling on a question of law.</a:t>
            </a:r>
          </a:p>
          <a:p>
            <a:pPr>
              <a:defRPr/>
            </a:pPr>
            <a:endParaRPr lang="en-US" altLang="en-US" smtClean="0"/>
          </a:p>
        </p:txBody>
      </p:sp>
    </p:spTree>
    <p:extLst>
      <p:ext uri="{BB962C8B-B14F-4D97-AF65-F5344CB8AC3E}">
        <p14:creationId xmlns:p14="http://schemas.microsoft.com/office/powerpoint/2010/main" val="439561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752600" y="274638"/>
            <a:ext cx="8458200" cy="6354762"/>
          </a:xfrm>
        </p:spPr>
        <p:txBody>
          <a:bodyPr/>
          <a:lstStyle/>
          <a:p>
            <a:r>
              <a:rPr lang="en-US" altLang="en-US" smtClean="0"/>
              <a:t>failure to plead foreign law</a:t>
            </a:r>
          </a:p>
        </p:txBody>
      </p:sp>
    </p:spTree>
    <p:extLst>
      <p:ext uri="{BB962C8B-B14F-4D97-AF65-F5344CB8AC3E}">
        <p14:creationId xmlns:p14="http://schemas.microsoft.com/office/powerpoint/2010/main" val="1565266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618" y="365125"/>
            <a:ext cx="10758182" cy="6161510"/>
          </a:xfrm>
        </p:spPr>
        <p:txBody>
          <a:bodyPr/>
          <a:lstStyle/>
          <a:p>
            <a:r>
              <a:rPr lang="en-US" dirty="0" smtClean="0"/>
              <a:t>P sues D for looking at him funny – asks for $100 in mental anguish</a:t>
            </a:r>
            <a:br>
              <a:rPr lang="en-US" dirty="0" smtClean="0"/>
            </a:br>
            <a:r>
              <a:rPr lang="en-US" dirty="0" smtClean="0"/>
              <a:t>D’s only defense is a denial that he looked at P funny</a:t>
            </a:r>
            <a:br>
              <a:rPr lang="en-US" dirty="0" smtClean="0"/>
            </a:br>
            <a:r>
              <a:rPr lang="en-US" dirty="0"/>
              <a:t/>
            </a:r>
            <a:br>
              <a:rPr lang="en-US" dirty="0"/>
            </a:br>
            <a:r>
              <a:rPr lang="en-US" dirty="0" smtClean="0"/>
              <a:t>What happens to case?</a:t>
            </a:r>
            <a:endParaRPr lang="en-US" dirty="0"/>
          </a:p>
        </p:txBody>
      </p:sp>
    </p:spTree>
    <p:extLst>
      <p:ext uri="{BB962C8B-B14F-4D97-AF65-F5344CB8AC3E}">
        <p14:creationId xmlns:p14="http://schemas.microsoft.com/office/powerpoint/2010/main" val="1732909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284" y="365125"/>
            <a:ext cx="10808516" cy="6044064"/>
          </a:xfrm>
        </p:spPr>
        <p:txBody>
          <a:bodyPr/>
          <a:lstStyle/>
          <a:p>
            <a:r>
              <a:rPr lang="en-US" dirty="0" err="1" smtClean="0"/>
              <a:t>Sua</a:t>
            </a:r>
            <a:r>
              <a:rPr lang="en-US" dirty="0" smtClean="0"/>
              <a:t> </a:t>
            </a:r>
            <a:r>
              <a:rPr lang="en-US" dirty="0" err="1" smtClean="0"/>
              <a:t>sponte</a:t>
            </a:r>
            <a:r>
              <a:rPr lang="en-US" dirty="0" smtClean="0"/>
              <a:t>?</a:t>
            </a:r>
            <a:endParaRPr lang="en-US" dirty="0"/>
          </a:p>
        </p:txBody>
      </p:sp>
    </p:spTree>
    <p:extLst>
      <p:ext uri="{BB962C8B-B14F-4D97-AF65-F5344CB8AC3E}">
        <p14:creationId xmlns:p14="http://schemas.microsoft.com/office/powerpoint/2010/main" val="2582908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675" y="365125"/>
            <a:ext cx="10649125" cy="5884673"/>
          </a:xfrm>
        </p:spPr>
        <p:txBody>
          <a:bodyPr/>
          <a:lstStyle/>
          <a:p>
            <a:r>
              <a:rPr lang="en-US" dirty="0" smtClean="0"/>
              <a:t>P sues D under gambling contract</a:t>
            </a:r>
            <a:br>
              <a:rPr lang="en-US" dirty="0" smtClean="0"/>
            </a:br>
            <a:r>
              <a:rPr lang="en-US" dirty="0" smtClean="0"/>
              <a:t>D’s only defense is that he did not breach</a:t>
            </a:r>
            <a:endParaRPr lang="en-US" dirty="0"/>
          </a:p>
        </p:txBody>
      </p:sp>
    </p:spTree>
    <p:extLst>
      <p:ext uri="{BB962C8B-B14F-4D97-AF65-F5344CB8AC3E}">
        <p14:creationId xmlns:p14="http://schemas.microsoft.com/office/powerpoint/2010/main" val="1638351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0510" y="365125"/>
            <a:ext cx="10523290" cy="5935007"/>
          </a:xfrm>
        </p:spPr>
        <p:txBody>
          <a:bodyPr/>
          <a:lstStyle/>
          <a:p>
            <a:r>
              <a:rPr lang="en-US" dirty="0" smtClean="0"/>
              <a:t>consent of parties</a:t>
            </a:r>
            <a:br>
              <a:rPr lang="en-US" dirty="0" smtClean="0"/>
            </a:br>
            <a:r>
              <a:rPr lang="en-US" dirty="0" smtClean="0"/>
              <a:t>regulatory interest of state</a:t>
            </a:r>
            <a:endParaRPr lang="en-US" dirty="0"/>
          </a:p>
        </p:txBody>
      </p:sp>
    </p:spTree>
    <p:extLst>
      <p:ext uri="{BB962C8B-B14F-4D97-AF65-F5344CB8AC3E}">
        <p14:creationId xmlns:p14="http://schemas.microsoft.com/office/powerpoint/2010/main" val="29459420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561" y="365125"/>
            <a:ext cx="10867239" cy="6111176"/>
          </a:xfrm>
        </p:spPr>
        <p:txBody>
          <a:bodyPr/>
          <a:lstStyle/>
          <a:p>
            <a:r>
              <a:rPr lang="en-US" dirty="0"/>
              <a:t>P sues D </a:t>
            </a:r>
            <a:r>
              <a:rPr lang="en-US" dirty="0" smtClean="0"/>
              <a:t>(Californians) under </a:t>
            </a:r>
            <a:r>
              <a:rPr lang="en-US" dirty="0"/>
              <a:t>gambling </a:t>
            </a:r>
            <a:r>
              <a:rPr lang="en-US" dirty="0" smtClean="0"/>
              <a:t>contract (California K) in Nevada </a:t>
            </a:r>
            <a:r>
              <a:rPr lang="en-US" dirty="0" err="1" smtClean="0"/>
              <a:t>ct</a:t>
            </a:r>
            <a:r>
              <a:rPr lang="en-US" dirty="0"/>
              <a:t/>
            </a:r>
            <a:br>
              <a:rPr lang="en-US" dirty="0"/>
            </a:br>
            <a:r>
              <a:rPr lang="en-US" dirty="0"/>
              <a:t>D’s only defense is that he did not breach</a:t>
            </a:r>
          </a:p>
        </p:txBody>
      </p:sp>
    </p:spTree>
    <p:extLst>
      <p:ext uri="{BB962C8B-B14F-4D97-AF65-F5344CB8AC3E}">
        <p14:creationId xmlns:p14="http://schemas.microsoft.com/office/powerpoint/2010/main" val="16337261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396" y="365125"/>
            <a:ext cx="10741404" cy="5842728"/>
          </a:xfrm>
        </p:spPr>
        <p:txBody>
          <a:bodyPr/>
          <a:lstStyle/>
          <a:p>
            <a:r>
              <a:rPr lang="en-US" dirty="0" smtClean="0"/>
              <a:t>…nor </a:t>
            </a:r>
            <a:r>
              <a:rPr lang="en-US" dirty="0"/>
              <a:t>shall any state deprive any person of life, liberty, or property, without due process of law; </a:t>
            </a:r>
          </a:p>
        </p:txBody>
      </p:sp>
    </p:spTree>
    <p:extLst>
      <p:ext uri="{BB962C8B-B14F-4D97-AF65-F5344CB8AC3E}">
        <p14:creationId xmlns:p14="http://schemas.microsoft.com/office/powerpoint/2010/main" val="540817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451" y="365125"/>
            <a:ext cx="10783349" cy="5985341"/>
          </a:xfrm>
        </p:spPr>
        <p:txBody>
          <a:bodyPr/>
          <a:lstStyle/>
          <a:p>
            <a:r>
              <a:rPr lang="en-US" dirty="0"/>
              <a:t>Full faith and credit shall be given in each state to the public acts, records, and judicial proceedings of every other state. </a:t>
            </a:r>
          </a:p>
        </p:txBody>
      </p:sp>
    </p:spTree>
    <p:extLst>
      <p:ext uri="{BB962C8B-B14F-4D97-AF65-F5344CB8AC3E}">
        <p14:creationId xmlns:p14="http://schemas.microsoft.com/office/powerpoint/2010/main" val="1554398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398" y="365125"/>
            <a:ext cx="10590402" cy="6010508"/>
          </a:xfrm>
        </p:spPr>
        <p:txBody>
          <a:bodyPr/>
          <a:lstStyle/>
          <a:p>
            <a:r>
              <a:rPr lang="en-US" dirty="0" err="1" smtClean="0"/>
              <a:t>Holzer</a:t>
            </a:r>
            <a:endParaRPr lang="en-US" dirty="0"/>
          </a:p>
        </p:txBody>
      </p:sp>
    </p:spTree>
    <p:extLst>
      <p:ext uri="{BB962C8B-B14F-4D97-AF65-F5344CB8AC3E}">
        <p14:creationId xmlns:p14="http://schemas.microsoft.com/office/powerpoint/2010/main" val="7177299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061" y="365125"/>
            <a:ext cx="10942739" cy="6044064"/>
          </a:xfrm>
        </p:spPr>
        <p:txBody>
          <a:bodyPr/>
          <a:lstStyle/>
          <a:p>
            <a:r>
              <a:rPr lang="en-US" dirty="0"/>
              <a:t>P sues D </a:t>
            </a:r>
            <a:r>
              <a:rPr lang="en-US" dirty="0" smtClean="0"/>
              <a:t>(Iranians) </a:t>
            </a:r>
            <a:r>
              <a:rPr lang="en-US" dirty="0"/>
              <a:t>under gambling contract </a:t>
            </a:r>
            <a:r>
              <a:rPr lang="en-US" dirty="0" smtClean="0"/>
              <a:t>(Iranian K</a:t>
            </a:r>
            <a:r>
              <a:rPr lang="en-US" dirty="0"/>
              <a:t>) in Nevada </a:t>
            </a:r>
            <a:r>
              <a:rPr lang="en-US" dirty="0" err="1"/>
              <a:t>ct</a:t>
            </a:r>
            <a:r>
              <a:rPr lang="en-US" dirty="0"/>
              <a:t/>
            </a:r>
            <a:br>
              <a:rPr lang="en-US" dirty="0"/>
            </a:br>
            <a:r>
              <a:rPr lang="en-US" dirty="0"/>
              <a:t>D’s only defense is that he did not breach</a:t>
            </a:r>
          </a:p>
        </p:txBody>
      </p:sp>
    </p:spTree>
    <p:extLst>
      <p:ext uri="{BB962C8B-B14F-4D97-AF65-F5344CB8AC3E}">
        <p14:creationId xmlns:p14="http://schemas.microsoft.com/office/powerpoint/2010/main" val="8052327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828800" y="274638"/>
            <a:ext cx="8382000" cy="6202362"/>
          </a:xfrm>
        </p:spPr>
        <p:txBody>
          <a:bodyPr/>
          <a:lstStyle/>
          <a:p>
            <a:pPr algn="l"/>
            <a:r>
              <a:rPr lang="en-US" altLang="en-US" dirty="0" smtClean="0"/>
              <a:t>- presume complaint is sufficient</a:t>
            </a:r>
            <a:br>
              <a:rPr lang="en-US" altLang="en-US" dirty="0" smtClean="0"/>
            </a:br>
            <a:r>
              <a:rPr lang="en-US" altLang="en-US" dirty="0" smtClean="0"/>
              <a:t>- court may introduce foreign law </a:t>
            </a:r>
            <a:r>
              <a:rPr lang="en-US" altLang="en-US" dirty="0" err="1" smtClean="0"/>
              <a:t>sua</a:t>
            </a:r>
            <a:r>
              <a:rPr lang="en-US" altLang="en-US" dirty="0" smtClean="0"/>
              <a:t> </a:t>
            </a:r>
            <a:r>
              <a:rPr lang="en-US" altLang="en-US" dirty="0" err="1" smtClean="0"/>
              <a:t>sponte</a:t>
            </a:r>
            <a:r>
              <a:rPr lang="en-US" altLang="en-US" dirty="0" smtClean="0"/>
              <a:t>?</a:t>
            </a:r>
            <a:br>
              <a:rPr lang="en-US" altLang="en-US" dirty="0" smtClean="0"/>
            </a:br>
            <a:r>
              <a:rPr lang="en-US" altLang="en-US" dirty="0" smtClean="0"/>
              <a:t>- court must introduce foreign law </a:t>
            </a:r>
            <a:r>
              <a:rPr lang="en-US" altLang="en-US" dirty="0" err="1" smtClean="0"/>
              <a:t>sua</a:t>
            </a:r>
            <a:r>
              <a:rPr lang="en-US" altLang="en-US" dirty="0" smtClean="0"/>
              <a:t> </a:t>
            </a:r>
            <a:r>
              <a:rPr lang="en-US" altLang="en-US" dirty="0" err="1" smtClean="0"/>
              <a:t>sponte</a:t>
            </a:r>
            <a:r>
              <a:rPr lang="en-US" altLang="en-US" dirty="0" smtClean="0"/>
              <a:t>?</a:t>
            </a:r>
          </a:p>
        </p:txBody>
      </p:sp>
    </p:spTree>
    <p:extLst>
      <p:ext uri="{BB962C8B-B14F-4D97-AF65-F5344CB8AC3E}">
        <p14:creationId xmlns:p14="http://schemas.microsoft.com/office/powerpoint/2010/main" val="39308046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070100" y="365125"/>
            <a:ext cx="7969250" cy="5962650"/>
          </a:xfrm>
        </p:spPr>
        <p:txBody>
          <a:bodyPr/>
          <a:lstStyle/>
          <a:p>
            <a:r>
              <a:rPr lang="en-US" altLang="en-US" smtClean="0"/>
              <a:t>failure to offer evidence of foreign law</a:t>
            </a:r>
          </a:p>
        </p:txBody>
      </p:sp>
    </p:spTree>
    <p:extLst>
      <p:ext uri="{BB962C8B-B14F-4D97-AF65-F5344CB8AC3E}">
        <p14:creationId xmlns:p14="http://schemas.microsoft.com/office/powerpoint/2010/main" val="3128053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396" y="365125"/>
            <a:ext cx="10741404" cy="5926618"/>
          </a:xfrm>
        </p:spPr>
        <p:txBody>
          <a:bodyPr/>
          <a:lstStyle/>
          <a:p>
            <a:r>
              <a:rPr lang="en-US" dirty="0" smtClean="0"/>
              <a:t>P sues D</a:t>
            </a:r>
            <a:br>
              <a:rPr lang="en-US" dirty="0" smtClean="0"/>
            </a:br>
            <a:r>
              <a:rPr lang="en-US" dirty="0" smtClean="0"/>
              <a:t>Court or D say foreign law applies</a:t>
            </a:r>
            <a:br>
              <a:rPr lang="en-US" dirty="0" smtClean="0"/>
            </a:br>
            <a:r>
              <a:rPr lang="en-US" dirty="0" smtClean="0"/>
              <a:t>P doesn’t know about foreign law</a:t>
            </a:r>
            <a:endParaRPr lang="en-US" dirty="0"/>
          </a:p>
        </p:txBody>
      </p:sp>
    </p:spTree>
    <p:extLst>
      <p:ext uri="{BB962C8B-B14F-4D97-AF65-F5344CB8AC3E}">
        <p14:creationId xmlns:p14="http://schemas.microsoft.com/office/powerpoint/2010/main" val="28665252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905000" y="304800"/>
            <a:ext cx="8305800" cy="6324600"/>
          </a:xfrm>
        </p:spPr>
        <p:txBody>
          <a:bodyPr/>
          <a:lstStyle/>
          <a:p>
            <a:pPr algn="l"/>
            <a:r>
              <a:rPr lang="en-US" altLang="en-US" smtClean="0"/>
              <a:t>- Swift v. Tyson</a:t>
            </a:r>
            <a:br>
              <a:rPr lang="en-US" altLang="en-US" smtClean="0"/>
            </a:br>
            <a:r>
              <a:rPr lang="en-US" altLang="en-US" smtClean="0"/>
              <a:t>	- federal and sister state courts would come to own judgment about the general common law in a state even in the face of contrary decisions</a:t>
            </a:r>
          </a:p>
        </p:txBody>
      </p:sp>
    </p:spTree>
    <p:extLst>
      <p:ext uri="{BB962C8B-B14F-4D97-AF65-F5344CB8AC3E}">
        <p14:creationId xmlns:p14="http://schemas.microsoft.com/office/powerpoint/2010/main" val="2337289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8382000" cy="6278562"/>
          </a:xfrm>
        </p:spPr>
        <p:txBody>
          <a:bodyPr rtlCol="0">
            <a:normAutofit/>
          </a:bodyPr>
          <a:lstStyle/>
          <a:p>
            <a:pPr>
              <a:defRPr/>
            </a:pPr>
            <a:r>
              <a:rPr lang="en-US" dirty="0" smtClean="0"/>
              <a:t>presumptions</a:t>
            </a:r>
            <a:br>
              <a:rPr lang="en-US" dirty="0" smtClean="0"/>
            </a:br>
            <a:r>
              <a:rPr lang="en-US" dirty="0" smtClean="0"/>
              <a:t/>
            </a:r>
            <a:br>
              <a:rPr lang="en-US" dirty="0" smtClean="0"/>
            </a:br>
            <a:r>
              <a:rPr lang="en-US" dirty="0" smtClean="0"/>
              <a:t>- that common law applies in a common law jurisdiction (that is, has not been abrogated by statute)</a:t>
            </a:r>
            <a:br>
              <a:rPr lang="en-US" dirty="0" smtClean="0"/>
            </a:br>
            <a:r>
              <a:rPr lang="en-US" dirty="0" smtClean="0"/>
              <a:t>- that fundamental law applies in a jurisdiction</a:t>
            </a:r>
            <a:br>
              <a:rPr lang="en-US" dirty="0" smtClean="0"/>
            </a:br>
            <a:r>
              <a:rPr lang="en-US" dirty="0" smtClean="0"/>
              <a:t>- that law of the jurisdiction is like the forum’s</a:t>
            </a:r>
            <a:br>
              <a:rPr lang="en-US" dirty="0" smtClean="0"/>
            </a:br>
            <a:endParaRPr lang="en-US" dirty="0" smtClean="0"/>
          </a:p>
        </p:txBody>
      </p:sp>
    </p:spTree>
    <p:extLst>
      <p:ext uri="{BB962C8B-B14F-4D97-AF65-F5344CB8AC3E}">
        <p14:creationId xmlns:p14="http://schemas.microsoft.com/office/powerpoint/2010/main" val="16915243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676400" y="274638"/>
            <a:ext cx="8534400" cy="6430962"/>
          </a:xfrm>
        </p:spPr>
        <p:txBody>
          <a:bodyPr/>
          <a:lstStyle/>
          <a:p>
            <a:pPr algn="l"/>
            <a:r>
              <a:rPr lang="en-US" altLang="en-US" dirty="0" smtClean="0"/>
              <a:t>- put burden on plaintiff and dismiss</a:t>
            </a:r>
            <a:br>
              <a:rPr lang="en-US" altLang="en-US" dirty="0" smtClean="0"/>
            </a:br>
            <a:r>
              <a:rPr lang="en-US" altLang="en-US" dirty="0" smtClean="0"/>
              <a:t>- </a:t>
            </a:r>
            <a:r>
              <a:rPr lang="en-US" altLang="en-US" dirty="0"/>
              <a:t>p</a:t>
            </a:r>
            <a:r>
              <a:rPr lang="en-US" altLang="en-US" dirty="0" smtClean="0"/>
              <a:t>ut burden on defendant and assume states a claim</a:t>
            </a:r>
            <a:br>
              <a:rPr lang="en-US" altLang="en-US" dirty="0" smtClean="0"/>
            </a:br>
            <a:r>
              <a:rPr lang="en-US" altLang="en-US" dirty="0" smtClean="0"/>
              <a:t>- put burden on party best able to identify law</a:t>
            </a:r>
            <a:br>
              <a:rPr lang="en-US" altLang="en-US" dirty="0" smtClean="0"/>
            </a:br>
            <a:r>
              <a:rPr lang="en-US" altLang="en-US" dirty="0" smtClean="0"/>
              <a:t>- put burden on court</a:t>
            </a:r>
            <a:br>
              <a:rPr lang="en-US" altLang="en-US" dirty="0" smtClean="0"/>
            </a:br>
            <a:r>
              <a:rPr lang="en-US" altLang="en-US" dirty="0" smtClean="0"/>
              <a:t>- use presumption about what law is like to allow case to proceed</a:t>
            </a:r>
          </a:p>
        </p:txBody>
      </p:sp>
    </p:spTree>
    <p:extLst>
      <p:ext uri="{BB962C8B-B14F-4D97-AF65-F5344CB8AC3E}">
        <p14:creationId xmlns:p14="http://schemas.microsoft.com/office/powerpoint/2010/main" val="558731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905000" y="274638"/>
            <a:ext cx="8305800" cy="6278562"/>
          </a:xfrm>
        </p:spPr>
        <p:txBody>
          <a:bodyPr/>
          <a:lstStyle/>
          <a:p>
            <a:pPr algn="l"/>
            <a:r>
              <a:rPr lang="en-US" altLang="en-US" smtClean="0"/>
              <a:t>- New York state courts assume that unsettled sister state law is the same as New York law</a:t>
            </a:r>
            <a:br>
              <a:rPr lang="en-US" altLang="en-US" smtClean="0"/>
            </a:br>
            <a:r>
              <a:rPr lang="en-US" altLang="en-US" smtClean="0"/>
              <a:t>- P sues D in federal court in New York on an unsettled Pa cause of action…</a:t>
            </a:r>
          </a:p>
        </p:txBody>
      </p:sp>
    </p:spTree>
    <p:extLst>
      <p:ext uri="{BB962C8B-B14F-4D97-AF65-F5344CB8AC3E}">
        <p14:creationId xmlns:p14="http://schemas.microsoft.com/office/powerpoint/2010/main" val="23658641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981200" y="274638"/>
            <a:ext cx="8229600" cy="6049962"/>
          </a:xfrm>
        </p:spPr>
        <p:txBody>
          <a:bodyPr/>
          <a:lstStyle/>
          <a:p>
            <a:pPr algn="l"/>
            <a:r>
              <a:rPr lang="en-US" altLang="en-US" smtClean="0"/>
              <a:t>- A nationwide class action is brought in NY state court concerning a provision in the UCC</a:t>
            </a:r>
            <a:br>
              <a:rPr lang="en-US" altLang="en-US" smtClean="0"/>
            </a:br>
            <a:r>
              <a:rPr lang="en-US" altLang="en-US" smtClean="0"/>
              <a:t>- New York courts have read the provision in one way</a:t>
            </a:r>
            <a:br>
              <a:rPr lang="en-US" altLang="en-US" smtClean="0"/>
            </a:br>
            <a:r>
              <a:rPr lang="en-US" altLang="en-US" smtClean="0"/>
              <a:t>- 6 other states have read the same provision a different way</a:t>
            </a:r>
            <a:br>
              <a:rPr lang="en-US" altLang="en-US" smtClean="0"/>
            </a:br>
            <a:r>
              <a:rPr lang="en-US" altLang="en-US" smtClean="0"/>
              <a:t>- what about the 43 other states…?</a:t>
            </a:r>
          </a:p>
        </p:txBody>
      </p:sp>
    </p:spTree>
    <p:extLst>
      <p:ext uri="{BB962C8B-B14F-4D97-AF65-F5344CB8AC3E}">
        <p14:creationId xmlns:p14="http://schemas.microsoft.com/office/powerpoint/2010/main" val="29843510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rtlCol="0">
            <a:normAutofit/>
          </a:bodyPr>
          <a:lstStyle/>
          <a:p>
            <a:pPr marL="838200" indent="-838200">
              <a:defRPr/>
            </a:pPr>
            <a:r>
              <a:rPr lang="en-US" altLang="en-US" sz="4000"/>
              <a:t>Walton v Arabian American Oil Co (2d Cir 1956)</a:t>
            </a:r>
          </a:p>
        </p:txBody>
      </p:sp>
    </p:spTree>
    <p:extLst>
      <p:ext uri="{BB962C8B-B14F-4D97-AF65-F5344CB8AC3E}">
        <p14:creationId xmlns:p14="http://schemas.microsoft.com/office/powerpoint/2010/main" val="1608406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t>Buchanan v. Doe (Va. 1993)</a:t>
            </a:r>
          </a:p>
        </p:txBody>
      </p:sp>
    </p:spTree>
    <p:extLst>
      <p:ext uri="{BB962C8B-B14F-4D97-AF65-F5344CB8AC3E}">
        <p14:creationId xmlns:p14="http://schemas.microsoft.com/office/powerpoint/2010/main" val="1842343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898650" y="365126"/>
            <a:ext cx="8140700" cy="6067425"/>
          </a:xfrm>
        </p:spPr>
        <p:txBody>
          <a:bodyPr rtlCol="0">
            <a:normAutofit/>
          </a:bodyPr>
          <a:lstStyle/>
          <a:p>
            <a:pPr>
              <a:defRPr/>
            </a:pPr>
            <a:r>
              <a:rPr lang="en-US" altLang="en-US" i="1" dirty="0" err="1" smtClean="0"/>
              <a:t>Louknitsky</a:t>
            </a:r>
            <a:r>
              <a:rPr lang="en-US" altLang="en-US" i="1" dirty="0" smtClean="0"/>
              <a:t> v. </a:t>
            </a:r>
            <a:r>
              <a:rPr lang="en-US" altLang="en-US" i="1" dirty="0" err="1" smtClean="0"/>
              <a:t>Louknitsky</a:t>
            </a:r>
            <a:r>
              <a:rPr lang="en-US" altLang="en-US" dirty="0" smtClean="0"/>
              <a:t/>
            </a:r>
            <a:br>
              <a:rPr lang="en-US" altLang="en-US" dirty="0" smtClean="0"/>
            </a:br>
            <a:r>
              <a:rPr lang="en-US" altLang="en-US" dirty="0" smtClean="0"/>
              <a:t/>
            </a:r>
            <a:br>
              <a:rPr lang="en-US" altLang="en-US" dirty="0" smtClean="0"/>
            </a:br>
            <a:r>
              <a:rPr lang="en-US" altLang="en-US" dirty="0" smtClean="0"/>
              <a:t>- California state court determining spousal rights in marital property of couple, now domiciled in Ca., while they were in China</a:t>
            </a:r>
            <a:br>
              <a:rPr lang="en-US" altLang="en-US" dirty="0" smtClean="0"/>
            </a:br>
            <a:r>
              <a:rPr lang="en-US" altLang="en-US" dirty="0" smtClean="0"/>
              <a:t>- presumed Chinese law was the same as California’s community property system</a:t>
            </a:r>
          </a:p>
        </p:txBody>
      </p:sp>
    </p:spTree>
    <p:extLst>
      <p:ext uri="{BB962C8B-B14F-4D97-AF65-F5344CB8AC3E}">
        <p14:creationId xmlns:p14="http://schemas.microsoft.com/office/powerpoint/2010/main" val="15349927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064" y="365125"/>
            <a:ext cx="10640736" cy="5960174"/>
          </a:xfrm>
        </p:spPr>
        <p:txBody>
          <a:bodyPr/>
          <a:lstStyle/>
          <a:p>
            <a:r>
              <a:rPr lang="en-US" dirty="0" smtClean="0"/>
              <a:t>Statutory solutions</a:t>
            </a:r>
            <a:endParaRPr lang="en-US" dirty="0"/>
          </a:p>
        </p:txBody>
      </p:sp>
    </p:spTree>
    <p:extLst>
      <p:ext uri="{BB962C8B-B14F-4D97-AF65-F5344CB8AC3E}">
        <p14:creationId xmlns:p14="http://schemas.microsoft.com/office/powerpoint/2010/main" val="3160998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z="3000"/>
              <a:t> Dreher v. Budget Rent-A-Car System, Inc. (Va. 2006)</a:t>
            </a:r>
          </a:p>
        </p:txBody>
      </p:sp>
    </p:spTree>
    <p:extLst>
      <p:ext uri="{BB962C8B-B14F-4D97-AF65-F5344CB8AC3E}">
        <p14:creationId xmlns:p14="http://schemas.microsoft.com/office/powerpoint/2010/main" val="6900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p:nvPr>
        </p:nvSpPr>
        <p:spPr>
          <a:xfrm>
            <a:off x="1981200" y="1063229"/>
            <a:ext cx="8229600" cy="4388644"/>
          </a:xfrm>
        </p:spPr>
        <p:txBody>
          <a:bodyPr/>
          <a:lstStyle/>
          <a:p>
            <a:pPr marL="257175" lvl="1" indent="-257175"/>
            <a:r>
              <a:rPr lang="en-US" altLang="en-US" smtClean="0"/>
              <a:t>“The statutes of New York imposing a showing of financial responsibility as a condition to the registration and operation of motor vehicles express a strong public policy that a person injured by the negligence of a driver should have recourse to a defendant able to respond in damages.” The New York legislature intended this responsibility to extend extra-territorially. The provisions of N.Y. Law § 388 have been viewed as showing a “commendable concern not only for residents of [New York], but residents of other States who may be injured as a result of the activities of New York residents.” </a:t>
            </a:r>
          </a:p>
          <a:p>
            <a:pPr eaLnBrk="1" hangingPunct="1"/>
            <a:endParaRPr lang="en-US" altLang="en-US" smtClean="0"/>
          </a:p>
        </p:txBody>
      </p:sp>
    </p:spTree>
    <p:extLst>
      <p:ext uri="{BB962C8B-B14F-4D97-AF65-F5344CB8AC3E}">
        <p14:creationId xmlns:p14="http://schemas.microsoft.com/office/powerpoint/2010/main" val="2627175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009900" y="274638"/>
            <a:ext cx="6172200" cy="5592762"/>
          </a:xfrm>
        </p:spPr>
        <p:txBody>
          <a:bodyPr/>
          <a:lstStyle/>
          <a:p>
            <a:r>
              <a:rPr lang="en-US" altLang="en-US" smtClean="0"/>
              <a:t>pleading and proving foreign law</a:t>
            </a:r>
          </a:p>
        </p:txBody>
      </p:sp>
    </p:spTree>
    <p:extLst>
      <p:ext uri="{BB962C8B-B14F-4D97-AF65-F5344CB8AC3E}">
        <p14:creationId xmlns:p14="http://schemas.microsoft.com/office/powerpoint/2010/main" val="2660444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618" y="365125"/>
            <a:ext cx="10758182" cy="5935007"/>
          </a:xfrm>
        </p:spPr>
        <p:txBody>
          <a:bodyPr/>
          <a:lstStyle/>
          <a:p>
            <a:r>
              <a:rPr lang="en-US" dirty="0" smtClean="0"/>
              <a:t>Fact approach to content of foreign law</a:t>
            </a:r>
            <a:endParaRPr lang="en-US" dirty="0"/>
          </a:p>
        </p:txBody>
      </p:sp>
    </p:spTree>
    <p:extLst>
      <p:ext uri="{BB962C8B-B14F-4D97-AF65-F5344CB8AC3E}">
        <p14:creationId xmlns:p14="http://schemas.microsoft.com/office/powerpoint/2010/main" val="2618910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561" y="365125"/>
            <a:ext cx="10867239" cy="6094398"/>
          </a:xfrm>
        </p:spPr>
        <p:txBody>
          <a:bodyPr/>
          <a:lstStyle/>
          <a:p>
            <a:r>
              <a:rPr lang="en-US" dirty="0" smtClean="0"/>
              <a:t>Must be pleaded</a:t>
            </a:r>
            <a:br>
              <a:rPr lang="en-US" dirty="0" smtClean="0"/>
            </a:br>
            <a:r>
              <a:rPr lang="en-US" dirty="0" smtClean="0"/>
              <a:t>Proved</a:t>
            </a:r>
            <a:br>
              <a:rPr lang="en-US" dirty="0" smtClean="0"/>
            </a:br>
            <a:r>
              <a:rPr lang="en-US" dirty="0" smtClean="0"/>
              <a:t>Jury</a:t>
            </a:r>
            <a:br>
              <a:rPr lang="en-US" dirty="0" smtClean="0"/>
            </a:br>
            <a:r>
              <a:rPr lang="en-US" dirty="0" smtClean="0"/>
              <a:t>Limited appellate review</a:t>
            </a:r>
            <a:endParaRPr lang="en-US" dirty="0"/>
          </a:p>
        </p:txBody>
      </p:sp>
    </p:spTree>
    <p:extLst>
      <p:ext uri="{BB962C8B-B14F-4D97-AF65-F5344CB8AC3E}">
        <p14:creationId xmlns:p14="http://schemas.microsoft.com/office/powerpoint/2010/main" val="2055470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563" y="365125"/>
            <a:ext cx="10716237" cy="6060842"/>
          </a:xfrm>
        </p:spPr>
        <p:txBody>
          <a:bodyPr/>
          <a:lstStyle/>
          <a:p>
            <a:r>
              <a:rPr lang="en-US" dirty="0" smtClean="0"/>
              <a:t>Conception of a cause of action as remedial rule of forum</a:t>
            </a:r>
            <a:br>
              <a:rPr lang="en-US" dirty="0" smtClean="0"/>
            </a:br>
            <a:r>
              <a:rPr lang="en-US" dirty="0"/>
              <a:t/>
            </a:r>
            <a:br>
              <a:rPr lang="en-US" dirty="0"/>
            </a:br>
            <a:r>
              <a:rPr lang="en-US" dirty="0" smtClean="0"/>
              <a:t>Personal jurisdiction</a:t>
            </a:r>
            <a:endParaRPr lang="en-US" dirty="0"/>
          </a:p>
        </p:txBody>
      </p:sp>
    </p:spTree>
    <p:extLst>
      <p:ext uri="{BB962C8B-B14F-4D97-AF65-F5344CB8AC3E}">
        <p14:creationId xmlns:p14="http://schemas.microsoft.com/office/powerpoint/2010/main" val="9040279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TotalTime>
  <Words>438</Words>
  <Application>Microsoft Office PowerPoint</Application>
  <PresentationFormat>Widescreen</PresentationFormat>
  <Paragraphs>32</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Calibri Light</vt:lpstr>
      <vt:lpstr>Office Theme</vt:lpstr>
      <vt:lpstr>Thurs. Feb. 11</vt:lpstr>
      <vt:lpstr>Holzer</vt:lpstr>
      <vt:lpstr>Buchanan v. Doe (Va. 1993)</vt:lpstr>
      <vt:lpstr> Dreher v. Budget Rent-A-Car System, Inc. (Va. 2006)</vt:lpstr>
      <vt:lpstr>PowerPoint Presentation</vt:lpstr>
      <vt:lpstr>pleading and proving foreign law</vt:lpstr>
      <vt:lpstr>Fact approach to content of foreign law</vt:lpstr>
      <vt:lpstr>Must be pleaded Proved Jury Limited appellate review</vt:lpstr>
      <vt:lpstr>Conception of a cause of action as remedial rule of forum  Personal jurisdiction</vt:lpstr>
      <vt:lpstr>Law approach to foreign law</vt:lpstr>
      <vt:lpstr>PowerPoint Presentation</vt:lpstr>
      <vt:lpstr>failure to plead foreign law</vt:lpstr>
      <vt:lpstr>P sues D for looking at him funny – asks for $100 in mental anguish D’s only defense is a denial that he looked at P funny  What happens to case?</vt:lpstr>
      <vt:lpstr>Sua sponte?</vt:lpstr>
      <vt:lpstr>P sues D under gambling contract D’s only defense is that he did not breach</vt:lpstr>
      <vt:lpstr>consent of parties regulatory interest of state</vt:lpstr>
      <vt:lpstr>P sues D (Californians) under gambling contract (California K) in Nevada ct D’s only defense is that he did not breach</vt:lpstr>
      <vt:lpstr>…nor shall any state deprive any person of life, liberty, or property, without due process of law; </vt:lpstr>
      <vt:lpstr>Full faith and credit shall be given in each state to the public acts, records, and judicial proceedings of every other state. </vt:lpstr>
      <vt:lpstr>P sues D (Iranians) under gambling contract (Iranian K) in Nevada ct D’s only defense is that he did not breach</vt:lpstr>
      <vt:lpstr>- presume complaint is sufficient - court may introduce foreign law sua sponte? - court must introduce foreign law sua sponte?</vt:lpstr>
      <vt:lpstr>failure to offer evidence of foreign law</vt:lpstr>
      <vt:lpstr>P sues D Court or D say foreign law applies P doesn’t know about foreign law</vt:lpstr>
      <vt:lpstr>- Swift v. Tyson  - federal and sister state courts would come to own judgment about the general common law in a state even in the face of contrary decisions</vt:lpstr>
      <vt:lpstr>presumptions  - that common law applies in a common law jurisdiction (that is, has not been abrogated by statute) - that fundamental law applies in a jurisdiction - that law of the jurisdiction is like the forum’s </vt:lpstr>
      <vt:lpstr>- put burden on plaintiff and dismiss - put burden on defendant and assume states a claim - put burden on party best able to identify law - put burden on court - use presumption about what law is like to allow case to proceed</vt:lpstr>
      <vt:lpstr>- New York state courts assume that unsettled sister state law is the same as New York law - P sues D in federal court in New York on an unsettled Pa cause of action…</vt:lpstr>
      <vt:lpstr>- A nationwide class action is brought in NY state court concerning a provision in the UCC - New York courts have read the provision in one way - 6 other states have read the same provision a different way - what about the 43 other states…?</vt:lpstr>
      <vt:lpstr>Walton v Arabian American Oil Co (2d Cir 1956)</vt:lpstr>
      <vt:lpstr>Louknitsky v. Louknitsky  - California state court determining spousal rights in marital property of couple, now domiciled in Ca., while they were in China - presumed Chinese law was the same as California’s community property system</vt:lpstr>
      <vt:lpstr>Statutory solutions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Feb. 4</dc:title>
  <dc:creator>Owner</dc:creator>
  <cp:lastModifiedBy>Green, Michael S</cp:lastModifiedBy>
  <cp:revision>34</cp:revision>
  <dcterms:created xsi:type="dcterms:W3CDTF">2016-02-03T23:33:45Z</dcterms:created>
  <dcterms:modified xsi:type="dcterms:W3CDTF">2016-02-12T15:51:06Z</dcterms:modified>
</cp:coreProperties>
</file>