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61" d="100"/>
          <a:sy n="161" d="100"/>
        </p:scale>
        <p:origin x="15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B2C47D-1954-4492-A791-2FED6B103E4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97178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C47D-1954-4492-A791-2FED6B103E4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110762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C47D-1954-4492-A791-2FED6B103E4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1628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2C47D-1954-4492-A791-2FED6B103E4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102819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2C47D-1954-4492-A791-2FED6B103E40}"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294852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B2C47D-1954-4492-A791-2FED6B103E4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272879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B2C47D-1954-4492-A791-2FED6B103E40}"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50005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B2C47D-1954-4492-A791-2FED6B103E40}"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26997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2C47D-1954-4492-A791-2FED6B103E40}"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296500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2C47D-1954-4492-A791-2FED6B103E4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83029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2C47D-1954-4492-A791-2FED6B103E40}"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F51BD-89CE-4406-A169-9E900EA64AD2}" type="slidenum">
              <a:rPr lang="en-US" smtClean="0"/>
              <a:t>‹#›</a:t>
            </a:fld>
            <a:endParaRPr lang="en-US"/>
          </a:p>
        </p:txBody>
      </p:sp>
    </p:spTree>
    <p:extLst>
      <p:ext uri="{BB962C8B-B14F-4D97-AF65-F5344CB8AC3E}">
        <p14:creationId xmlns:p14="http://schemas.microsoft.com/office/powerpoint/2010/main" val="409082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2C47D-1954-4492-A791-2FED6B103E40}" type="datetimeFigureOut">
              <a:rPr lang="en-US" smtClean="0"/>
              <a:t>9/6/2016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F51BD-89CE-4406-A169-9E900EA64AD2}" type="slidenum">
              <a:rPr lang="en-US" smtClean="0"/>
              <a:t>‹#›</a:t>
            </a:fld>
            <a:endParaRPr lang="en-US"/>
          </a:p>
        </p:txBody>
      </p:sp>
    </p:spTree>
    <p:extLst>
      <p:ext uri="{BB962C8B-B14F-4D97-AF65-F5344CB8AC3E}">
        <p14:creationId xmlns:p14="http://schemas.microsoft.com/office/powerpoint/2010/main" val="1881208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a:t>
            </a:r>
            <a:r>
              <a:rPr lang="en-US" altLang="en-US" dirty="0" smtClean="0"/>
              <a:t>Sept. </a:t>
            </a:r>
            <a:r>
              <a:rPr lang="en-US" altLang="en-US" dirty="0" smtClean="0"/>
              <a:t>7</a:t>
            </a:r>
            <a:endParaRPr lang="en-US" altLang="en-US" dirty="0" smtClean="0"/>
          </a:p>
        </p:txBody>
      </p:sp>
    </p:spTree>
    <p:extLst>
      <p:ext uri="{BB962C8B-B14F-4D97-AF65-F5344CB8AC3E}">
        <p14:creationId xmlns:p14="http://schemas.microsoft.com/office/powerpoint/2010/main" val="2244361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1063626"/>
            <a:ext cx="8305800" cy="4822825"/>
          </a:xfrm>
        </p:spPr>
        <p:txBody>
          <a:bodyPr/>
          <a:lstStyle/>
          <a:p>
            <a:pPr eaLnBrk="1" hangingPunct="1"/>
            <a:r>
              <a:rPr lang="en-US" altLang="en-US" sz="3000"/>
              <a:t>Mass. R. Civ. P. 4(c) By Whom Served. </a:t>
            </a:r>
            <a:br>
              <a:rPr lang="en-US" altLang="en-US" sz="3000"/>
            </a:br>
            <a:r>
              <a:rPr lang="en-US" altLang="en-US" sz="3000"/>
              <a:t>Except as otherwise permitted by paragraph (h) of this rule, service of all process shall be made by a sheriff, by his deputy, or by a special sheriff; by any other person duly authorized by law; by some person specially appointed by the court for that purpose...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57300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752600" y="1063626"/>
            <a:ext cx="8915400" cy="4822825"/>
          </a:xfrm>
        </p:spPr>
        <p:txBody>
          <a:bodyPr/>
          <a:lstStyle/>
          <a:p>
            <a:pPr eaLnBrk="1" hangingPunct="1"/>
            <a:r>
              <a:rPr lang="en-US" altLang="en-US" sz="3000" b="1"/>
              <a:t>Va.Code § 8.01-293</a:t>
            </a:r>
            <a:r>
              <a:rPr lang="en-US" altLang="en-US" sz="3000"/>
              <a:t/>
            </a:r>
            <a:br>
              <a:rPr lang="en-US" altLang="en-US" sz="3000"/>
            </a:br>
            <a:r>
              <a:rPr lang="en-US" altLang="en-US" sz="3000" b="1"/>
              <a:t>WHO TO SERVE PROCESS.</a:t>
            </a:r>
            <a:br>
              <a:rPr lang="en-US" altLang="en-US" sz="3000" b="1"/>
            </a:br>
            <a:r>
              <a:rPr lang="en-US" altLang="en-US" sz="3000"/>
              <a:t>A.  The following persons are authorized to serve process:</a:t>
            </a:r>
            <a:br>
              <a:rPr lang="en-US" altLang="en-US" sz="3000"/>
            </a:br>
            <a:r>
              <a:rPr lang="en-US" altLang="en-US" sz="3000"/>
              <a:t>    1.  The sheriff within such territorial bounds as described in § 8.01-295; or</a:t>
            </a:r>
            <a:br>
              <a:rPr lang="en-US" altLang="en-US" sz="3000"/>
            </a:br>
            <a:r>
              <a:rPr lang="en-US" altLang="en-US" sz="3000"/>
              <a:t>    2.  Any person of age eighteen years or older and who is not a party or otherwise interested in the subject matter in controversy…</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852560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33383"/>
          </a:xfrm>
        </p:spPr>
        <p:txBody>
          <a:bodyPr/>
          <a:lstStyle/>
          <a:p>
            <a:r>
              <a:rPr lang="en-US" dirty="0" smtClean="0"/>
              <a:t>Does Massachusetts law on how to serve </a:t>
            </a:r>
            <a:r>
              <a:rPr lang="en-US" i="1" u="sng" dirty="0" smtClean="0"/>
              <a:t>apply</a:t>
            </a:r>
            <a:r>
              <a:rPr lang="en-US" dirty="0" smtClean="0"/>
              <a:t> in federal courts in Massachusetts?</a:t>
            </a:r>
            <a:endParaRPr lang="en-US" dirty="0"/>
          </a:p>
        </p:txBody>
      </p:sp>
    </p:spTree>
    <p:extLst>
      <p:ext uri="{BB962C8B-B14F-4D97-AF65-F5344CB8AC3E}">
        <p14:creationId xmlns:p14="http://schemas.microsoft.com/office/powerpoint/2010/main" val="283815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356951"/>
          </a:xfrm>
        </p:spPr>
        <p:txBody>
          <a:bodyPr/>
          <a:lstStyle/>
          <a:p>
            <a:r>
              <a:rPr lang="en-US" dirty="0" smtClean="0"/>
              <a:t>Distinction:</a:t>
            </a:r>
            <a:br>
              <a:rPr lang="en-US" dirty="0" smtClean="0"/>
            </a:br>
            <a:r>
              <a:rPr lang="en-US" dirty="0" smtClean="0"/>
              <a:t>- state law applying in federal court</a:t>
            </a:r>
            <a:br>
              <a:rPr lang="en-US" dirty="0" smtClean="0"/>
            </a:br>
            <a:r>
              <a:rPr lang="en-US" dirty="0" smtClean="0"/>
              <a:t>- federal courts’ borrowing state law (incorporating the state standard into federal law)</a:t>
            </a:r>
            <a:br>
              <a:rPr lang="en-US" dirty="0" smtClean="0"/>
            </a:br>
            <a:endParaRPr lang="en-US" dirty="0"/>
          </a:p>
        </p:txBody>
      </p:sp>
    </p:spTree>
    <p:extLst>
      <p:ext uri="{BB962C8B-B14F-4D97-AF65-F5344CB8AC3E}">
        <p14:creationId xmlns:p14="http://schemas.microsoft.com/office/powerpoint/2010/main" val="925488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68" y="86497"/>
            <a:ext cx="11825416" cy="6771503"/>
          </a:xfrm>
        </p:spPr>
        <p:txBody>
          <a:bodyPr>
            <a:normAutofit/>
          </a:bodyPr>
          <a:lstStyle/>
          <a:p>
            <a:r>
              <a:rPr lang="en-US" sz="3200" dirty="0" smtClean="0"/>
              <a:t>4(e</a:t>
            </a:r>
            <a:r>
              <a:rPr lang="en-US" sz="3200" dirty="0"/>
              <a:t>) Serving an Individual Within a Judicial District of the United States. </a:t>
            </a:r>
            <a:br>
              <a:rPr lang="en-US" sz="3200" dirty="0"/>
            </a:br>
            <a:r>
              <a:rPr lang="en-US" sz="3200" dirty="0"/>
              <a:t>Unless federal law provides otherwise, an individual — other than a minor, an incompetent person, or a person whose waiver has been filed — may be served in a judicial district of the United States by:</a:t>
            </a:r>
            <a:br>
              <a:rPr lang="en-US" sz="3200" dirty="0"/>
            </a:br>
            <a:r>
              <a:rPr lang="en-US" sz="3200" dirty="0"/>
              <a:t>(1) following </a:t>
            </a:r>
            <a:r>
              <a:rPr lang="en-US" sz="3200" dirty="0" smtClean="0"/>
              <a:t>law </a:t>
            </a:r>
            <a:r>
              <a:rPr lang="en-US" sz="3200" dirty="0"/>
              <a:t>for serving a summons in an action brought in courts </a:t>
            </a:r>
            <a:r>
              <a:rPr lang="en-US" sz="3200" dirty="0" smtClean="0"/>
              <a:t>of the Kingdom of Gondor in JRR Tolkien's </a:t>
            </a:r>
            <a:r>
              <a:rPr lang="en-US" sz="3200" i="1" dirty="0" smtClean="0"/>
              <a:t>The Lord of the Rings</a:t>
            </a:r>
            <a:r>
              <a:rPr lang="en-US" sz="3200" dirty="0" smtClean="0"/>
              <a:t>; </a:t>
            </a:r>
            <a:r>
              <a:rPr lang="en-US" sz="3200" dirty="0"/>
              <a:t>or</a:t>
            </a:r>
            <a:br>
              <a:rPr lang="en-US" sz="3200" dirty="0"/>
            </a:br>
            <a:r>
              <a:rPr lang="en-US" sz="3200" dirty="0"/>
              <a:t>(2) doing any of the following:</a:t>
            </a:r>
            <a:br>
              <a:rPr lang="en-US" sz="3200" dirty="0"/>
            </a:br>
            <a:r>
              <a:rPr lang="en-US" sz="3200" dirty="0"/>
              <a:t>    (A) delivering a copy of the summons and of the complaint to the individual personally;</a:t>
            </a:r>
            <a:br>
              <a:rPr lang="en-US" sz="3200" dirty="0"/>
            </a:br>
            <a:r>
              <a:rPr lang="en-US" sz="3200" dirty="0"/>
              <a:t>    (B) leaving a copy of each at the individual’s dwelling or usual place of abode with someone of suitable age and discretion who resides there; or</a:t>
            </a:r>
            <a:br>
              <a:rPr lang="en-US" sz="3200" dirty="0"/>
            </a:br>
            <a:r>
              <a:rPr lang="en-US" sz="3200" dirty="0"/>
              <a:t>    (C) delivering a copy of each to an agent authorized by appointment or by law to receive service of process. </a:t>
            </a:r>
          </a:p>
        </p:txBody>
      </p:sp>
    </p:spTree>
    <p:extLst>
      <p:ext uri="{BB962C8B-B14F-4D97-AF65-F5344CB8AC3E}">
        <p14:creationId xmlns:p14="http://schemas.microsoft.com/office/powerpoint/2010/main" val="2562707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09816"/>
          </a:xfrm>
        </p:spPr>
        <p:txBody>
          <a:bodyPr/>
          <a:lstStyle/>
          <a:p>
            <a:r>
              <a:rPr lang="en-US" dirty="0" smtClean="0"/>
              <a:t>Why does R 4(e) refer to state law?</a:t>
            </a:r>
            <a:endParaRPr lang="en-US" dirty="0"/>
          </a:p>
        </p:txBody>
      </p:sp>
    </p:spTree>
    <p:extLst>
      <p:ext uri="{BB962C8B-B14F-4D97-AF65-F5344CB8AC3E}">
        <p14:creationId xmlns:p14="http://schemas.microsoft.com/office/powerpoint/2010/main" val="196695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1063626"/>
            <a:ext cx="8763000" cy="4822825"/>
          </a:xfrm>
        </p:spPr>
        <p:txBody>
          <a:bodyPr/>
          <a:lstStyle/>
          <a:p>
            <a:pPr algn="l" eaLnBrk="1" hangingPunct="1"/>
            <a:r>
              <a:rPr lang="en-US" altLang="en-US" sz="3200" dirty="0"/>
              <a:t>2) P files an action against D in the E.D. Va. for violation of federal law.</a:t>
            </a:r>
            <a:br>
              <a:rPr lang="en-US" altLang="en-US" sz="3200" dirty="0"/>
            </a:br>
            <a:r>
              <a:rPr lang="en-US" altLang="en-US" sz="3200" dirty="0"/>
              <a:t>- D resides in Boston, Massachusetts and has a summer home in Martha’s Vineyard.</a:t>
            </a:r>
            <a:br>
              <a:rPr lang="en-US" altLang="en-US" sz="3200" dirty="0"/>
            </a:br>
            <a:r>
              <a:rPr lang="en-US" altLang="en-US" sz="3200" dirty="0"/>
              <a:t>- P waits </a:t>
            </a:r>
            <a:r>
              <a:rPr lang="en-US" altLang="en-US" sz="3200" dirty="0" smtClean="0"/>
              <a:t>2 </a:t>
            </a:r>
            <a:r>
              <a:rPr lang="en-US" altLang="en-US" sz="3200" dirty="0"/>
              <a:t>months after filing to have a process server deliver a copy of the summons and complaint to D at his summer home.</a:t>
            </a:r>
            <a:br>
              <a:rPr lang="en-US" altLang="en-US" sz="3200" dirty="0"/>
            </a:br>
            <a:r>
              <a:rPr lang="en-US" altLang="en-US" sz="3200" dirty="0"/>
              <a:t>- D appears in the E.D. Va. and makes a motion to dismiss for insufficiency of service of process.</a:t>
            </a:r>
            <a:br>
              <a:rPr lang="en-US" altLang="en-US" sz="3200" dirty="0"/>
            </a:br>
            <a:r>
              <a:rPr lang="en-US" altLang="en-US" sz="3200" dirty="0"/>
              <a:t>- What result?</a:t>
            </a:r>
          </a:p>
        </p:txBody>
      </p:sp>
    </p:spTree>
    <p:extLst>
      <p:ext uri="{BB962C8B-B14F-4D97-AF65-F5344CB8AC3E}">
        <p14:creationId xmlns:p14="http://schemas.microsoft.com/office/powerpoint/2010/main" val="3025088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1063626"/>
            <a:ext cx="8763000" cy="4937125"/>
          </a:xfrm>
        </p:spPr>
        <p:txBody>
          <a:bodyPr/>
          <a:lstStyle/>
          <a:p>
            <a:pPr algn="l" eaLnBrk="1" hangingPunct="1"/>
            <a:r>
              <a:rPr lang="en-US" altLang="en-US" sz="3000" dirty="0"/>
              <a:t>4(m) Time Limit for Service. </a:t>
            </a:r>
            <a:br>
              <a:rPr lang="en-US" altLang="en-US" sz="3000" dirty="0"/>
            </a:br>
            <a:r>
              <a:rPr lang="en-US" altLang="en-US" sz="3000" dirty="0"/>
              <a:t>If a defendant is not served within </a:t>
            </a:r>
            <a:r>
              <a:rPr lang="en-US" altLang="en-US" sz="3000" dirty="0" smtClean="0"/>
              <a:t>90 </a:t>
            </a:r>
            <a:r>
              <a:rPr lang="en-US" altLang="en-US" sz="3000" dirty="0"/>
              <a:t>days after the complaint is filed, the court — on motion or on its own after notice to the plaintiff — must dismiss the action without prejudice against that defendant or order that service be made within a specified time. But if the plaintiff shows good cause for the failure, the court must extend the time for service for an appropriate period.. . </a:t>
            </a:r>
            <a:br>
              <a:rPr lang="en-US" altLang="en-US" sz="3000" dirty="0"/>
            </a:br>
            <a:endParaRPr lang="en-US" altLang="en-US" sz="3000" dirty="0"/>
          </a:p>
        </p:txBody>
      </p:sp>
    </p:spTree>
    <p:extLst>
      <p:ext uri="{BB962C8B-B14F-4D97-AF65-F5344CB8AC3E}">
        <p14:creationId xmlns:p14="http://schemas.microsoft.com/office/powerpoint/2010/main" val="3451412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81200" y="1063626"/>
            <a:ext cx="8229600" cy="4822825"/>
          </a:xfrm>
        </p:spPr>
        <p:txBody>
          <a:bodyPr/>
          <a:lstStyle/>
          <a:p>
            <a:pPr algn="l" eaLnBrk="1" hangingPunct="1"/>
            <a:r>
              <a:rPr lang="en-US" altLang="en-US" sz="2700"/>
              <a:t>3) The P Corp. files an action against D in the E.D. Va. for violation of federal law.</a:t>
            </a:r>
            <a:br>
              <a:rPr lang="en-US" altLang="en-US" sz="2700"/>
            </a:br>
            <a:r>
              <a:rPr lang="en-US" altLang="en-US" sz="2700"/>
              <a:t>- D resides in Boston, Massachusetts and has a summer home in Martha’s Vineyard.</a:t>
            </a:r>
            <a:br>
              <a:rPr lang="en-US" altLang="en-US" sz="2700"/>
            </a:br>
            <a:r>
              <a:rPr lang="en-US" altLang="en-US" sz="2700"/>
              <a:t>- The P Corp. has an employee deliver a copy of the summons and complaint to D at his summer home.</a:t>
            </a:r>
            <a:br>
              <a:rPr lang="en-US" altLang="en-US" sz="2700"/>
            </a:br>
            <a:r>
              <a:rPr lang="en-US" altLang="en-US" sz="2700"/>
              <a:t>- D appears in the E.D. Va. and makes a motion to dismiss for insufficiency of service of process.</a:t>
            </a:r>
            <a:br>
              <a:rPr lang="en-US" altLang="en-US" sz="2700"/>
            </a:br>
            <a:r>
              <a:rPr lang="en-US" altLang="en-US" sz="2700"/>
              <a:t>- What result?</a:t>
            </a:r>
          </a:p>
        </p:txBody>
      </p:sp>
    </p:spTree>
    <p:extLst>
      <p:ext uri="{BB962C8B-B14F-4D97-AF65-F5344CB8AC3E}">
        <p14:creationId xmlns:p14="http://schemas.microsoft.com/office/powerpoint/2010/main" val="1158290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1063626"/>
            <a:ext cx="8305800" cy="4479925"/>
          </a:xfrm>
        </p:spPr>
        <p:txBody>
          <a:bodyPr/>
          <a:lstStyle/>
          <a:p>
            <a:pPr eaLnBrk="1" hangingPunct="1"/>
            <a:r>
              <a:rPr lang="en-US" altLang="en-US" smtClean="0"/>
              <a:t>4(c) Service.</a:t>
            </a:r>
            <a:br>
              <a:rPr lang="en-US" altLang="en-US" smtClean="0"/>
            </a:br>
            <a:r>
              <a:rPr lang="en-US" altLang="en-US" smtClean="0"/>
              <a:t>…</a:t>
            </a:r>
            <a:br>
              <a:rPr lang="en-US" altLang="en-US" smtClean="0"/>
            </a:br>
            <a:r>
              <a:rPr lang="en-US" altLang="en-US" smtClean="0"/>
              <a:t> (2) By Whom. Any person who is at least 18 years old and not a party may serve a summons and complaint.</a:t>
            </a:r>
          </a:p>
        </p:txBody>
      </p:sp>
    </p:spTree>
    <p:extLst>
      <p:ext uri="{BB962C8B-B14F-4D97-AF65-F5344CB8AC3E}">
        <p14:creationId xmlns:p14="http://schemas.microsoft.com/office/powerpoint/2010/main" val="409342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66900" y="1131889"/>
            <a:ext cx="8172450" cy="4733925"/>
          </a:xfrm>
        </p:spPr>
        <p:txBody>
          <a:bodyPr>
            <a:normAutofit fontScale="90000"/>
          </a:bodyPr>
          <a:lstStyle/>
          <a:p>
            <a:pPr algn="l"/>
            <a:r>
              <a:rPr lang="en-US" altLang="en-US" sz="3600"/>
              <a:t>We will study rules for service for actions filed in </a:t>
            </a:r>
            <a:r>
              <a:rPr lang="en-US" altLang="en-US" sz="3600" b="1" i="1"/>
              <a:t>federal court </a:t>
            </a:r>
            <a:r>
              <a:rPr lang="en-US" altLang="en-US" sz="3600"/>
              <a:t>concerning defendants that are </a:t>
            </a:r>
            <a:r>
              <a:rPr lang="en-US" altLang="en-US" sz="3600" b="1" i="1"/>
              <a:t>individuals</a:t>
            </a:r>
            <a:r>
              <a:rPr lang="en-US" altLang="en-US" sz="3600"/>
              <a:t>, </a:t>
            </a:r>
            <a:r>
              <a:rPr lang="en-US" altLang="en-US" sz="3600" b="1" i="1"/>
              <a:t>corporations, and unincorporated associations </a:t>
            </a:r>
            <a:r>
              <a:rPr lang="en-US" altLang="en-US" sz="3600"/>
              <a:t>when service is effectuated </a:t>
            </a:r>
            <a:r>
              <a:rPr lang="en-US" altLang="en-US" sz="3600" b="1" i="1"/>
              <a:t>in the United States</a:t>
            </a:r>
            <a:br>
              <a:rPr lang="en-US" altLang="en-US" sz="3600" b="1" i="1"/>
            </a:br>
            <a:r>
              <a:rPr lang="en-US" altLang="en-US" sz="3600"/>
              <a:t>	- we will ignore:</a:t>
            </a:r>
            <a:br>
              <a:rPr lang="en-US" altLang="en-US" sz="3600"/>
            </a:br>
            <a:r>
              <a:rPr lang="en-US" altLang="en-US" sz="3600"/>
              <a:t>service in other countries</a:t>
            </a:r>
            <a:br>
              <a:rPr lang="en-US" altLang="en-US" sz="3600"/>
            </a:br>
            <a:r>
              <a:rPr lang="en-US" altLang="en-US" sz="3600"/>
              <a:t>service when the United States, a state, or a local government is the defendant</a:t>
            </a:r>
            <a:br>
              <a:rPr lang="en-US" altLang="en-US" sz="3600"/>
            </a:br>
            <a:r>
              <a:rPr lang="en-US" altLang="en-US" sz="3600"/>
              <a:t>service on infants or incompetent persons</a:t>
            </a:r>
          </a:p>
        </p:txBody>
      </p:sp>
    </p:spTree>
    <p:extLst>
      <p:ext uri="{BB962C8B-B14F-4D97-AF65-F5344CB8AC3E}">
        <p14:creationId xmlns:p14="http://schemas.microsoft.com/office/powerpoint/2010/main" val="3391918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1063626"/>
            <a:ext cx="8839200" cy="4708525"/>
          </a:xfrm>
        </p:spPr>
        <p:txBody>
          <a:bodyPr/>
          <a:lstStyle/>
          <a:p>
            <a:pPr algn="l" eaLnBrk="1" hangingPunct="1"/>
            <a:r>
              <a:rPr lang="en-US" altLang="en-US" sz="3000"/>
              <a:t>4) P files an action against D in the E.D. Va. for violation of federal law.</a:t>
            </a:r>
            <a:br>
              <a:rPr lang="en-US" altLang="en-US" sz="3000"/>
            </a:br>
            <a:r>
              <a:rPr lang="en-US" altLang="en-US" sz="3000"/>
              <a:t>- D resides in Boston, Massachusetts and has a summer home in Martha’s Vineyard</a:t>
            </a:r>
            <a:br>
              <a:rPr lang="en-US" altLang="en-US" sz="3000"/>
            </a:br>
            <a:r>
              <a:rPr lang="en-US" altLang="en-US" sz="3000"/>
              <a:t>- P has his brother leave a copy of the summons and complaint with D’s 16 year-old daughter who is staying for the summer at his summer home.</a:t>
            </a:r>
            <a:br>
              <a:rPr lang="en-US" altLang="en-US" sz="3000"/>
            </a:br>
            <a:r>
              <a:rPr lang="en-US" altLang="en-US" sz="3000"/>
              <a:t>- D appears in the E.D. Va. and makes a motion to dismiss for insufficiency of service of process. What result?</a:t>
            </a:r>
          </a:p>
        </p:txBody>
      </p:sp>
    </p:spTree>
    <p:extLst>
      <p:ext uri="{BB962C8B-B14F-4D97-AF65-F5344CB8AC3E}">
        <p14:creationId xmlns:p14="http://schemas.microsoft.com/office/powerpoint/2010/main" val="1557702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715962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057400" y="857250"/>
            <a:ext cx="8610600" cy="5143500"/>
          </a:xfrm>
        </p:spPr>
        <p:txBody>
          <a:bodyPr/>
          <a:lstStyle/>
          <a:p>
            <a:pPr algn="l" eaLnBrk="1" hangingPunct="1"/>
            <a:r>
              <a:rPr lang="en-US" altLang="en-US" sz="2700" b="1"/>
              <a:t>Mass. R. Civ. P. 4(d) Summons: Personal Service Within the Commonwealth. </a:t>
            </a:r>
            <a:br>
              <a:rPr lang="en-US" altLang="en-US" sz="2700" b="1"/>
            </a:br>
            <a:r>
              <a:rPr lang="en-US" altLang="en-US" sz="2700"/>
              <a:t>…Service shall be made as follows:</a:t>
            </a:r>
            <a:br>
              <a:rPr lang="en-US" altLang="en-US" sz="2700"/>
            </a:br>
            <a:r>
              <a:rPr lang="en-US" altLang="en-US" sz="2700"/>
              <a:t>(1)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a:t>
            </a:r>
          </a:p>
        </p:txBody>
      </p:sp>
    </p:spTree>
    <p:extLst>
      <p:ext uri="{BB962C8B-B14F-4D97-AF65-F5344CB8AC3E}">
        <p14:creationId xmlns:p14="http://schemas.microsoft.com/office/powerpoint/2010/main" val="6467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828800" y="1063626"/>
            <a:ext cx="8382000" cy="4765675"/>
          </a:xfrm>
        </p:spPr>
        <p:txBody>
          <a:bodyPr/>
          <a:lstStyle/>
          <a:p>
            <a:pPr algn="l" eaLnBrk="1" hangingPunct="1"/>
            <a:r>
              <a:rPr lang="en-US" altLang="en-US" sz="2700" b="1"/>
              <a:t>Va.Code § 8.01-296</a:t>
            </a:r>
            <a:r>
              <a:rPr lang="en-US" altLang="en-US" sz="2700"/>
              <a:t/>
            </a:r>
            <a:br>
              <a:rPr lang="en-US" altLang="en-US" sz="2700"/>
            </a:br>
            <a:r>
              <a:rPr lang="en-US" altLang="en-US" sz="2700" b="1"/>
              <a:t>MANNER OF SERVING PROCESS UPON NATURAL PERSONS.</a:t>
            </a:r>
            <a:r>
              <a:rPr lang="en-US" altLang="en-US" sz="2700"/>
              <a:t/>
            </a:r>
            <a:br>
              <a:rPr lang="en-US" altLang="en-US" sz="2700"/>
            </a:br>
            <a:r>
              <a:rPr lang="en-US" altLang="en-US" sz="2700"/>
              <a:t>A. In any action at law or in equity or any other civil proceeding in any court, process, for which no particular mode of service is prescribed, may be served upon natural persons as follows:</a:t>
            </a:r>
            <a:br>
              <a:rPr lang="en-US" altLang="en-US" sz="2700"/>
            </a:br>
            <a:r>
              <a:rPr lang="en-US" altLang="en-US" sz="2700"/>
              <a:t>    1.         By delivering a copy thereof in writing to the party in person; or</a:t>
            </a:r>
            <a:br>
              <a:rPr lang="en-US" altLang="en-US" sz="2700"/>
            </a:br>
            <a:endParaRPr lang="en-US" altLang="en-US" sz="2700"/>
          </a:p>
        </p:txBody>
      </p:sp>
    </p:spTree>
    <p:extLst>
      <p:ext uri="{BB962C8B-B14F-4D97-AF65-F5344CB8AC3E}">
        <p14:creationId xmlns:p14="http://schemas.microsoft.com/office/powerpoint/2010/main" val="1609024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05000" y="1063626"/>
            <a:ext cx="8305800" cy="4537075"/>
          </a:xfrm>
        </p:spPr>
        <p:txBody>
          <a:bodyPr/>
          <a:lstStyle/>
          <a:p>
            <a:pPr algn="l" eaLnBrk="1" hangingPunct="1"/>
            <a:r>
              <a:rPr lang="en-US" altLang="en-US" sz="2400"/>
              <a:t> By substituted service in the following manner:</a:t>
            </a:r>
            <a:br>
              <a:rPr lang="en-US" altLang="en-US" sz="2400"/>
            </a:br>
            <a:r>
              <a:rPr lang="en-US" altLang="en-US" sz="2400"/>
              <a:t>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a:t>
            </a:r>
            <a:br>
              <a:rPr lang="en-US" altLang="en-US" sz="2400"/>
            </a:br>
            <a:r>
              <a:rPr lang="en-US" altLang="en-US" sz="2400"/>
              <a:t>        b.         If such service cannot be effected under subdivision 2 a, then by posting a copy of such process at the front door or at such other door as appears to be the main entrance of such place of abode…</a:t>
            </a:r>
          </a:p>
        </p:txBody>
      </p:sp>
    </p:spTree>
    <p:extLst>
      <p:ext uri="{BB962C8B-B14F-4D97-AF65-F5344CB8AC3E}">
        <p14:creationId xmlns:p14="http://schemas.microsoft.com/office/powerpoint/2010/main" val="1813098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1063626"/>
            <a:ext cx="8305800" cy="4708525"/>
          </a:xfrm>
        </p:spPr>
        <p:txBody>
          <a:bodyPr/>
          <a:lstStyle/>
          <a:p>
            <a:pPr eaLnBrk="1" hangingPunct="1"/>
            <a:r>
              <a:rPr lang="en-US" altLang="en-US" smtClean="0"/>
              <a:t>What if P’s brother had knocked at the door of D’s home in Boston and finding no one there had left a copy of the summons and complaint attached to D’s front door?</a:t>
            </a:r>
          </a:p>
        </p:txBody>
      </p:sp>
    </p:spTree>
    <p:extLst>
      <p:ext uri="{BB962C8B-B14F-4D97-AF65-F5344CB8AC3E}">
        <p14:creationId xmlns:p14="http://schemas.microsoft.com/office/powerpoint/2010/main" val="3642121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1063626"/>
            <a:ext cx="8305800" cy="4822825"/>
          </a:xfrm>
        </p:spPr>
        <p:txBody>
          <a:bodyPr/>
          <a:lstStyle/>
          <a:p>
            <a:pPr eaLnBrk="1" hangingPunct="1"/>
            <a:r>
              <a:rPr lang="en-US" altLang="en-US" sz="3000"/>
              <a:t>Mass. R. Civ. P. 4(c) By Whom Served. </a:t>
            </a:r>
            <a:br>
              <a:rPr lang="en-US" altLang="en-US" sz="3000"/>
            </a:br>
            <a:r>
              <a:rPr lang="en-US" altLang="en-US" sz="3000"/>
              <a:t>Except as otherwise permitted by paragraph (h) of this rule, service of all process shall be made by a sheriff, by his deputy, or by a special sheriff; by any other person duly authorized by law; by some person specially appointed by the court for that purpose...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74138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1063626"/>
            <a:ext cx="8915400" cy="4822825"/>
          </a:xfrm>
        </p:spPr>
        <p:txBody>
          <a:bodyPr/>
          <a:lstStyle/>
          <a:p>
            <a:pPr eaLnBrk="1" hangingPunct="1"/>
            <a:r>
              <a:rPr lang="en-US" altLang="en-US" sz="3000" b="1"/>
              <a:t>Va.Code § 8.01-293</a:t>
            </a:r>
            <a:r>
              <a:rPr lang="en-US" altLang="en-US" sz="3000"/>
              <a:t/>
            </a:r>
            <a:br>
              <a:rPr lang="en-US" altLang="en-US" sz="3000"/>
            </a:br>
            <a:r>
              <a:rPr lang="en-US" altLang="en-US" sz="3000" b="1"/>
              <a:t>WHO TO SERVE PROCESS.</a:t>
            </a:r>
            <a:br>
              <a:rPr lang="en-US" altLang="en-US" sz="3000" b="1"/>
            </a:br>
            <a:r>
              <a:rPr lang="en-US" altLang="en-US" sz="3000"/>
              <a:t>A.  The following persons are authorized to serve process:</a:t>
            </a:r>
            <a:br>
              <a:rPr lang="en-US" altLang="en-US" sz="3000"/>
            </a:br>
            <a:r>
              <a:rPr lang="en-US" altLang="en-US" sz="3000"/>
              <a:t>    1.  The sheriff within such territorial bounds as described in § 8.01-295; or</a:t>
            </a:r>
            <a:br>
              <a:rPr lang="en-US" altLang="en-US" sz="3000"/>
            </a:br>
            <a:r>
              <a:rPr lang="en-US" altLang="en-US" sz="3000"/>
              <a:t>    2.  Any person of age eighteen years or older and who is not a party or otherwise interested in the subject matter in controversy…</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56678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57400" y="274638"/>
            <a:ext cx="8153400" cy="6126162"/>
          </a:xfrm>
        </p:spPr>
        <p:txBody>
          <a:bodyPr/>
          <a:lstStyle/>
          <a:p>
            <a:pPr algn="l" eaLnBrk="1" hangingPunct="1"/>
            <a:r>
              <a:rPr lang="en-US" altLang="en-US" smtClean="0"/>
              <a:t>- Defendant is aware that he is being served but will not take them</a:t>
            </a:r>
            <a:br>
              <a:rPr lang="en-US" altLang="en-US" smtClean="0"/>
            </a:br>
            <a:r>
              <a:rPr lang="en-US" altLang="en-US" smtClean="0"/>
              <a:t>- Process server lets them fall at the Defendant’s feet</a:t>
            </a:r>
            <a:br>
              <a:rPr lang="en-US" altLang="en-US" smtClean="0"/>
            </a:br>
            <a:r>
              <a:rPr lang="en-US" altLang="en-US" smtClean="0"/>
              <a:t>- Server returns a little while later to find that the papers are gone.</a:t>
            </a:r>
          </a:p>
        </p:txBody>
      </p:sp>
    </p:spTree>
    <p:extLst>
      <p:ext uri="{BB962C8B-B14F-4D97-AF65-F5344CB8AC3E}">
        <p14:creationId xmlns:p14="http://schemas.microsoft.com/office/powerpoint/2010/main" val="847872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6354762"/>
          </a:xfrm>
        </p:spPr>
        <p:txBody>
          <a:bodyPr/>
          <a:lstStyle/>
          <a:p>
            <a:pPr eaLnBrk="1" hangingPunct="1"/>
            <a:r>
              <a:rPr lang="en-US" altLang="en-US" smtClean="0"/>
              <a:t>Novak v. World Bank, 703 F.2d 1305, 1310 n. 14 (D.C. Cir. 1983)</a:t>
            </a:r>
          </a:p>
        </p:txBody>
      </p:sp>
    </p:spTree>
    <p:extLst>
      <p:ext uri="{BB962C8B-B14F-4D97-AF65-F5344CB8AC3E}">
        <p14:creationId xmlns:p14="http://schemas.microsoft.com/office/powerpoint/2010/main" val="226538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1063626"/>
            <a:ext cx="8229600" cy="4594225"/>
          </a:xfrm>
        </p:spPr>
        <p:txBody>
          <a:bodyPr/>
          <a:lstStyle/>
          <a:p>
            <a:pPr eaLnBrk="1" hangingPunct="1"/>
            <a:r>
              <a:rPr lang="en-US" altLang="en-US" smtClean="0"/>
              <a:t>service when defendant is an individual</a:t>
            </a:r>
          </a:p>
        </p:txBody>
      </p:sp>
    </p:spTree>
    <p:extLst>
      <p:ext uri="{BB962C8B-B14F-4D97-AF65-F5344CB8AC3E}">
        <p14:creationId xmlns:p14="http://schemas.microsoft.com/office/powerpoint/2010/main" val="1157333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049962"/>
          </a:xfrm>
        </p:spPr>
        <p:txBody>
          <a:bodyPr/>
          <a:lstStyle/>
          <a:p>
            <a:pPr algn="l" eaLnBrk="1" hangingPunct="1"/>
            <a:r>
              <a:rPr lang="en-US" altLang="en-US" smtClean="0"/>
              <a:t>- Defendant is aware that he is being served but will not answer door</a:t>
            </a:r>
            <a:br>
              <a:rPr lang="en-US" altLang="en-US" smtClean="0"/>
            </a:br>
            <a:r>
              <a:rPr lang="en-US" altLang="en-US" smtClean="0"/>
              <a:t>- Process server lets them fall at the doorstep</a:t>
            </a:r>
            <a:br>
              <a:rPr lang="en-US" altLang="en-US" smtClean="0"/>
            </a:br>
            <a:r>
              <a:rPr lang="en-US" altLang="en-US" smtClean="0"/>
              <a:t>- Server returns a little while later to find that the papers are gone</a:t>
            </a:r>
          </a:p>
        </p:txBody>
      </p:sp>
    </p:spTree>
    <p:extLst>
      <p:ext uri="{BB962C8B-B14F-4D97-AF65-F5344CB8AC3E}">
        <p14:creationId xmlns:p14="http://schemas.microsoft.com/office/powerpoint/2010/main" val="978560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049962"/>
          </a:xfrm>
        </p:spPr>
        <p:txBody>
          <a:bodyPr/>
          <a:lstStyle/>
          <a:p>
            <a:pPr eaLnBrk="1" hangingPunct="1"/>
            <a:r>
              <a:rPr lang="en-US" altLang="en-US" smtClean="0"/>
              <a:t>Williams v. Harris, 1988 WL 78849 (D.D.C. 1988)</a:t>
            </a:r>
          </a:p>
        </p:txBody>
      </p:sp>
    </p:spTree>
    <p:extLst>
      <p:ext uri="{BB962C8B-B14F-4D97-AF65-F5344CB8AC3E}">
        <p14:creationId xmlns:p14="http://schemas.microsoft.com/office/powerpoint/2010/main" val="10442216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952750" y="1063626"/>
            <a:ext cx="6572250" cy="4651375"/>
          </a:xfrm>
        </p:spPr>
        <p:txBody>
          <a:bodyPr/>
          <a:lstStyle/>
          <a:p>
            <a:pPr algn="l" eaLnBrk="1" hangingPunct="1"/>
            <a:r>
              <a:rPr lang="en-US" altLang="en-US" sz="3000"/>
              <a:t>5) P files an action against D in the E.D. Va. for violation of federal law.</a:t>
            </a:r>
            <a:br>
              <a:rPr lang="en-US" altLang="en-US" sz="3000"/>
            </a:br>
            <a:r>
              <a:rPr lang="en-US" altLang="en-US" sz="3000"/>
              <a:t>P serves D in accordance with Fed. R. Civ. P. 4</a:t>
            </a:r>
            <a:br>
              <a:rPr lang="en-US" altLang="en-US" sz="3000"/>
            </a:br>
            <a:r>
              <a:rPr lang="en-US" altLang="en-US" sz="3000"/>
              <a:t>- D files a counterclaim against P and serves P by mailing a copy of the counterclaim to P’s attorney </a:t>
            </a:r>
            <a:br>
              <a:rPr lang="en-US" altLang="en-US" sz="3000"/>
            </a:br>
            <a:r>
              <a:rPr lang="en-US" altLang="en-US" sz="3000"/>
              <a:t>- P appears in the E.D. Va. and makes a motion to dismiss the counterclaim for insufficiency of service of process. What result?</a:t>
            </a:r>
          </a:p>
        </p:txBody>
      </p:sp>
    </p:spTree>
    <p:extLst>
      <p:ext uri="{BB962C8B-B14F-4D97-AF65-F5344CB8AC3E}">
        <p14:creationId xmlns:p14="http://schemas.microsoft.com/office/powerpoint/2010/main" val="547006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95600" y="1063626"/>
            <a:ext cx="6286500" cy="4594225"/>
          </a:xfrm>
        </p:spPr>
        <p:txBody>
          <a:bodyPr/>
          <a:lstStyle/>
          <a:p>
            <a:r>
              <a:rPr lang="en-US" altLang="en-US" smtClean="0"/>
              <a:t>serving corporations or unincorporated associations</a:t>
            </a:r>
          </a:p>
        </p:txBody>
      </p:sp>
    </p:spTree>
    <p:extLst>
      <p:ext uri="{BB962C8B-B14F-4D97-AF65-F5344CB8AC3E}">
        <p14:creationId xmlns:p14="http://schemas.microsoft.com/office/powerpoint/2010/main" val="1289520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24200" y="1028701"/>
            <a:ext cx="6229350" cy="4822825"/>
          </a:xfrm>
        </p:spPr>
        <p:txBody>
          <a:bodyPr>
            <a:normAutofit fontScale="90000"/>
          </a:bodyPr>
          <a:lstStyle/>
          <a:p>
            <a:pPr algn="l" eaLnBrk="1" hangingPunct="1"/>
            <a:r>
              <a:rPr lang="en-US" altLang="en-US" sz="2400"/>
              <a:t>(h) Serving a Corporation, Partnership, or Association. </a:t>
            </a:r>
            <a:br>
              <a:rPr lang="en-US" altLang="en-US" sz="2400"/>
            </a:br>
            <a:r>
              <a:rPr lang="en-US" altLang="en-US" sz="2400"/>
              <a:t>…must be served:</a:t>
            </a:r>
            <a:br>
              <a:rPr lang="en-US" altLang="en-US" sz="2400"/>
            </a:br>
            <a:r>
              <a:rPr lang="en-US" altLang="en-US" sz="2400"/>
              <a:t>(1) in a judicial district of the United States:</a:t>
            </a:r>
            <a:br>
              <a:rPr lang="en-US" altLang="en-US" sz="2400"/>
            </a:br>
            <a:r>
              <a:rPr lang="en-US" altLang="en-US" sz="2400"/>
              <a:t>    (A) in the manner prescribed by Rule 4(e)(1) for serving an individual; or</a:t>
            </a:r>
            <a:br>
              <a:rPr lang="en-US" altLang="en-US" sz="2400"/>
            </a:br>
            <a:r>
              <a:rPr lang="en-US" altLang="en-US" sz="240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426922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67050" y="1063626"/>
            <a:ext cx="6115050" cy="4708525"/>
          </a:xfrm>
        </p:spPr>
        <p:txBody>
          <a:bodyPr/>
          <a:lstStyle/>
          <a:p>
            <a:pPr algn="l" eaLnBrk="1" hangingPunct="1"/>
            <a:r>
              <a:rPr lang="en-US" altLang="en-US" sz="2700"/>
              <a:t>1) P files an action against the D Corp. in the E.D. Va. for violation of federal law.</a:t>
            </a:r>
            <a:br>
              <a:rPr lang="en-US" altLang="en-US" sz="2700"/>
            </a:br>
            <a:r>
              <a:rPr lang="en-US" altLang="en-US" sz="2700"/>
              <a:t>- P serves the D Corp. by having a process server leave a copy of the summons and complaint with a foreman at a D. Corp. plant in Pa.</a:t>
            </a:r>
            <a:br>
              <a:rPr lang="en-US" altLang="en-US" sz="2700"/>
            </a:br>
            <a:r>
              <a:rPr lang="en-US" altLang="en-US" sz="2700"/>
              <a:t>- The D. Corp. appears in the E.D. Va. and makes a motion to dismiss the complaint for insufficiency of service of process. What result?</a:t>
            </a:r>
            <a:br>
              <a:rPr lang="en-US" altLang="en-US" sz="2700"/>
            </a:br>
            <a:endParaRPr lang="en-US" altLang="en-US" sz="2700"/>
          </a:p>
        </p:txBody>
      </p:sp>
    </p:spTree>
    <p:extLst>
      <p:ext uri="{BB962C8B-B14F-4D97-AF65-F5344CB8AC3E}">
        <p14:creationId xmlns:p14="http://schemas.microsoft.com/office/powerpoint/2010/main" val="2013563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09900" y="1063626"/>
            <a:ext cx="6172200" cy="4708525"/>
          </a:xfrm>
        </p:spPr>
        <p:txBody>
          <a:bodyPr/>
          <a:lstStyle/>
          <a:p>
            <a:pPr algn="l" eaLnBrk="1" hangingPunct="1"/>
            <a:r>
              <a:rPr lang="en-US" altLang="en-US" sz="2700"/>
              <a:t>2) P files an action against the D Corp. in the E.D. Va. for violation of federal law.</a:t>
            </a:r>
            <a:br>
              <a:rPr lang="en-US" altLang="en-US" sz="2700"/>
            </a:br>
            <a:r>
              <a:rPr lang="en-US" altLang="en-US" sz="2700"/>
              <a:t>P serves D by having his lawyer leave a copy of the summons and complaint leaves at house of the CEO of the D. Corp. in Pennsylvania with his 18 year old son</a:t>
            </a:r>
            <a:br>
              <a:rPr lang="en-US" altLang="en-US" sz="2700"/>
            </a:br>
            <a:r>
              <a:rPr lang="en-US" altLang="en-US" sz="2700"/>
              <a:t>- The D. Corp. specially appears in the E.D. Va. and makes a motion to dismiss the complaint for insufficiency of service of process.</a:t>
            </a:r>
            <a:br>
              <a:rPr lang="en-US" altLang="en-US" sz="2700"/>
            </a:br>
            <a:r>
              <a:rPr lang="en-US" altLang="en-US" sz="2700"/>
              <a:t>- What result?</a:t>
            </a:r>
            <a:br>
              <a:rPr lang="en-US" altLang="en-US" sz="2700"/>
            </a:br>
            <a:endParaRPr lang="en-US" altLang="en-US" sz="2700"/>
          </a:p>
        </p:txBody>
      </p:sp>
    </p:spTree>
    <p:extLst>
      <p:ext uri="{BB962C8B-B14F-4D97-AF65-F5344CB8AC3E}">
        <p14:creationId xmlns:p14="http://schemas.microsoft.com/office/powerpoint/2010/main" val="26148940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pPr eaLnBrk="1" hangingPunct="1"/>
            <a:r>
              <a:rPr lang="en-US" altLang="en-US" smtClean="0"/>
              <a:t>federal subject matter jurisdiction</a:t>
            </a:r>
          </a:p>
        </p:txBody>
      </p:sp>
    </p:spTree>
    <p:extLst>
      <p:ext uri="{BB962C8B-B14F-4D97-AF65-F5344CB8AC3E}">
        <p14:creationId xmlns:p14="http://schemas.microsoft.com/office/powerpoint/2010/main" val="885285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305800" cy="6202362"/>
          </a:xfrm>
        </p:spPr>
        <p:txBody>
          <a:bodyPr/>
          <a:lstStyle/>
          <a:p>
            <a:pPr eaLnBrk="1" hangingPunct="1"/>
            <a:r>
              <a:rPr lang="en-US" altLang="en-US" smtClean="0"/>
              <a:t>federal question</a:t>
            </a:r>
            <a:br>
              <a:rPr lang="en-US" altLang="en-US" smtClean="0"/>
            </a:br>
            <a:r>
              <a:rPr lang="en-US" altLang="en-US" smtClean="0"/>
              <a:t>(or “arising under”)</a:t>
            </a:r>
            <a:br>
              <a:rPr lang="en-US" altLang="en-US" smtClean="0"/>
            </a:br>
            <a:r>
              <a:rPr lang="en-US" altLang="en-US" smtClean="0"/>
              <a:t>jurisdiction</a:t>
            </a:r>
          </a:p>
        </p:txBody>
      </p:sp>
    </p:spTree>
    <p:extLst>
      <p:ext uri="{BB962C8B-B14F-4D97-AF65-F5344CB8AC3E}">
        <p14:creationId xmlns:p14="http://schemas.microsoft.com/office/powerpoint/2010/main" val="2075987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smtClean="0"/>
              <a:t>U.S. Const. Article III.</a:t>
            </a:r>
            <a:r>
              <a:rPr lang="en-US" smtClean="0"/>
              <a:t> </a:t>
            </a:r>
            <a:br>
              <a:rPr lang="en-US" smtClean="0"/>
            </a:br>
            <a:r>
              <a:rPr lang="en-US" smtClean="0"/>
              <a:t>Section. 2. </a:t>
            </a:r>
            <a:br>
              <a:rPr lang="en-US" smtClean="0"/>
            </a:br>
            <a:r>
              <a:rPr lang="en-US" smtClean="0"/>
              <a:t/>
            </a:r>
            <a:br>
              <a:rPr lang="en-US" smtClean="0"/>
            </a:br>
            <a:r>
              <a:rPr lang="en-US" smtClean="0"/>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193648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1063626"/>
            <a:ext cx="8382000" cy="4708525"/>
          </a:xfrm>
        </p:spPr>
        <p:txBody>
          <a:bodyPr/>
          <a:lstStyle/>
          <a:p>
            <a:pPr algn="l" eaLnBrk="1" hangingPunct="1"/>
            <a:r>
              <a:rPr lang="en-US" altLang="en-US" sz="3000"/>
              <a:t>1) P files an action against D in the E.D. Va. for violation of federal law.</a:t>
            </a:r>
            <a:br>
              <a:rPr lang="en-US" altLang="en-US" sz="3000"/>
            </a:br>
            <a:r>
              <a:rPr lang="en-US" altLang="en-US" sz="3000"/>
              <a:t>- D resides in Boston, Massachusetts.</a:t>
            </a:r>
            <a:br>
              <a:rPr lang="en-US" altLang="en-US" sz="3000"/>
            </a:br>
            <a:r>
              <a:rPr lang="en-US" altLang="en-US" sz="3000"/>
              <a:t>- P drives to D’s home in Massachusetts and delivers the complaint to D personally at his home.</a:t>
            </a:r>
            <a:br>
              <a:rPr lang="en-US" altLang="en-US" sz="3000"/>
            </a:br>
            <a:r>
              <a:rPr lang="en-US" altLang="en-US" sz="3000"/>
              <a:t>- D appears in the E.D. Va. and makes a motion to dismiss for insufficiency of service of process and insufficiency of process. What result?</a:t>
            </a:r>
          </a:p>
        </p:txBody>
      </p:sp>
    </p:spTree>
    <p:extLst>
      <p:ext uri="{BB962C8B-B14F-4D97-AF65-F5344CB8AC3E}">
        <p14:creationId xmlns:p14="http://schemas.microsoft.com/office/powerpoint/2010/main" val="29911005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278562"/>
          </a:xfrm>
        </p:spPr>
        <p:txBody>
          <a:bodyPr/>
          <a:lstStyle/>
          <a:p>
            <a:pPr eaLnBrk="1" hangingPunct="1"/>
            <a:r>
              <a:rPr lang="en-US" altLang="en-US" smtClean="0"/>
              <a:t>28 U.S.C. §  1331. - Federal question</a:t>
            </a:r>
            <a:br>
              <a:rPr lang="en-US" altLang="en-US" smtClean="0"/>
            </a:br>
            <a:r>
              <a:rPr lang="en-US" altLang="en-US" smtClean="0"/>
              <a:t/>
            </a:r>
            <a:br>
              <a:rPr lang="en-US" altLang="en-US" smtClean="0"/>
            </a:br>
            <a:r>
              <a:rPr lang="en-US" altLang="en-US" smtClean="0"/>
              <a:t>The district courts shall have original jurisdiction of all civil actions arising under the Constitution, laws, or treaties of the United States.</a:t>
            </a:r>
            <a:br>
              <a:rPr lang="en-US" altLang="en-US" smtClean="0"/>
            </a:b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2844721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eaLnBrk="1" hangingPunct="1"/>
            <a:r>
              <a:rPr lang="en-US" altLang="en-US" smtClean="0"/>
              <a:t>Louisville &amp; Nashville RR Co. v. Mottley</a:t>
            </a:r>
            <a:br>
              <a:rPr lang="en-US" altLang="en-US" smtClean="0"/>
            </a:br>
            <a:r>
              <a:rPr lang="en-US" altLang="en-US" smtClean="0"/>
              <a:t>(US 1908)</a:t>
            </a:r>
          </a:p>
        </p:txBody>
      </p:sp>
    </p:spTree>
    <p:extLst>
      <p:ext uri="{BB962C8B-B14F-4D97-AF65-F5344CB8AC3E}">
        <p14:creationId xmlns:p14="http://schemas.microsoft.com/office/powerpoint/2010/main" val="35005539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00" y="274638"/>
            <a:ext cx="9144000" cy="6126162"/>
          </a:xfrm>
        </p:spPr>
        <p:txBody>
          <a:bodyPr/>
          <a:lstStyle/>
          <a:p>
            <a:pPr algn="l" eaLnBrk="1" hangingPunct="1"/>
            <a:r>
              <a:rPr lang="en-US" altLang="en-US" sz="3200"/>
              <a:t>- P sues D in federal court.</a:t>
            </a:r>
            <a:br>
              <a:rPr lang="en-US" altLang="en-US" sz="3200"/>
            </a:br>
            <a:r>
              <a:rPr lang="en-US" altLang="en-US" sz="3200"/>
              <a:t>- D appears. </a:t>
            </a:r>
            <a:br>
              <a:rPr lang="en-US" altLang="en-US" sz="3200"/>
            </a:br>
            <a:r>
              <a:rPr lang="en-US" altLang="en-US" sz="3200"/>
              <a:t>- There is in fact no federal SMJ, but no one notices.</a:t>
            </a:r>
            <a:br>
              <a:rPr lang="en-US" altLang="en-US" sz="3200"/>
            </a:br>
            <a:r>
              <a:rPr lang="en-US" altLang="en-US" sz="3200"/>
              <a:t>- P gets a judgment of $100,000 in his favor; there is no appeal and the opportunity for appeal is exhausted.</a:t>
            </a:r>
            <a:br>
              <a:rPr lang="en-US" altLang="en-US" sz="3200"/>
            </a:br>
            <a:r>
              <a:rPr lang="en-US" altLang="en-US" sz="3200"/>
              <a:t>- The time period to make a motion to set aside the judgment has also passed.</a:t>
            </a:r>
            <a:br>
              <a:rPr lang="en-US" altLang="en-US" sz="3200"/>
            </a:br>
            <a:r>
              <a:rPr lang="en-US" altLang="en-US" sz="3200"/>
              <a:t>- P then sues on the judgment in state court to garnish D’s wages.</a:t>
            </a:r>
            <a:br>
              <a:rPr lang="en-US" altLang="en-US" sz="3200"/>
            </a:br>
            <a:r>
              <a:rPr lang="en-US" altLang="en-US" sz="3200"/>
              <a:t>- D collaterally attacks the judgment for lack of SMJ.</a:t>
            </a:r>
          </a:p>
        </p:txBody>
      </p:sp>
    </p:spTree>
    <p:extLst>
      <p:ext uri="{BB962C8B-B14F-4D97-AF65-F5344CB8AC3E}">
        <p14:creationId xmlns:p14="http://schemas.microsoft.com/office/powerpoint/2010/main" val="954878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0" y="274638"/>
            <a:ext cx="9144000" cy="6583362"/>
          </a:xfrm>
        </p:spPr>
        <p:txBody>
          <a:bodyPr/>
          <a:lstStyle/>
          <a:p>
            <a:pPr algn="l" eaLnBrk="1" hangingPunct="1"/>
            <a:r>
              <a:rPr lang="en-US" altLang="en-US" sz="2800" b="1"/>
              <a:t>28 USC § 1257 - State courts; certiorari</a:t>
            </a:r>
            <a:br>
              <a:rPr lang="en-US" altLang="en-US" sz="2800" b="1"/>
            </a:br>
            <a:r>
              <a:rPr lang="en-US" altLang="en-US" sz="2800"/>
              <a:t>(a)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a:t>
            </a:r>
            <a:br>
              <a:rPr lang="en-US" altLang="en-US" sz="2800"/>
            </a:br>
            <a:r>
              <a:rPr lang="en-US" altLang="en-US" sz="2800"/>
              <a:t>(b) For the purposes of this section, the term “highest court of a State” includes the District of Columbia Court of Appeals.</a:t>
            </a:r>
            <a:r>
              <a:rPr lang="en-US" altLang="en-US" sz="2400"/>
              <a:t/>
            </a:r>
            <a:br>
              <a:rPr lang="en-US" altLang="en-US" sz="2400"/>
            </a:br>
            <a:endParaRPr lang="en-US" altLang="en-US" sz="2400"/>
          </a:p>
        </p:txBody>
      </p:sp>
    </p:spTree>
    <p:extLst>
      <p:ext uri="{BB962C8B-B14F-4D97-AF65-F5344CB8AC3E}">
        <p14:creationId xmlns:p14="http://schemas.microsoft.com/office/powerpoint/2010/main" val="245145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1063626"/>
            <a:ext cx="8305800" cy="4479925"/>
          </a:xfrm>
        </p:spPr>
        <p:txBody>
          <a:bodyPr/>
          <a:lstStyle/>
          <a:p>
            <a:pPr eaLnBrk="1" hangingPunct="1"/>
            <a:r>
              <a:rPr lang="en-US" altLang="en-US" smtClean="0"/>
              <a:t>4(c) Service.</a:t>
            </a:r>
            <a:br>
              <a:rPr lang="en-US" altLang="en-US" smtClean="0"/>
            </a:br>
            <a:r>
              <a:rPr lang="en-US" altLang="en-US" smtClean="0"/>
              <a:t>…</a:t>
            </a:r>
            <a:br>
              <a:rPr lang="en-US" altLang="en-US" smtClean="0"/>
            </a:br>
            <a:r>
              <a:rPr lang="en-US" altLang="en-US" smtClean="0"/>
              <a:t> (2) By Whom. Any person who is at least 18 years old and not a party may serve a summons and complaint.</a:t>
            </a:r>
          </a:p>
        </p:txBody>
      </p:sp>
    </p:spTree>
    <p:extLst>
      <p:ext uri="{BB962C8B-B14F-4D97-AF65-F5344CB8AC3E}">
        <p14:creationId xmlns:p14="http://schemas.microsoft.com/office/powerpoint/2010/main" val="17745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1063626"/>
            <a:ext cx="8229600" cy="4937125"/>
          </a:xfrm>
        </p:spPr>
        <p:txBody>
          <a:bodyPr/>
          <a:lstStyle/>
          <a:p>
            <a:pPr eaLnBrk="1" hangingPunct="1"/>
            <a:r>
              <a:rPr lang="en-US" altLang="en-US" sz="3000"/>
              <a:t>4(e) Serving an Individual Within a Judicial District of the United States. </a:t>
            </a:r>
            <a:br>
              <a:rPr lang="en-US" altLang="en-US" sz="3000"/>
            </a:br>
            <a:r>
              <a:rPr lang="en-US" altLang="en-US" sz="3000"/>
              <a:t>Unless federal law provides otherwise, an individual — other than a minor, an incompetent person, or a person whose waiver has been filed — may be served in a judicial district of the United States by:</a:t>
            </a:r>
            <a:br>
              <a:rPr lang="en-US" altLang="en-US" sz="300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487248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05000" y="1063626"/>
            <a:ext cx="8305800" cy="4708525"/>
          </a:xfrm>
        </p:spPr>
        <p:txBody>
          <a:bodyPr/>
          <a:lstStyle/>
          <a:p>
            <a:pPr eaLnBrk="1" hangingPunct="1"/>
            <a:r>
              <a:rPr lang="en-US" altLang="en-US" smtClean="0"/>
              <a:t>(1) following state law for serving a summons in an action brought in courts of general jurisdiction in the state where the district court is located or where service is made; or…</a:t>
            </a:r>
          </a:p>
        </p:txBody>
      </p:sp>
    </p:spTree>
    <p:extLst>
      <p:ext uri="{BB962C8B-B14F-4D97-AF65-F5344CB8AC3E}">
        <p14:creationId xmlns:p14="http://schemas.microsoft.com/office/powerpoint/2010/main" val="69468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smtClean="0"/>
              <a:t>(2) doing any of the following:</a:t>
            </a:r>
            <a:br>
              <a:rPr lang="en-US" dirty="0" smtClean="0"/>
            </a:br>
            <a:r>
              <a:rPr lang="en-US" dirty="0" smtClean="0"/>
              <a:t>    (A) delivering a copy of the summons and of the complaint to the individual personally;</a:t>
            </a:r>
            <a:br>
              <a:rPr lang="en-US" dirty="0" smtClean="0"/>
            </a:br>
            <a:r>
              <a:rPr lang="en-US" dirty="0" smtClean="0"/>
              <a:t>    (B) leaving a copy of each at the individual’s dwelling or usual place of abode with someone of suitable age and discretion who resides there; or</a:t>
            </a:r>
            <a:br>
              <a:rPr lang="en-US" dirty="0" smtClean="0"/>
            </a:br>
            <a:r>
              <a:rPr lang="en-US" dirty="0" smtClean="0"/>
              <a:t>    (C) delivering a copy of each to an agent authorized by appointment or by law to receive service of process.</a:t>
            </a:r>
          </a:p>
        </p:txBody>
      </p:sp>
    </p:spTree>
    <p:extLst>
      <p:ext uri="{BB962C8B-B14F-4D97-AF65-F5344CB8AC3E}">
        <p14:creationId xmlns:p14="http://schemas.microsoft.com/office/powerpoint/2010/main" val="106107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9138" y="1131889"/>
            <a:ext cx="8050212" cy="4600575"/>
          </a:xfrm>
        </p:spPr>
        <p:txBody>
          <a:bodyPr/>
          <a:lstStyle/>
          <a:p>
            <a:r>
              <a:rPr lang="en-US" altLang="en-US" smtClean="0"/>
              <a:t>What if Mass. or Va. law had said a party may serve?</a:t>
            </a:r>
          </a:p>
        </p:txBody>
      </p:sp>
    </p:spTree>
    <p:extLst>
      <p:ext uri="{BB962C8B-B14F-4D97-AF65-F5344CB8AC3E}">
        <p14:creationId xmlns:p14="http://schemas.microsoft.com/office/powerpoint/2010/main" val="1062628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537</Words>
  <Application>Microsoft Office PowerPoint</Application>
  <PresentationFormat>Widescreen</PresentationFormat>
  <Paragraphs>43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Wed., Sept. 7</vt:lpstr>
      <vt:lpstr>We will study rules for service for actions filed in federal court concerning defendants that are individuals, corporations, and unincorporated associations when service is effectuated in the United States  - we will ignore: service in other countries service when the United States, a state, or a local government is the defendant service on infants or incompetent persons</vt:lpstr>
      <vt:lpstr>service when defendant is an individual</vt:lpstr>
      <vt:lpstr>1) P files an action against D in the E.D. Va. for violation of federal law. - D resides in Boston, Massachusetts. - P drives to D’s home in Massachusetts and delivers the complaint to D personally at his home. - D appears in the E.D. Va. and makes a motion to dismiss for insufficiency of service of process and insufficiency of process. What result?</vt:lpstr>
      <vt:lpstr>4(c) Service. …  (2) By Whom. Any person who is at least 18 years old and not a party may serve a summons and complaint.</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vt:lpstr>
      <vt:lpstr>(1) following state law for serving a summons in an action brought in courts of general jurisdiction in the state where the district court is located or where service is made; or…</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What if Mass. or Va. law had said a party may serve?</vt:lpstr>
      <vt:lpstr>Mass. R. Civ. P. 4(c) By Whom Served.  Except as otherwise permitted by paragraph (h) of this rule, service of all process shall be made by a sheriff, by his deputy, or by a special sheriff; by any other person duly authorized by law; by some person specially appointed by the court for that purpose... </vt:lpstr>
      <vt:lpstr>Va.Code § 8.01-293 WHO TO SERVE PROCESS. A.  The following persons are authorized to serve process:     1.  The sheriff within such territorial bounds as described in § 8.01-295; or     2.  Any person of age eighteen years or older and who is not a party or otherwise interested in the subject matter in controversy… </vt:lpstr>
      <vt:lpstr>Does Massachusetts law on how to serve apply in federal courts in Massachusetts?</vt:lpstr>
      <vt:lpstr>Distinction: - state law applying in federal court - federal courts’ borrowing state law (incorporating the state standard into federal law) </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(1) following law for serving a summons in an action brought in courts of the Kingdom of Gondor in JRR Tolkien's The Lord of the Rings; or (2)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 </vt:lpstr>
      <vt:lpstr>Why does R 4(e) refer to state law?</vt:lpstr>
      <vt:lpstr>2) P files an action against D in the E.D. Va. for violation of federal law. - D resides in Boston, Massachusetts and has a summer home in Martha’s Vineyard. - P waits 2 months after filing to have a process server deliver a copy of the summons and complaint to D at his summer home. - D appears in the E.D. Va. and makes a motion to dismiss for insufficiency of service of process. - What result?</vt:lpstr>
      <vt:lpstr>4(m) Time Limit for Service.  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court must extend the time for service for an appropriate period.. .  </vt:lpstr>
      <vt:lpstr>3) The P Corp. files an action against D in the E.D. Va. for violation of federal law. - D resides in Boston, Massachusetts and has a summer home in Martha’s Vineyard. - The P Corp. has an employee deliver a copy of the summons and complaint to D at his summer home. - D appears in the E.D. Va. and makes a motion to dismiss for insufficiency of service of process. - What result?</vt:lpstr>
      <vt:lpstr>4(c) Service. …  (2) By Whom. Any person who is at least 18 years old and not a party may serve a summons and complaint.</vt:lpstr>
      <vt:lpstr>4) P files an action against D in the E.D. Va. for violation of federal law. - D resides in Boston, Massachusetts and has a summer home in Martha’s Vineyard - P has his brother leave a copy of the summons and complaint with D’s 16 year-old daughter who is staying for the summer at his summer home. - D appears in the E.D. Va. and makes a motion to dismiss for insufficiency of service of process. What result?</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Mass. R. Civ. P. 4(d) Summons: Personal Service Within the Commonwealth.  …Service shall be made as follows: (1) Upon an individual by delivering a copy of the summons and of the complaint to him personally; or by leaving copies thereof at his last and usual place of abode; or by delivering a copy of the summons and of the complaint to an agent authorized by appointment or by statute to receive service of process, provided that any further notice required by such statute be given….</vt:lpstr>
      <vt:lpstr>Va.Code § 8.01-296 MANNER OF SERVING PROCESS UPON NATURAL PERSONS. A. In any action at law or in equity or any other civil proceeding in any court, process, for which no particular mode of service is prescribed, may be served upon natural persons as follows:     1.         By delivering a copy thereof in writing to the party in person; or </vt:lpstr>
      <vt:lpstr> By substituted service in the following manner:         a.         If the party to be served is not found at his usual place of abode, by delivering a copy of such process and giving information of its purport to any person found there, who is a member of his family, other than a temporary sojourner or guest, and who is of the age of sixteen years or older; or         b.         If such service cannot be effected under subdivision 2 a, then by posting a copy of such process at the front door or at such other door as appears to be the main entrance of such place of abode…</vt:lpstr>
      <vt:lpstr>What if P’s brother had knocked at the door of D’s home in Boston and finding no one there had left a copy of the summons and complaint attached to D’s front door?</vt:lpstr>
      <vt:lpstr>Mass. R. Civ. P. 4(c) By Whom Served.  Except as otherwise permitted by paragraph (h) of this rule, service of all process shall be made by a sheriff, by his deputy, or by a special sheriff; by any other person duly authorized by law; by some person specially appointed by the court for that purpose... </vt:lpstr>
      <vt:lpstr>Va.Code § 8.01-293 WHO TO SERVE PROCESS. A.  The following persons are authorized to serve process:     1.  The sheriff within such territorial bounds as described in § 8.01-295; or     2.  Any person of age eighteen years or older and who is not a party or otherwise interested in the subject matter in controversy… </vt:lpstr>
      <vt:lpstr>- Defendant is aware that he is being served but will not take them - Process server lets them fall at the Defendant’s feet - Server returns a little while later to find that the papers are gone.</vt:lpstr>
      <vt:lpstr>Novak v. World Bank, 703 F.2d 1305, 1310 n. 14 (D.C. Cir. 1983)</vt:lpstr>
      <vt:lpstr>- Defendant is aware that he is being served but will not answer door - Process server lets them fall at the doorstep - Server returns a little while later to find that the papers are gone</vt:lpstr>
      <vt:lpstr>Williams v. Harris, 1988 WL 78849 (D.D.C. 1988)</vt:lpstr>
      <vt:lpstr>5) P files an action against D in the E.D. Va. for violation of federal law. P serves D in accordance with Fed. R. Civ. P. 4 - D files a counterclaim against P and serves P by mailing a copy of the counterclaim to P’s attorney  - P appears in the E.D. Va. and makes a motion to dismiss the counterclaim for insufficiency of service of process. What result?</vt:lpstr>
      <vt:lpstr>serving corporations or unincorporated associations</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1) P files an action against the D Corp. in the E.D. Va. for violation of federal law. - P serves the D Corp. by having a process server leave a copy of the summons and complaint with a foreman at a D. Corp. plant in Pa. - The D. Corp. appears in the E.D. Va. and makes a motion to dismiss the complaint for insufficiency of service of process. What result? </vt:lpstr>
      <vt:lpstr>2) P files an action against the D Corp. in the E.D. Va. for violation of federal law. P serves D by having his lawyer leave a copy of the summons and complaint leaves at house of the CEO of the D. Corp. in Pennsylvania with his 18 year old son - The D. Corp. specially appears in the E.D. Va. and makes a motion to dismiss the complaint for insufficiency of service of process. - What result? </vt:lpstr>
      <vt:lpstr>federal subject matter jurisdiction</vt:lpstr>
      <vt:lpstr>federal question (or “arising under”) jurisdiction</vt:lpstr>
      <vt:lpstr>U.S. Const. Article III.  Section. 2.   The judicial Power shall extend to all Cases, in Law and Equity, arising under this Constitution, the Laws of the United States, and Treaties made, or which shall be made, under their Authority…</vt:lpstr>
      <vt:lpstr>28 U.S.C. §  1331. - Federal question  The district courts shall have original jurisdiction of all civil actions arising under the Constitution, laws, or treaties of the United States.    </vt:lpstr>
      <vt:lpstr>Louisville &amp; Nashville RR Co. v. Mottley (US 1908)</vt:lpstr>
      <vt:lpstr>- P sues D in federal court. - D appears.  - There is in fact no federal SMJ, but no one notices. - P gets a judgment of $100,000 in his favor; there is no appeal and the opportunity for appeal is exhausted. - The time period to make a motion to set aside the judgment has also passed. - P then sues on the judgment in state court to garnish D’s wages. - D collaterally attacks the judgment for lack of SMJ.</vt:lpstr>
      <vt:lpstr>28 USC § 1257 - State courts; certiorari (a)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 (b) For the purposes of this section, the term “highest court of a State” includes the District of Columbia Court of Appeals.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3</cp:revision>
  <dcterms:created xsi:type="dcterms:W3CDTF">2016-09-06T13:43:35Z</dcterms:created>
  <dcterms:modified xsi:type="dcterms:W3CDTF">2016-09-06T20:23:55Z</dcterms:modified>
</cp:coreProperties>
</file>