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57" r:id="rId2"/>
    <p:sldId id="304" r:id="rId3"/>
    <p:sldId id="344" r:id="rId4"/>
    <p:sldId id="346" r:id="rId5"/>
    <p:sldId id="358" r:id="rId6"/>
    <p:sldId id="357" r:id="rId7"/>
    <p:sldId id="295" r:id="rId8"/>
    <p:sldId id="296" r:id="rId9"/>
    <p:sldId id="297" r:id="rId10"/>
    <p:sldId id="347" r:id="rId11"/>
    <p:sldId id="348" r:id="rId12"/>
    <p:sldId id="359" r:id="rId13"/>
    <p:sldId id="360" r:id="rId14"/>
    <p:sldId id="349" r:id="rId15"/>
    <p:sldId id="350" r:id="rId16"/>
    <p:sldId id="299" r:id="rId17"/>
    <p:sldId id="300" r:id="rId18"/>
    <p:sldId id="301" r:id="rId19"/>
    <p:sldId id="302" r:id="rId20"/>
    <p:sldId id="303" r:id="rId21"/>
    <p:sldId id="345" r:id="rId22"/>
    <p:sldId id="308" r:id="rId23"/>
    <p:sldId id="309" r:id="rId24"/>
    <p:sldId id="310" r:id="rId25"/>
    <p:sldId id="314" r:id="rId26"/>
    <p:sldId id="315" r:id="rId27"/>
    <p:sldId id="361" r:id="rId28"/>
    <p:sldId id="316" r:id="rId29"/>
    <p:sldId id="362" r:id="rId30"/>
    <p:sldId id="317" r:id="rId31"/>
    <p:sldId id="318" r:id="rId32"/>
    <p:sldId id="364" r:id="rId33"/>
    <p:sldId id="363" r:id="rId34"/>
    <p:sldId id="319" r:id="rId35"/>
    <p:sldId id="320"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65" d="100"/>
          <a:sy n="165" d="100"/>
        </p:scale>
        <p:origin x="14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64CD0DD-19C1-449E-B7ED-37F3E6701CA4}" type="datetimeFigureOut">
              <a:rPr lang="en-US" smtClean="0"/>
              <a:t>9/6/2016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26EDA42-305A-453D-B522-59B4ECA7A36C}" type="slidenum">
              <a:rPr lang="en-US" smtClean="0"/>
              <a:t>‹#›</a:t>
            </a:fld>
            <a:endParaRPr lang="en-US"/>
          </a:p>
        </p:txBody>
      </p:sp>
    </p:spTree>
    <p:extLst>
      <p:ext uri="{BB962C8B-B14F-4D97-AF65-F5344CB8AC3E}">
        <p14:creationId xmlns:p14="http://schemas.microsoft.com/office/powerpoint/2010/main" val="8698021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AB0143-3EE8-4402-9EDB-C73335A37CEE}"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3187362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B0143-3EE8-4402-9EDB-C73335A37CEE}"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185790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B0143-3EE8-4402-9EDB-C73335A37CEE}"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1174449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B0143-3EE8-4402-9EDB-C73335A37CEE}"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15805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B0143-3EE8-4402-9EDB-C73335A37CEE}"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37796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AB0143-3EE8-4402-9EDB-C73335A37CEE}"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1676636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AB0143-3EE8-4402-9EDB-C73335A37CEE}"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274287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B0143-3EE8-4402-9EDB-C73335A37CEE}"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274815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B0143-3EE8-4402-9EDB-C73335A37CEE}"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11837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AB0143-3EE8-4402-9EDB-C73335A37CEE}"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405527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AB0143-3EE8-4402-9EDB-C73335A37CEE}"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FCC26-7835-41B8-852F-7FC0CE4DF2EC}" type="slidenum">
              <a:rPr lang="en-US" smtClean="0"/>
              <a:t>‹#›</a:t>
            </a:fld>
            <a:endParaRPr lang="en-US"/>
          </a:p>
        </p:txBody>
      </p:sp>
    </p:spTree>
    <p:extLst>
      <p:ext uri="{BB962C8B-B14F-4D97-AF65-F5344CB8AC3E}">
        <p14:creationId xmlns:p14="http://schemas.microsoft.com/office/powerpoint/2010/main" val="342362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B0143-3EE8-4402-9EDB-C73335A37CEE}" type="datetimeFigureOut">
              <a:rPr lang="en-US" smtClean="0"/>
              <a:t>9/6/2016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FCC26-7835-41B8-852F-7FC0CE4DF2EC}" type="slidenum">
              <a:rPr lang="en-US" smtClean="0"/>
              <a:t>‹#›</a:t>
            </a:fld>
            <a:endParaRPr lang="en-US"/>
          </a:p>
        </p:txBody>
      </p:sp>
    </p:spTree>
    <p:extLst>
      <p:ext uri="{BB962C8B-B14F-4D97-AF65-F5344CB8AC3E}">
        <p14:creationId xmlns:p14="http://schemas.microsoft.com/office/powerpoint/2010/main" val="290752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Sept. 5</a:t>
            </a:r>
          </a:p>
        </p:txBody>
      </p:sp>
    </p:spTree>
    <p:extLst>
      <p:ext uri="{BB962C8B-B14F-4D97-AF65-F5344CB8AC3E}">
        <p14:creationId xmlns:p14="http://schemas.microsoft.com/office/powerpoint/2010/main" val="61597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73891"/>
          </a:xfrm>
        </p:spPr>
        <p:txBody>
          <a:bodyPr/>
          <a:lstStyle/>
          <a:p>
            <a:r>
              <a:rPr lang="en-US" dirty="0"/>
              <a:t>Rule 2. One Form of Action</a:t>
            </a:r>
            <a:br>
              <a:rPr lang="en-US" dirty="0"/>
            </a:br>
            <a:r>
              <a:rPr lang="en-US" dirty="0"/>
              <a:t/>
            </a:r>
            <a:br>
              <a:rPr lang="en-US" dirty="0"/>
            </a:br>
            <a:r>
              <a:rPr lang="en-US" dirty="0"/>
              <a:t>There is one form of action — the civil action.</a:t>
            </a:r>
            <a:br>
              <a:rPr lang="en-US" dirty="0"/>
            </a:br>
            <a:endParaRPr lang="en-US" dirty="0"/>
          </a:p>
        </p:txBody>
      </p:sp>
    </p:spTree>
    <p:extLst>
      <p:ext uri="{BB962C8B-B14F-4D97-AF65-F5344CB8AC3E}">
        <p14:creationId xmlns:p14="http://schemas.microsoft.com/office/powerpoint/2010/main" val="4049580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05000" y="1063626"/>
            <a:ext cx="8305800" cy="4422775"/>
          </a:xfrm>
        </p:spPr>
        <p:txBody>
          <a:bodyPr/>
          <a:lstStyle/>
          <a:p>
            <a:pPr eaLnBrk="1" hangingPunct="1"/>
            <a:r>
              <a:rPr lang="en-US" altLang="en-US" b="1" smtClean="0"/>
              <a:t>Rule 3.  Commencement of Action</a:t>
            </a:r>
            <a:br>
              <a:rPr lang="en-US" altLang="en-US" b="1" smtClean="0"/>
            </a:br>
            <a:r>
              <a:rPr lang="en-US" altLang="en-US" b="1" smtClean="0"/>
              <a:t/>
            </a:r>
            <a:br>
              <a:rPr lang="en-US" altLang="en-US" b="1" smtClean="0"/>
            </a:br>
            <a:r>
              <a:rPr lang="en-US" altLang="en-US" smtClean="0"/>
              <a:t>A civil action is commenced by filing a complaint with the court.</a:t>
            </a:r>
            <a:br>
              <a:rPr lang="en-US" altLang="en-US" smtClean="0"/>
            </a:br>
            <a:endParaRPr lang="en-US" altLang="en-US" smtClean="0"/>
          </a:p>
        </p:txBody>
      </p:sp>
    </p:spTree>
    <p:extLst>
      <p:ext uri="{BB962C8B-B14F-4D97-AF65-F5344CB8AC3E}">
        <p14:creationId xmlns:p14="http://schemas.microsoft.com/office/powerpoint/2010/main" val="2850973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233383"/>
          </a:xfrm>
        </p:spPr>
        <p:txBody>
          <a:bodyPr/>
          <a:lstStyle/>
          <a:p>
            <a:r>
              <a:rPr lang="en-US" dirty="0" smtClean="0"/>
              <a:t>Why might it matter when an action commences?</a:t>
            </a:r>
            <a:endParaRPr lang="en-US" dirty="0"/>
          </a:p>
        </p:txBody>
      </p:sp>
    </p:spTree>
    <p:extLst>
      <p:ext uri="{BB962C8B-B14F-4D97-AF65-F5344CB8AC3E}">
        <p14:creationId xmlns:p14="http://schemas.microsoft.com/office/powerpoint/2010/main" val="3887116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71599"/>
          </a:xfrm>
        </p:spPr>
        <p:txBody>
          <a:bodyPr/>
          <a:lstStyle/>
          <a:p>
            <a:r>
              <a:rPr lang="en-US" dirty="0"/>
              <a:t>Rule 77. Conducting Business; Clerk’s Authority; Notice of an Order or Judgment</a:t>
            </a:r>
            <a:br>
              <a:rPr lang="en-US" dirty="0"/>
            </a:br>
            <a:r>
              <a:rPr lang="en-US" dirty="0"/>
              <a:t>(a) When Court Is Open. </a:t>
            </a:r>
            <a:br>
              <a:rPr lang="en-US" dirty="0"/>
            </a:br>
            <a:r>
              <a:rPr lang="en-US" dirty="0"/>
              <a:t>Every district court is considered always open for filing any paper, issuing and returning process, making a motion, or entering an order.</a:t>
            </a:r>
            <a:br>
              <a:rPr lang="en-US" dirty="0"/>
            </a:br>
            <a:r>
              <a:rPr lang="en-US" dirty="0"/>
              <a:t/>
            </a:r>
            <a:br>
              <a:rPr lang="en-US" dirty="0"/>
            </a:br>
            <a:endParaRPr lang="en-US" dirty="0"/>
          </a:p>
        </p:txBody>
      </p:sp>
    </p:spTree>
    <p:extLst>
      <p:ext uri="{BB962C8B-B14F-4D97-AF65-F5344CB8AC3E}">
        <p14:creationId xmlns:p14="http://schemas.microsoft.com/office/powerpoint/2010/main" val="249661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1063626"/>
            <a:ext cx="8229600" cy="4537075"/>
          </a:xfrm>
        </p:spPr>
        <p:txBody>
          <a:bodyPr/>
          <a:lstStyle/>
          <a:p>
            <a:pPr algn="l" eaLnBrk="1" hangingPunct="1"/>
            <a:r>
              <a:rPr lang="en-US" altLang="en-US" sz="2100" b="1"/>
              <a:t>Rule 4. Summons</a:t>
            </a:r>
            <a:r>
              <a:rPr lang="en-US" altLang="en-US" sz="2100"/>
              <a:t/>
            </a:r>
            <a:br>
              <a:rPr lang="en-US" altLang="en-US" sz="2100"/>
            </a:br>
            <a:r>
              <a:rPr lang="en-US" altLang="en-US" sz="2100"/>
              <a:t/>
            </a:r>
            <a:br>
              <a:rPr lang="en-US" altLang="en-US" sz="2100"/>
            </a:br>
            <a:r>
              <a:rPr lang="en-US" altLang="en-US" sz="2100"/>
              <a:t>(a) Contents; Amendments.</a:t>
            </a:r>
            <a:br>
              <a:rPr lang="en-US" altLang="en-US" sz="2100"/>
            </a:br>
            <a:r>
              <a:rPr lang="en-US" altLang="en-US" sz="2100"/>
              <a:t>    (1) Contents. A summons must:</a:t>
            </a:r>
            <a:br>
              <a:rPr lang="en-US" altLang="en-US" sz="2100"/>
            </a:br>
            <a:r>
              <a:rPr lang="en-US" altLang="en-US" sz="2100"/>
              <a:t>        (A) name the court and the parties;</a:t>
            </a:r>
            <a:br>
              <a:rPr lang="en-US" altLang="en-US" sz="2100"/>
            </a:br>
            <a:r>
              <a:rPr lang="en-US" altLang="en-US" sz="2100"/>
              <a:t>        (B) be directed to the defendant;</a:t>
            </a:r>
            <a:br>
              <a:rPr lang="en-US" altLang="en-US" sz="2100"/>
            </a:br>
            <a:r>
              <a:rPr lang="en-US" altLang="en-US" sz="2100"/>
              <a:t>        (C) state the name and address of the plaintiff’s attorney or — if unrepresented — of the plaintiff;</a:t>
            </a:r>
            <a:br>
              <a:rPr lang="en-US" altLang="en-US" sz="2100"/>
            </a:br>
            <a:r>
              <a:rPr lang="en-US" altLang="en-US" sz="2100"/>
              <a:t>        (D) state the time within which the defendant must appear and defend;</a:t>
            </a:r>
            <a:br>
              <a:rPr lang="en-US" altLang="en-US" sz="2100"/>
            </a:br>
            <a:r>
              <a:rPr lang="en-US" altLang="en-US" sz="2100"/>
              <a:t>        (E) notify the defendant that a failure to appear and defend will result in a default judgment against the defendant for the relief demanded in the complaint;</a:t>
            </a:r>
            <a:br>
              <a:rPr lang="en-US" altLang="en-US" sz="2100"/>
            </a:br>
            <a:r>
              <a:rPr lang="en-US" altLang="en-US" sz="2100"/>
              <a:t>        (F) be signed by the clerk; and</a:t>
            </a:r>
            <a:br>
              <a:rPr lang="en-US" altLang="en-US" sz="2100"/>
            </a:br>
            <a:r>
              <a:rPr lang="en-US" altLang="en-US" sz="2100"/>
              <a:t>        (G) bear the court’s seal.</a:t>
            </a:r>
          </a:p>
        </p:txBody>
      </p:sp>
    </p:spTree>
    <p:extLst>
      <p:ext uri="{BB962C8B-B14F-4D97-AF65-F5344CB8AC3E}">
        <p14:creationId xmlns:p14="http://schemas.microsoft.com/office/powerpoint/2010/main" val="4144932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74864" y="1131888"/>
            <a:ext cx="7964487" cy="4868862"/>
          </a:xfrm>
        </p:spPr>
        <p:txBody>
          <a:bodyPr/>
          <a:lstStyle/>
          <a:p>
            <a:pPr algn="l"/>
            <a:r>
              <a:rPr lang="en-US" altLang="en-US" sz="2000"/>
              <a:t>A lawsuit has been filed against you.</a:t>
            </a:r>
            <a:br>
              <a:rPr lang="en-US" altLang="en-US" sz="2000"/>
            </a:br>
            <a:r>
              <a:rPr lang="en-US" altLang="en-US" sz="2000"/>
              <a:t/>
            </a:r>
            <a:br>
              <a:rPr lang="en-US" altLang="en-US" sz="2000"/>
            </a:br>
            <a:r>
              <a:rPr lang="en-US" altLang="en-US" sz="2000"/>
              <a:t>Within 20 days &lt;Use 60 days if the defendant is the United States or a United States agency, or is an officer or employee of the United States allowed 60 days by Rule 12(a)(3)&gt; after service of this summons on you (not counting the day you received it), you must serve on the plaintiff an answer to the attached complaint or a motion under Rule 12 of the Federal Rules of Civil Procedure. The answer or motion must be served on the plaintiff’s attorney, &lt;Name of Plaintiff’s Attorney&gt;, whose address is &lt;Address of Plaintiff’s Attorney&gt;. If you fail to do so, judgment by default will be entered against you for the relief demanded in the complaint. You also must file your answer or motion with the court.</a:t>
            </a:r>
            <a:br>
              <a:rPr lang="en-US" altLang="en-US" sz="2000"/>
            </a:br>
            <a:r>
              <a:rPr lang="en-US" altLang="en-US" sz="2000"/>
              <a:t/>
            </a:r>
            <a:br>
              <a:rPr lang="en-US" altLang="en-US" sz="2000"/>
            </a:br>
            <a:r>
              <a:rPr lang="en-US" altLang="en-US" sz="2000"/>
              <a:t>Date: &lt;Date&gt; &lt;Signature of Clerk of Court&gt;</a:t>
            </a:r>
            <a:br>
              <a:rPr lang="en-US" altLang="en-US" sz="2000"/>
            </a:br>
            <a:r>
              <a:rPr lang="en-US" altLang="en-US" sz="2000"/>
              <a:t>________________________________________</a:t>
            </a:r>
            <a:br>
              <a:rPr lang="en-US" altLang="en-US" sz="2000"/>
            </a:br>
            <a:r>
              <a:rPr lang="en-US" altLang="en-US" sz="2000"/>
              <a:t>Clerk of Court</a:t>
            </a:r>
            <a:br>
              <a:rPr lang="en-US" altLang="en-US" sz="2000"/>
            </a:br>
            <a:r>
              <a:rPr lang="en-US" altLang="en-US" sz="2000"/>
              <a:t>(Court</a:t>
            </a:r>
          </a:p>
        </p:txBody>
      </p:sp>
    </p:spTree>
    <p:extLst>
      <p:ext uri="{BB962C8B-B14F-4D97-AF65-F5344CB8AC3E}">
        <p14:creationId xmlns:p14="http://schemas.microsoft.com/office/powerpoint/2010/main" val="3570498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270453"/>
          </a:xfrm>
        </p:spPr>
        <p:txBody>
          <a:bodyPr/>
          <a:lstStyle/>
          <a:p>
            <a:pPr algn="ctr"/>
            <a:r>
              <a:rPr lang="en-US" dirty="0"/>
              <a:t>s</a:t>
            </a:r>
            <a:r>
              <a:rPr lang="en-US" dirty="0" smtClean="0"/>
              <a:t>ervice - notice</a:t>
            </a:r>
            <a:endParaRPr lang="en-US" dirty="0"/>
          </a:p>
        </p:txBody>
      </p:sp>
    </p:spTree>
    <p:extLst>
      <p:ext uri="{BB962C8B-B14F-4D97-AF65-F5344CB8AC3E}">
        <p14:creationId xmlns:p14="http://schemas.microsoft.com/office/powerpoint/2010/main" val="740796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479925"/>
          </a:xfrm>
        </p:spPr>
        <p:txBody>
          <a:bodyPr/>
          <a:lstStyle/>
          <a:p>
            <a:pPr eaLnBrk="1" hangingPunct="1"/>
            <a:r>
              <a:rPr lang="en-US" altLang="en-US" smtClean="0"/>
              <a:t>constitutional restrictions on service</a:t>
            </a:r>
          </a:p>
        </p:txBody>
      </p:sp>
    </p:spTree>
    <p:extLst>
      <p:ext uri="{BB962C8B-B14F-4D97-AF65-F5344CB8AC3E}">
        <p14:creationId xmlns:p14="http://schemas.microsoft.com/office/powerpoint/2010/main" val="956254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763000" cy="6202362"/>
          </a:xfrm>
        </p:spPr>
        <p:txBody>
          <a:bodyPr>
            <a:normAutofit fontScale="90000"/>
          </a:bodyPr>
          <a:lstStyle/>
          <a:p>
            <a:pPr algn="l"/>
            <a:r>
              <a:rPr lang="en-US" altLang="en-US" sz="3600" dirty="0"/>
              <a:t>- P sues D in Oregon state court for negligence, asking for $100,000</a:t>
            </a:r>
            <a:br>
              <a:rPr lang="en-US" altLang="en-US" sz="3600" dirty="0"/>
            </a:br>
            <a:r>
              <a:rPr lang="en-US" altLang="en-US" sz="3600" dirty="0"/>
              <a:t>- P serves D by putting a copy of the summons and complaint down a sewer drain</a:t>
            </a:r>
            <a:br>
              <a:rPr lang="en-US" altLang="en-US" sz="3600" dirty="0"/>
            </a:br>
            <a:r>
              <a:rPr lang="en-US" altLang="en-US" sz="3600" dirty="0"/>
              <a:t>- this is acceptable service under Oregon law</a:t>
            </a:r>
            <a:br>
              <a:rPr lang="en-US" altLang="en-US" sz="3600" dirty="0"/>
            </a:br>
            <a:r>
              <a:rPr lang="en-US" altLang="en-US" sz="3600" dirty="0"/>
              <a:t>- D does not find out about the suit</a:t>
            </a:r>
            <a:br>
              <a:rPr lang="en-US" altLang="en-US" sz="3600" dirty="0"/>
            </a:br>
            <a:r>
              <a:rPr lang="en-US" altLang="en-US" sz="3600" dirty="0"/>
              <a:t>- P gets a default judgment of $100,000 against D</a:t>
            </a:r>
            <a:br>
              <a:rPr lang="en-US" altLang="en-US" sz="3600" dirty="0"/>
            </a:br>
            <a:r>
              <a:rPr lang="en-US" altLang="en-US" sz="3600" dirty="0"/>
              <a:t>- the Oregon court attaches property  owned by D in Oregon worth $100,000 and transfers it to </a:t>
            </a:r>
            <a:r>
              <a:rPr lang="en-US" altLang="en-US" sz="3600" dirty="0" smtClean="0"/>
              <a:t>P</a:t>
            </a:r>
            <a:br>
              <a:rPr lang="en-US" altLang="en-US" sz="3600" dirty="0" smtClean="0"/>
            </a:br>
            <a:r>
              <a:rPr lang="en-US" altLang="en-US" sz="3600" dirty="0" smtClean="0"/>
              <a:t>- D later finds out about it and sues P </a:t>
            </a:r>
            <a:r>
              <a:rPr lang="en-US" altLang="en-US" sz="3600" smtClean="0"/>
              <a:t>in ejectment</a:t>
            </a:r>
            <a:endParaRPr lang="en-US" altLang="en-US" sz="3600"/>
          </a:p>
        </p:txBody>
      </p:sp>
    </p:spTree>
    <p:extLst>
      <p:ext uri="{BB962C8B-B14F-4D97-AF65-F5344CB8AC3E}">
        <p14:creationId xmlns:p14="http://schemas.microsoft.com/office/powerpoint/2010/main" val="3373574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838450" y="1063626"/>
            <a:ext cx="6686550" cy="4765675"/>
          </a:xfrm>
        </p:spPr>
        <p:txBody>
          <a:bodyPr/>
          <a:lstStyle/>
          <a:p>
            <a:pPr eaLnBrk="1" hangingPunct="1"/>
            <a:r>
              <a:rPr lang="en-US" altLang="en-US" sz="2400"/>
              <a:t>U.S. Const. Amendment V.</a:t>
            </a:r>
            <a:br>
              <a:rPr lang="en-US" altLang="en-US" sz="2400"/>
            </a:br>
            <a:r>
              <a:rPr lang="en-US" altLang="en-US" sz="2400"/>
              <a:t>No person shall . . . be deprived of life, liberty, or property, without due process of law . . . </a:t>
            </a:r>
            <a:br>
              <a:rPr lang="en-US" altLang="en-US" sz="2400"/>
            </a:br>
            <a:r>
              <a:rPr lang="en-US" altLang="en-US" sz="2400"/>
              <a:t/>
            </a:r>
            <a:br>
              <a:rPr lang="en-US" altLang="en-US" sz="2400"/>
            </a:br>
            <a:r>
              <a:rPr lang="en-US" altLang="en-US" sz="2400"/>
              <a:t>Amendment XIV.</a:t>
            </a:r>
            <a:br>
              <a:rPr lang="en-US" altLang="en-US" sz="2400"/>
            </a:br>
            <a:r>
              <a:rPr lang="en-US" altLang="en-US" sz="2400"/>
              <a:t>Section 1. </a:t>
            </a:r>
            <a:br>
              <a:rPr lang="en-US" altLang="en-US" sz="2400"/>
            </a:br>
            <a:r>
              <a:rPr lang="en-US" altLang="en-US" sz="2400"/>
              <a:t>.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br>
              <a:rPr lang="en-US" altLang="en-US" sz="2400"/>
            </a:br>
            <a:endParaRPr lang="en-US" altLang="en-US" sz="2400"/>
          </a:p>
        </p:txBody>
      </p:sp>
    </p:spTree>
    <p:extLst>
      <p:ext uri="{BB962C8B-B14F-4D97-AF65-F5344CB8AC3E}">
        <p14:creationId xmlns:p14="http://schemas.microsoft.com/office/powerpoint/2010/main" val="2268852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5776183"/>
          </a:xfrm>
        </p:spPr>
        <p:txBody>
          <a:bodyPr/>
          <a:lstStyle/>
          <a:p>
            <a:r>
              <a:rPr lang="en-US" dirty="0" smtClean="0"/>
              <a:t>Drafting a complaint</a:t>
            </a:r>
            <a:br>
              <a:rPr lang="en-US" dirty="0" smtClean="0"/>
            </a:br>
            <a:r>
              <a:rPr lang="en-US" dirty="0" smtClean="0"/>
              <a:t>- state a claim</a:t>
            </a:r>
            <a:br>
              <a:rPr lang="en-US" dirty="0" smtClean="0"/>
            </a:br>
            <a:r>
              <a:rPr lang="en-US" dirty="0" smtClean="0"/>
              <a:t>- pleading standards under 8(a)(2), </a:t>
            </a:r>
            <a:r>
              <a:rPr lang="en-US" dirty="0" err="1" smtClean="0"/>
              <a:t>Twiqbal</a:t>
            </a:r>
            <a:r>
              <a:rPr lang="en-US" dirty="0"/>
              <a:t/>
            </a:r>
            <a:br>
              <a:rPr lang="en-US" dirty="0"/>
            </a:br>
            <a:r>
              <a:rPr lang="en-US" dirty="0" smtClean="0"/>
              <a:t>	- also 9(b)</a:t>
            </a:r>
            <a:br>
              <a:rPr lang="en-US" dirty="0" smtClean="0"/>
            </a:br>
            <a:r>
              <a:rPr lang="en-US" dirty="0" smtClean="0"/>
              <a:t>- R 11</a:t>
            </a:r>
            <a:endParaRPr lang="en-US" dirty="0"/>
          </a:p>
        </p:txBody>
      </p:sp>
    </p:spTree>
    <p:extLst>
      <p:ext uri="{BB962C8B-B14F-4D97-AF65-F5344CB8AC3E}">
        <p14:creationId xmlns:p14="http://schemas.microsoft.com/office/powerpoint/2010/main" val="3260001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049962"/>
          </a:xfrm>
        </p:spPr>
        <p:txBody>
          <a:bodyPr/>
          <a:lstStyle/>
          <a:p>
            <a:r>
              <a:rPr lang="en-US" altLang="en-US" smtClean="0"/>
              <a:t>Must there always be </a:t>
            </a:r>
            <a:r>
              <a:rPr lang="en-US" altLang="en-US" i="1" smtClean="0"/>
              <a:t>actual</a:t>
            </a:r>
            <a:r>
              <a:rPr lang="en-US" altLang="en-US" smtClean="0"/>
              <a:t> notice to the defendant for due process to be satisfied?</a:t>
            </a:r>
          </a:p>
        </p:txBody>
      </p:sp>
    </p:spTree>
    <p:extLst>
      <p:ext uri="{BB962C8B-B14F-4D97-AF65-F5344CB8AC3E}">
        <p14:creationId xmlns:p14="http://schemas.microsoft.com/office/powerpoint/2010/main" val="338729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59243"/>
          </a:xfrm>
        </p:spPr>
        <p:txBody>
          <a:bodyPr/>
          <a:lstStyle/>
          <a:p>
            <a:r>
              <a:rPr lang="en-US" dirty="0" smtClean="0"/>
              <a:t>What good is getting a binding </a:t>
            </a:r>
            <a:r>
              <a:rPr lang="en-US" smtClean="0"/>
              <a:t>judgment against </a:t>
            </a:r>
            <a:r>
              <a:rPr lang="en-US" dirty="0" smtClean="0"/>
              <a:t>someone you cannot find?</a:t>
            </a:r>
            <a:endParaRPr lang="en-US" dirty="0"/>
          </a:p>
        </p:txBody>
      </p:sp>
    </p:spTree>
    <p:extLst>
      <p:ext uri="{BB962C8B-B14F-4D97-AF65-F5344CB8AC3E}">
        <p14:creationId xmlns:p14="http://schemas.microsoft.com/office/powerpoint/2010/main" val="2132276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63863" y="1100139"/>
            <a:ext cx="6229350" cy="4594225"/>
          </a:xfrm>
        </p:spPr>
        <p:txBody>
          <a:bodyPr/>
          <a:lstStyle/>
          <a:p>
            <a:pPr eaLnBrk="1" hangingPunct="1"/>
            <a:r>
              <a:rPr lang="en-US" altLang="en-US" smtClean="0"/>
              <a:t>Mennonite Board of Missions v. Adams</a:t>
            </a:r>
            <a:br>
              <a:rPr lang="en-US" altLang="en-US" smtClean="0"/>
            </a:br>
            <a:r>
              <a:rPr lang="en-US" altLang="en-US" smtClean="0"/>
              <a:t>(U.S. 1983)</a:t>
            </a:r>
          </a:p>
        </p:txBody>
      </p:sp>
    </p:spTree>
    <p:extLst>
      <p:ext uri="{BB962C8B-B14F-4D97-AF65-F5344CB8AC3E}">
        <p14:creationId xmlns:p14="http://schemas.microsoft.com/office/powerpoint/2010/main" val="2158912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95600" y="1063626"/>
            <a:ext cx="6286500" cy="4422775"/>
          </a:xfrm>
        </p:spPr>
        <p:txBody>
          <a:bodyPr/>
          <a:lstStyle/>
          <a:p>
            <a:pPr eaLnBrk="1" hangingPunct="1"/>
            <a:r>
              <a:rPr lang="en-US" altLang="en-US" smtClean="0"/>
              <a:t>Mullane v. Central Hanover Bank &amp; Trust Co.</a:t>
            </a:r>
            <a:br>
              <a:rPr lang="en-US" altLang="en-US" smtClean="0"/>
            </a:br>
            <a:r>
              <a:rPr lang="en-US" altLang="en-US" smtClean="0"/>
              <a:t>(U.S. 1950)</a:t>
            </a:r>
          </a:p>
        </p:txBody>
      </p:sp>
    </p:spTree>
    <p:extLst>
      <p:ext uri="{BB962C8B-B14F-4D97-AF65-F5344CB8AC3E}">
        <p14:creationId xmlns:p14="http://schemas.microsoft.com/office/powerpoint/2010/main" val="4064521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1063626"/>
            <a:ext cx="7505700" cy="4651375"/>
          </a:xfrm>
        </p:spPr>
        <p:txBody>
          <a:bodyPr/>
          <a:lstStyle/>
          <a:p>
            <a:pPr algn="l" eaLnBrk="1" hangingPunct="1"/>
            <a:r>
              <a:rPr lang="en-US" altLang="en-US" sz="3200"/>
              <a:t>“An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a:t>
            </a:r>
          </a:p>
        </p:txBody>
      </p:sp>
    </p:spTree>
    <p:extLst>
      <p:ext uri="{BB962C8B-B14F-4D97-AF65-F5344CB8AC3E}">
        <p14:creationId xmlns:p14="http://schemas.microsoft.com/office/powerpoint/2010/main" val="162325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1063626"/>
            <a:ext cx="8382000" cy="4651375"/>
          </a:xfrm>
        </p:spPr>
        <p:txBody>
          <a:bodyPr/>
          <a:lstStyle/>
          <a:p>
            <a:pPr eaLnBrk="1" hangingPunct="1"/>
            <a:r>
              <a:rPr lang="en-US" altLang="en-US" smtClean="0"/>
              <a:t>service</a:t>
            </a:r>
          </a:p>
        </p:txBody>
      </p:sp>
    </p:spTree>
    <p:extLst>
      <p:ext uri="{BB962C8B-B14F-4D97-AF65-F5344CB8AC3E}">
        <p14:creationId xmlns:p14="http://schemas.microsoft.com/office/powerpoint/2010/main" val="4156252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28800" y="1063626"/>
            <a:ext cx="8382000" cy="4651375"/>
          </a:xfrm>
        </p:spPr>
        <p:txBody>
          <a:bodyPr/>
          <a:lstStyle/>
          <a:p>
            <a:pPr eaLnBrk="1" hangingPunct="1"/>
            <a:r>
              <a:rPr lang="en-US" altLang="en-US" smtClean="0"/>
              <a:t>what if service is improper?</a:t>
            </a:r>
            <a:br>
              <a:rPr lang="en-US" altLang="en-US" smtClean="0"/>
            </a:br>
            <a:endParaRPr lang="en-US" altLang="en-US" smtClean="0"/>
          </a:p>
        </p:txBody>
      </p:sp>
    </p:spTree>
    <p:extLst>
      <p:ext uri="{BB962C8B-B14F-4D97-AF65-F5344CB8AC3E}">
        <p14:creationId xmlns:p14="http://schemas.microsoft.com/office/powerpoint/2010/main" val="592604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862680"/>
          </a:xfrm>
        </p:spPr>
        <p:txBody>
          <a:bodyPr/>
          <a:lstStyle/>
          <a:p>
            <a:r>
              <a:rPr lang="en-US" dirty="0" smtClean="0"/>
              <a:t>If you default</a:t>
            </a:r>
            <a:endParaRPr lang="en-US" dirty="0"/>
          </a:p>
        </p:txBody>
      </p:sp>
    </p:spTree>
    <p:extLst>
      <p:ext uri="{BB962C8B-B14F-4D97-AF65-F5344CB8AC3E}">
        <p14:creationId xmlns:p14="http://schemas.microsoft.com/office/powerpoint/2010/main" val="590902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28800" y="1063626"/>
            <a:ext cx="8382000" cy="4708525"/>
          </a:xfrm>
        </p:spPr>
        <p:txBody>
          <a:bodyPr/>
          <a:lstStyle/>
          <a:p>
            <a:pPr eaLnBrk="1" hangingPunct="1"/>
            <a:r>
              <a:rPr lang="en-US" altLang="en-US" dirty="0" smtClean="0"/>
              <a:t>- motion to set aside judgment</a:t>
            </a:r>
          </a:p>
        </p:txBody>
      </p:sp>
    </p:spTree>
    <p:extLst>
      <p:ext uri="{BB962C8B-B14F-4D97-AF65-F5344CB8AC3E}">
        <p14:creationId xmlns:p14="http://schemas.microsoft.com/office/powerpoint/2010/main" val="1007276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117989"/>
            <a:ext cx="10810103" cy="6492875"/>
          </a:xfrm>
        </p:spPr>
        <p:txBody>
          <a:bodyPr/>
          <a:lstStyle/>
          <a:p>
            <a:r>
              <a:rPr lang="en-US" dirty="0"/>
              <a:t>c</a:t>
            </a:r>
            <a:r>
              <a:rPr lang="en-US" dirty="0" smtClean="0"/>
              <a:t>ollateral attack</a:t>
            </a:r>
            <a:endParaRPr lang="en-US" dirty="0"/>
          </a:p>
        </p:txBody>
      </p:sp>
    </p:spTree>
    <p:extLst>
      <p:ext uri="{BB962C8B-B14F-4D97-AF65-F5344CB8AC3E}">
        <p14:creationId xmlns:p14="http://schemas.microsoft.com/office/powerpoint/2010/main" val="413113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122172"/>
          </a:xfrm>
        </p:spPr>
        <p:txBody>
          <a:bodyPr/>
          <a:lstStyle/>
          <a:p>
            <a:r>
              <a:rPr lang="en-US" dirty="0" smtClean="0"/>
              <a:t>- balancing autonomy, efficiency, accuracy</a:t>
            </a:r>
            <a:br>
              <a:rPr lang="en-US" dirty="0" smtClean="0"/>
            </a:br>
            <a:r>
              <a:rPr lang="en-US" dirty="0" smtClean="0"/>
              <a:t>- </a:t>
            </a:r>
            <a:r>
              <a:rPr lang="en-US" dirty="0"/>
              <a:t>s</a:t>
            </a:r>
            <a:r>
              <a:rPr lang="en-US" dirty="0" smtClean="0"/>
              <a:t>tatutory interpretation</a:t>
            </a:r>
            <a:endParaRPr lang="en-US" dirty="0"/>
          </a:p>
        </p:txBody>
      </p:sp>
    </p:spTree>
    <p:extLst>
      <p:ext uri="{BB962C8B-B14F-4D97-AF65-F5344CB8AC3E}">
        <p14:creationId xmlns:p14="http://schemas.microsoft.com/office/powerpoint/2010/main" val="135136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1063626"/>
            <a:ext cx="8305800" cy="4651375"/>
          </a:xfrm>
        </p:spPr>
        <p:txBody>
          <a:bodyPr>
            <a:normAutofit fontScale="90000"/>
          </a:bodyPr>
          <a:lstStyle/>
          <a:p>
            <a:pPr algn="l"/>
            <a:r>
              <a:rPr lang="en-US" altLang="en-US" smtClean="0"/>
              <a:t>P sues D (Cal.) in S.D.N.Y.</a:t>
            </a:r>
            <a:br>
              <a:rPr lang="en-US" altLang="en-US" smtClean="0"/>
            </a:br>
            <a:r>
              <a:rPr lang="en-US" altLang="en-US" smtClean="0"/>
              <a:t>D defaults (reason was improper service)</a:t>
            </a:r>
            <a:br>
              <a:rPr lang="en-US" altLang="en-US" smtClean="0"/>
            </a:br>
            <a:r>
              <a:rPr lang="en-US" altLang="en-US" smtClean="0"/>
              <a:t>P gets default judgment</a:t>
            </a:r>
            <a:br>
              <a:rPr lang="en-US" altLang="en-US" smtClean="0"/>
            </a:br>
            <a:r>
              <a:rPr lang="en-US" altLang="en-US" smtClean="0"/>
              <a:t>P sues on default judgment in state court in Cal.</a:t>
            </a:r>
            <a:br>
              <a:rPr lang="en-US" altLang="en-US" smtClean="0"/>
            </a:br>
            <a:r>
              <a:rPr lang="en-US" altLang="en-US" smtClean="0"/>
              <a:t>D </a:t>
            </a:r>
            <a:r>
              <a:rPr lang="en-US" altLang="en-US" i="1" smtClean="0"/>
              <a:t>collaterally attacks </a:t>
            </a:r>
            <a:r>
              <a:rPr lang="en-US" altLang="en-US" smtClean="0"/>
              <a:t>the judgment on the basis of improper service.</a:t>
            </a:r>
          </a:p>
        </p:txBody>
      </p:sp>
    </p:spTree>
    <p:extLst>
      <p:ext uri="{BB962C8B-B14F-4D97-AF65-F5344CB8AC3E}">
        <p14:creationId xmlns:p14="http://schemas.microsoft.com/office/powerpoint/2010/main" val="3535876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1063626"/>
            <a:ext cx="8305800" cy="4479925"/>
          </a:xfrm>
        </p:spPr>
        <p:txBody>
          <a:bodyPr>
            <a:normAutofit/>
          </a:bodyPr>
          <a:lstStyle/>
          <a:p>
            <a:pPr algn="l" eaLnBrk="1" hangingPunct="1"/>
            <a:r>
              <a:rPr lang="en-US" altLang="en-US" dirty="0" smtClean="0"/>
              <a:t>if you find out about the suit despite the inadequate service…</a:t>
            </a:r>
          </a:p>
        </p:txBody>
      </p:sp>
    </p:spTree>
    <p:extLst>
      <p:ext uri="{BB962C8B-B14F-4D97-AF65-F5344CB8AC3E}">
        <p14:creationId xmlns:p14="http://schemas.microsoft.com/office/powerpoint/2010/main" val="3099807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457201"/>
            <a:ext cx="10785389" cy="6005384"/>
          </a:xfrm>
        </p:spPr>
        <p:txBody>
          <a:bodyPr/>
          <a:lstStyle/>
          <a:p>
            <a:r>
              <a:rPr lang="en-US" altLang="en-US" dirty="0"/>
              <a:t>- pre-answer motion to dismiss for insufficient service of process FRCP 12(b)(5)</a:t>
            </a:r>
            <a:br>
              <a:rPr lang="en-US" altLang="en-US" dirty="0"/>
            </a:br>
            <a:r>
              <a:rPr lang="en-US" altLang="en-US" dirty="0"/>
              <a:t>- defense of insufficient service in the answer</a:t>
            </a:r>
            <a:endParaRPr lang="en-US" dirty="0"/>
          </a:p>
        </p:txBody>
      </p:sp>
    </p:spTree>
    <p:extLst>
      <p:ext uri="{BB962C8B-B14F-4D97-AF65-F5344CB8AC3E}">
        <p14:creationId xmlns:p14="http://schemas.microsoft.com/office/powerpoint/2010/main" val="3404173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4"/>
            <a:ext cx="12191999" cy="6492875"/>
          </a:xfrm>
        </p:spPr>
        <p:txBody>
          <a:bodyPr>
            <a:noAutofit/>
          </a:bodyPr>
          <a:lstStyle/>
          <a:p>
            <a:r>
              <a:rPr lang="en-US" sz="2800" dirty="0" smtClean="0"/>
              <a:t>12(b</a:t>
            </a:r>
            <a:r>
              <a:rPr lang="en-US" sz="2800" dirty="0"/>
              <a:t>) How to Present Defenses.  Every defense to a claim for relief in any pleading must be asserted in the responsive pleading if one is required. But a</a:t>
            </a:r>
            <a:br>
              <a:rPr lang="en-US" sz="2800" dirty="0"/>
            </a:br>
            <a:r>
              <a:rPr lang="en-US" sz="2800" dirty="0"/>
              <a:t>party may assert the following defenses by motion:</a:t>
            </a:r>
            <a:br>
              <a:rPr lang="en-US" sz="2800" dirty="0"/>
            </a:br>
            <a:r>
              <a:rPr lang="en-US" sz="2800" dirty="0"/>
              <a:t>    (1) lack of subject-matter jurisdiction;</a:t>
            </a:r>
            <a:br>
              <a:rPr lang="en-US" sz="2800" dirty="0"/>
            </a:br>
            <a:r>
              <a:rPr lang="en-US" sz="2800" dirty="0"/>
              <a:t>    (2) lack of personal jurisdiction;</a:t>
            </a:r>
            <a:br>
              <a:rPr lang="en-US" sz="2800" dirty="0"/>
            </a:br>
            <a:r>
              <a:rPr lang="en-US" sz="2800" dirty="0"/>
              <a:t>    (3) improper venue;</a:t>
            </a:r>
            <a:br>
              <a:rPr lang="en-US" sz="2800" dirty="0"/>
            </a:br>
            <a:r>
              <a:rPr lang="en-US" sz="2800" dirty="0"/>
              <a:t>    (4) insufficient process;</a:t>
            </a:r>
            <a:br>
              <a:rPr lang="en-US" sz="2800" dirty="0"/>
            </a:br>
            <a:r>
              <a:rPr lang="en-US" sz="2800" dirty="0"/>
              <a:t>    (5) insufficient service of process;</a:t>
            </a:r>
            <a:br>
              <a:rPr lang="en-US" sz="2800" dirty="0"/>
            </a:br>
            <a:r>
              <a:rPr lang="en-US" sz="2800" dirty="0"/>
              <a:t>    (6) failure to state a claim upon which relief can be granted; and</a:t>
            </a:r>
            <a:br>
              <a:rPr lang="en-US" sz="2800" dirty="0"/>
            </a:br>
            <a:r>
              <a:rPr lang="en-US" sz="2800" dirty="0"/>
              <a:t>    (7) failure to join a party under Rule 19.</a:t>
            </a:r>
            <a:br>
              <a:rPr lang="en-US" sz="2800" dirty="0"/>
            </a:br>
            <a:r>
              <a:rPr lang="en-US" sz="2800" dirty="0"/>
              <a:t>...If a pleading sets out a claim for relief that does not require a responsive pleading, an opposing party may assert at trial any defense to that claim. No defense or objection is waived by joining it with one or more other defenses or objections in a responsive pleading or in a motion.</a:t>
            </a:r>
            <a:br>
              <a:rPr lang="en-US" sz="2800" dirty="0"/>
            </a:br>
            <a:endParaRPr lang="en-US" sz="2800" dirty="0"/>
          </a:p>
        </p:txBody>
      </p:sp>
    </p:spTree>
    <p:extLst>
      <p:ext uri="{BB962C8B-B14F-4D97-AF65-F5344CB8AC3E}">
        <p14:creationId xmlns:p14="http://schemas.microsoft.com/office/powerpoint/2010/main" val="728407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74638"/>
            <a:ext cx="8229600" cy="6278562"/>
          </a:xfrm>
        </p:spPr>
        <p:txBody>
          <a:bodyPr/>
          <a:lstStyle/>
          <a:p>
            <a:r>
              <a:rPr lang="en-US" altLang="en-US" smtClean="0"/>
              <a:t>Why can the D challenge service if she got actual notice?</a:t>
            </a:r>
          </a:p>
        </p:txBody>
      </p:sp>
    </p:spTree>
    <p:extLst>
      <p:ext uri="{BB962C8B-B14F-4D97-AF65-F5344CB8AC3E}">
        <p14:creationId xmlns:p14="http://schemas.microsoft.com/office/powerpoint/2010/main" val="291377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1063626"/>
            <a:ext cx="8305800" cy="4537075"/>
          </a:xfrm>
        </p:spPr>
        <p:txBody>
          <a:bodyPr/>
          <a:lstStyle/>
          <a:p>
            <a:pPr eaLnBrk="1" hangingPunct="1"/>
            <a:r>
              <a:rPr lang="en-US" altLang="en-US" smtClean="0"/>
              <a:t>waiver of service of summons</a:t>
            </a:r>
            <a:br>
              <a:rPr lang="en-US" altLang="en-US" smtClean="0"/>
            </a:br>
            <a:endParaRPr lang="en-US" altLang="en-US" smtClean="0"/>
          </a:p>
        </p:txBody>
      </p:sp>
    </p:spTree>
    <p:extLst>
      <p:ext uri="{BB962C8B-B14F-4D97-AF65-F5344CB8AC3E}">
        <p14:creationId xmlns:p14="http://schemas.microsoft.com/office/powerpoint/2010/main" val="2465390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2192000" cy="6208670"/>
          </a:xfrm>
        </p:spPr>
        <p:txBody>
          <a:bodyPr>
            <a:noAutofit/>
          </a:bodyPr>
          <a:lstStyle/>
          <a:p>
            <a:r>
              <a:rPr lang="en-US" sz="1200" b="1" dirty="0"/>
              <a:t>Rule 11. Signing Pleadings, Motions, and Other Papers; Representations to the Court; Sanctions</a:t>
            </a:r>
            <a:r>
              <a:rPr lang="en-US" sz="1200" dirty="0"/>
              <a:t/>
            </a:r>
            <a:br>
              <a:rPr lang="en-US" sz="1200" dirty="0"/>
            </a:br>
            <a:r>
              <a:rPr lang="en-US" sz="1200" dirty="0"/>
              <a:t/>
            </a:r>
            <a:br>
              <a:rPr lang="en-US" sz="1200" dirty="0"/>
            </a:br>
            <a:r>
              <a:rPr lang="en-US" sz="1200" dirty="0"/>
              <a:t>(a)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a:t>
            </a:r>
            <a:br>
              <a:rPr lang="en-US" sz="1200" dirty="0"/>
            </a:br>
            <a:r>
              <a:rPr lang="en-US" sz="1200" dirty="0"/>
              <a:t/>
            </a:r>
            <a:br>
              <a:rPr lang="en-US" sz="1200" dirty="0"/>
            </a:br>
            <a:r>
              <a:rPr lang="en-US" sz="1200" dirty="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br>
              <a:rPr lang="en-US" sz="1200" dirty="0"/>
            </a:br>
            <a:r>
              <a:rPr lang="en-US" sz="1200" dirty="0"/>
              <a:t/>
            </a:r>
            <a:br>
              <a:rPr lang="en-US" sz="1200" dirty="0"/>
            </a:br>
            <a:r>
              <a:rPr lang="en-US" sz="1200" dirty="0"/>
              <a:t>(1) it is not being presented for any improper purpose, such as to harass, cause unnecessary delay, or needlessly increase the cost of litigation</a:t>
            </a:r>
            <a:r>
              <a:rPr lang="en-US" sz="1200" dirty="0" smtClean="0"/>
              <a:t>;</a:t>
            </a:r>
            <a:r>
              <a:rPr lang="en-US" sz="1200" dirty="0"/>
              <a:t/>
            </a:r>
            <a:br>
              <a:rPr lang="en-US" sz="1200" dirty="0"/>
            </a:br>
            <a:r>
              <a:rPr lang="en-US" sz="1200" dirty="0"/>
              <a:t>(2) the claims, defenses, and other legal contentions are warranted by existing law or by a </a:t>
            </a:r>
            <a:r>
              <a:rPr lang="en-US" sz="1200" dirty="0" err="1"/>
              <a:t>nonfrivolous</a:t>
            </a:r>
            <a:r>
              <a:rPr lang="en-US" sz="1200" dirty="0"/>
              <a:t> argument for extending, modifying, or reversing existing law or for establishing new law</a:t>
            </a:r>
            <a:r>
              <a:rPr lang="en-US" sz="1200" dirty="0" smtClean="0"/>
              <a:t>;</a:t>
            </a:r>
            <a:r>
              <a:rPr lang="en-US" sz="1200" dirty="0"/>
              <a:t/>
            </a:r>
            <a:br>
              <a:rPr lang="en-US" sz="1200" dirty="0"/>
            </a:br>
            <a:r>
              <a:rPr lang="en-US" sz="1200" dirty="0"/>
              <a:t>(3) the factual contentions have evidentiary support or, if specifically so identified, will likely have evidentiary support after a reasonable opportunity for further investigation or discovery; </a:t>
            </a:r>
            <a:r>
              <a:rPr lang="en-US" sz="1200" dirty="0" smtClean="0"/>
              <a:t>and</a:t>
            </a:r>
            <a:r>
              <a:rPr lang="en-US" sz="1200" dirty="0"/>
              <a:t/>
            </a:r>
            <a:br>
              <a:rPr lang="en-US" sz="1200" dirty="0"/>
            </a:br>
            <a:r>
              <a:rPr lang="en-US" sz="1200" dirty="0"/>
              <a:t>(4) the denials of factual contentions are warranted on the evidence or, if specifically so identified, are reasonably based on belief or a lack of information.</a:t>
            </a:r>
            <a:br>
              <a:rPr lang="en-US" sz="1200" dirty="0"/>
            </a:br>
            <a:r>
              <a:rPr lang="en-US" sz="1200" dirty="0"/>
              <a:t/>
            </a:r>
            <a:br>
              <a:rPr lang="en-US" sz="1200" dirty="0"/>
            </a:br>
            <a:r>
              <a:rPr lang="en-US" sz="1200" dirty="0"/>
              <a:t>(c) Sanctions.</a:t>
            </a:r>
            <a:br>
              <a:rPr lang="en-US" sz="1200" dirty="0"/>
            </a:br>
            <a:r>
              <a:rPr lang="en-US" sz="1200" dirty="0"/>
              <a:t>(1)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a:t>
            </a:r>
            <a:r>
              <a:rPr lang="en-US" sz="1200" dirty="0" smtClean="0"/>
              <a:t>.</a:t>
            </a:r>
            <a:br>
              <a:rPr lang="en-US" sz="1200" dirty="0" smtClean="0"/>
            </a:br>
            <a:r>
              <a:rPr lang="en-US" sz="1200" dirty="0"/>
              <a:t/>
            </a:r>
            <a:br>
              <a:rPr lang="en-US" sz="1200" dirty="0"/>
            </a:br>
            <a:r>
              <a:rPr lang="en-US" sz="1200" dirty="0"/>
              <a:t>(2)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If warranted, the court may award to the prevailing party the reasonable expenses, including attorney’s fees, incurred for the motion</a:t>
            </a:r>
            <a:r>
              <a:rPr lang="en-US" sz="1200" dirty="0" smtClean="0"/>
              <a:t>.</a:t>
            </a:r>
            <a:br>
              <a:rPr lang="en-US" sz="1200" dirty="0" smtClean="0"/>
            </a:br>
            <a:r>
              <a:rPr lang="en-US" sz="1200" dirty="0"/>
              <a:t/>
            </a:r>
            <a:br>
              <a:rPr lang="en-US" sz="1200" dirty="0"/>
            </a:br>
            <a:r>
              <a:rPr lang="en-US" sz="1200" dirty="0"/>
              <a:t>(3) On the Court’s Initiative. On its own, the court may order an attorney, law firm, or party to show cause why conduct specifically described in the order has not violated Rule 11(b</a:t>
            </a:r>
            <a:r>
              <a:rPr lang="en-US" sz="1200" dirty="0" smtClean="0"/>
              <a:t>).</a:t>
            </a:r>
            <a:br>
              <a:rPr lang="en-US" sz="1200" dirty="0" smtClean="0"/>
            </a:br>
            <a:r>
              <a:rPr lang="en-US" sz="1200" dirty="0"/>
              <a:t/>
            </a:r>
            <a:br>
              <a:rPr lang="en-US" sz="1200" dirty="0"/>
            </a:br>
            <a:r>
              <a:rPr lang="en-US" sz="1200" dirty="0"/>
              <a:t>(4) Nature of a Sanction.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a:t>
            </a:r>
            <a:r>
              <a:rPr lang="en-US" sz="1200" dirty="0" smtClean="0"/>
              <a:t>.</a:t>
            </a:r>
            <a:br>
              <a:rPr lang="en-US" sz="1200" dirty="0" smtClean="0"/>
            </a:br>
            <a:r>
              <a:rPr lang="en-US" sz="1200" dirty="0"/>
              <a:t/>
            </a:r>
            <a:br>
              <a:rPr lang="en-US" sz="1200" dirty="0"/>
            </a:br>
            <a:r>
              <a:rPr lang="en-US" sz="1200" dirty="0"/>
              <a:t>(5) Limitations on Monetary Sanctions. The court must not impose a monetary sanction:</a:t>
            </a:r>
            <a:br>
              <a:rPr lang="en-US" sz="1200" dirty="0"/>
            </a:br>
            <a:r>
              <a:rPr lang="en-US" sz="1200" dirty="0"/>
              <a:t/>
            </a:r>
            <a:br>
              <a:rPr lang="en-US" sz="1200" dirty="0"/>
            </a:br>
            <a:r>
              <a:rPr lang="en-US" sz="1200" dirty="0"/>
              <a:t>(A) against a represented party for violating Rule 11(b)(2); or</a:t>
            </a:r>
            <a:br>
              <a:rPr lang="en-US" sz="1200" dirty="0"/>
            </a:br>
            <a:r>
              <a:rPr lang="en-US" sz="1200" dirty="0"/>
              <a:t/>
            </a:r>
            <a:br>
              <a:rPr lang="en-US" sz="1200" dirty="0"/>
            </a:br>
            <a:r>
              <a:rPr lang="en-US" sz="1200" dirty="0"/>
              <a:t>(B) on its own, unless it issued the show-cause order under Rule 11(c)(3) before voluntary dismissal or settlement of the claims made by or against the party that is, or whose attorneys are, to be sanctioned.</a:t>
            </a:r>
            <a:br>
              <a:rPr lang="en-US" sz="1200" dirty="0"/>
            </a:br>
            <a:r>
              <a:rPr lang="en-US" sz="1200" dirty="0"/>
              <a:t/>
            </a:r>
            <a:br>
              <a:rPr lang="en-US" sz="1200" dirty="0"/>
            </a:br>
            <a:r>
              <a:rPr lang="en-US" sz="1200" dirty="0"/>
              <a:t>(6) Requirements for an Order. An order imposing a sanction must describe the sanctioned conduct and explain the basis for the sanction.</a:t>
            </a:r>
            <a:br>
              <a:rPr lang="en-US" sz="1200" dirty="0"/>
            </a:br>
            <a:r>
              <a:rPr lang="en-US" sz="1200" dirty="0"/>
              <a:t/>
            </a:r>
            <a:br>
              <a:rPr lang="en-US" sz="1200" dirty="0"/>
            </a:br>
            <a:r>
              <a:rPr lang="en-US" sz="1200" dirty="0"/>
              <a:t>(d) Inapplicability to Discovery. This rule does not apply to disclosures and discovery requests, responses, objections, and motions under Rules 26 through 37. </a:t>
            </a:r>
          </a:p>
        </p:txBody>
      </p:sp>
    </p:spTree>
    <p:extLst>
      <p:ext uri="{BB962C8B-B14F-4D97-AF65-F5344CB8AC3E}">
        <p14:creationId xmlns:p14="http://schemas.microsoft.com/office/powerpoint/2010/main" val="106464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21276" y="86497"/>
            <a:ext cx="10346724" cy="6771503"/>
          </a:xfrm>
        </p:spPr>
        <p:txBody>
          <a:bodyPr>
            <a:normAutofit/>
          </a:bodyPr>
          <a:lstStyle/>
          <a:p>
            <a:pPr algn="l" eaLnBrk="1" hangingPunct="1"/>
            <a:r>
              <a:rPr lang="en-US" altLang="en-US" sz="4800" dirty="0" smtClean="0"/>
              <a:t>Rule </a:t>
            </a:r>
            <a:r>
              <a:rPr lang="en-US" altLang="en-US" sz="4800" dirty="0"/>
              <a:t>8. General Rules of Pleading</a:t>
            </a:r>
            <a:br>
              <a:rPr lang="en-US" altLang="en-US" sz="4800" dirty="0"/>
            </a:br>
            <a:r>
              <a:rPr lang="en-US" altLang="en-US" sz="4800" dirty="0"/>
              <a:t/>
            </a:r>
            <a:br>
              <a:rPr lang="en-US" altLang="en-US" sz="4800" dirty="0"/>
            </a:br>
            <a:r>
              <a:rPr lang="en-US" altLang="en-US" sz="4800" dirty="0"/>
              <a:t>(a) Claim for Relief. A pleading that states a claim for relief must contain:</a:t>
            </a:r>
            <a:br>
              <a:rPr lang="en-US" altLang="en-US" sz="4800" dirty="0"/>
            </a:br>
            <a:r>
              <a:rPr lang="en-US" altLang="en-US" sz="4800" dirty="0"/>
              <a:t>...(2) a short and plain statement of the claim showing that the pleader is entitled to relief...</a:t>
            </a:r>
            <a:br>
              <a:rPr lang="en-US" altLang="en-US" sz="4800" dirty="0"/>
            </a:br>
            <a:endParaRPr lang="en-US" altLang="en-US" sz="4800" dirty="0"/>
          </a:p>
        </p:txBody>
      </p:sp>
    </p:spTree>
    <p:extLst>
      <p:ext uri="{BB962C8B-B14F-4D97-AF65-F5344CB8AC3E}">
        <p14:creationId xmlns:p14="http://schemas.microsoft.com/office/powerpoint/2010/main" val="242403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12107"/>
          </a:xfrm>
        </p:spPr>
        <p:txBody>
          <a:bodyPr/>
          <a:lstStyle/>
          <a:p>
            <a:r>
              <a:rPr lang="en-US" dirty="0"/>
              <a:t>Rule 8. General Rules of Pleading</a:t>
            </a:r>
            <a:br>
              <a:rPr lang="en-US" dirty="0"/>
            </a:br>
            <a:r>
              <a:rPr lang="en-US" dirty="0"/>
              <a:t/>
            </a:r>
            <a:br>
              <a:rPr lang="en-US" dirty="0"/>
            </a:br>
            <a:r>
              <a:rPr lang="en-US" dirty="0"/>
              <a:t>(b) Defenses; Admissions and Denials.</a:t>
            </a:r>
            <a:br>
              <a:rPr lang="en-US" dirty="0"/>
            </a:br>
            <a:r>
              <a:rPr lang="en-US" dirty="0"/>
              <a:t>    (1) In General. In responding to a pleading, a party must:</a:t>
            </a:r>
            <a:br>
              <a:rPr lang="en-US" dirty="0"/>
            </a:br>
            <a:r>
              <a:rPr lang="en-US" dirty="0"/>
              <a:t>        (A) state in short and plain terms its defenses to each claim asserted against it; and</a:t>
            </a:r>
            <a:br>
              <a:rPr lang="en-US" dirty="0"/>
            </a:br>
            <a:r>
              <a:rPr lang="en-US" dirty="0"/>
              <a:t>        (B) admit or deny the allegations asserted against it by an opposing party.</a:t>
            </a:r>
          </a:p>
        </p:txBody>
      </p:sp>
    </p:spTree>
    <p:extLst>
      <p:ext uri="{BB962C8B-B14F-4D97-AF65-F5344CB8AC3E}">
        <p14:creationId xmlns:p14="http://schemas.microsoft.com/office/powerpoint/2010/main" val="4185638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alternative pleading</a:t>
            </a:r>
          </a:p>
        </p:txBody>
      </p:sp>
    </p:spTree>
    <p:extLst>
      <p:ext uri="{BB962C8B-B14F-4D97-AF65-F5344CB8AC3E}">
        <p14:creationId xmlns:p14="http://schemas.microsoft.com/office/powerpoint/2010/main" val="352101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1063626"/>
            <a:ext cx="8229600" cy="4651375"/>
          </a:xfrm>
        </p:spPr>
        <p:txBody>
          <a:bodyPr>
            <a:normAutofit fontScale="90000"/>
          </a:bodyPr>
          <a:lstStyle/>
          <a:p>
            <a:pPr eaLnBrk="1" hangingPunct="1"/>
            <a:r>
              <a:rPr lang="en-US" altLang="en-US" smtClean="0"/>
              <a:t/>
            </a:r>
            <a:br>
              <a:rPr lang="en-US" altLang="en-US" smtClean="0"/>
            </a:br>
            <a:r>
              <a:rPr lang="en-US" altLang="en-US" smtClean="0"/>
              <a:t>R 8(d)(2) Alternative Statements of a Claim or Defense. </a:t>
            </a:r>
            <a:br>
              <a:rPr lang="en-US" altLang="en-US" smtClean="0"/>
            </a:br>
            <a:r>
              <a:rPr lang="en-US" altLang="en-US" smtClean="0"/>
              <a:t>A party may set out two or more statements of a claim or defense alternatively or hypothetically, either in a single count or defense or in separate ones.</a:t>
            </a:r>
          </a:p>
        </p:txBody>
      </p:sp>
    </p:spTree>
    <p:extLst>
      <p:ext uri="{BB962C8B-B14F-4D97-AF65-F5344CB8AC3E}">
        <p14:creationId xmlns:p14="http://schemas.microsoft.com/office/powerpoint/2010/main" val="98387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05000" y="1063626"/>
            <a:ext cx="8305800" cy="4708525"/>
          </a:xfrm>
        </p:spPr>
        <p:txBody>
          <a:bodyPr/>
          <a:lstStyle/>
          <a:p>
            <a:pPr eaLnBrk="1" hangingPunct="1"/>
            <a:r>
              <a:rPr lang="en-US" altLang="en-US" smtClean="0"/>
              <a:t>(3) Inconsistent Claims or Defenses. A party may state as many separate claims or defenses as it has, regardless of consistency.</a:t>
            </a:r>
          </a:p>
        </p:txBody>
      </p:sp>
    </p:spTree>
    <p:extLst>
      <p:ext uri="{BB962C8B-B14F-4D97-AF65-F5344CB8AC3E}">
        <p14:creationId xmlns:p14="http://schemas.microsoft.com/office/powerpoint/2010/main" val="1846250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319</Words>
  <Application>Microsoft Office PowerPoint</Application>
  <PresentationFormat>Widescreen</PresentationFormat>
  <Paragraphs>35</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Mon., Sept. 5</vt:lpstr>
      <vt:lpstr>Drafting a complaint - state a claim - pleading standards under 8(a)(2), Twiqbal  - also 9(b) - R 11</vt:lpstr>
      <vt:lpstr>- balancing autonomy, efficiency, accuracy - statutory interpretation</vt:lpstr>
      <vt:lpstr>Rule 11. Signing Pleadings, Motions, and Other Papers; Representations to the Court; Sanctions  (a)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  (b)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  (1) it is not being presented for any improper purpose, such as to harass, cause unnecessary delay, or needlessly increase the cost of litigation; (2) the claims, defenses, and other legal contentions are warranted by existing law or by a nonfrivolous argument for extending, modifying, or reversing existing law or for establishing new law; (3)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(c) Sanctions. (1)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  (2)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If warranted, the court may award to the prevailing party the reasonable expenses, including attorney’s fees, incurred for the motion.  (3) On the Court’s Initiative. On its own, the court may order an attorney, law firm, or party to show cause why conduct specifically described in the order has not violated Rule 11(b).  (4) Nature of a Sanction.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  (5) Limitations on Monetary Sanctions. The court must not impose a monetary sanction:  (A) against a represented party for violating Rule 11(b)(2); or  (B) on its own, unless it issued the show-cause order under Rule 11(c)(3) before voluntary dismissal or settlement of the claims made by or against the party that is, or whose attorneys are, to be sanctioned.  (6) Requirements for an Order. An order imposing a sanction must describe the sanctioned conduct and explain the basis for the sanction.  (d) Inapplicability to Discovery. This rule does not apply to disclosures and discovery requests, responses, objections, and motions under Rules 26 through 37. </vt:lpstr>
      <vt:lpstr>Rule 8. General Rules of Pleading  (a) Claim for Relief. A pleading that states a claim for relief must contain: ...(2) a short and plain statement of the claim showing that the pleader is entitled to relief... </vt:lpstr>
      <vt:lpstr>Rule 8. General Rules of Pleading  (b) Defenses; Admissions and Denials.     (1) In General. In responding to a pleading, a party must:         (A) state in short and plain terms its defenses to each claim asserted against it; and         (B) admit or deny the allegations asserted against it by an opposing party.</vt:lpstr>
      <vt:lpstr>alternative pleading</vt:lpstr>
      <vt:lpstr> R 8(d)(2) Alternative Statements of a Claim or Defense.  A party may set out two or more statements of a claim or defense alternatively or hypothetically, either in a single count or defense or in separate ones.</vt:lpstr>
      <vt:lpstr>(3) Inconsistent Claims or Defenses. A party may state as many separate claims or defenses as it has, regardless of consistency.</vt:lpstr>
      <vt:lpstr>Rule 2. One Form of Action  There is one form of action — the civil action. </vt:lpstr>
      <vt:lpstr>Rule 3.  Commencement of Action  A civil action is commenced by filing a complaint with the court. </vt:lpstr>
      <vt:lpstr>Why might it matter when an action commences?</vt:lpstr>
      <vt:lpstr>Rule 77. Conducting Business; Clerk’s Authority; Notice of an Order or Judgment (a) When Court Is Open.  Every district court is considered always open for filing any paper, issuing and returning process, making a motion, or entering an order.  </vt:lpstr>
      <vt:lpstr>Rule 4. Summons  (a) Contents; Amendments.     (1) Contents. A summons must:         (A) name the court and the parties;         (B) be directed to the defendant;         (C) state the name and address of the plaintiff’s attorney or — if unrepresented — of the plaintiff;         (D) state the time within which the defendant must appear and defend;         (E) notify the defendant that a failure to appear and defend will result in a default judgment against the defendant for the relief demanded in the complaint;         (F) be signed by the clerk; and         (G) bear the court’s seal.</vt:lpstr>
      <vt:lpstr>A lawsuit has been filed against you.  Within 20 days &lt;Use 60 days if the defendant is the United States or a United States agency, or is an officer or employee of the United States allowed 60 days by Rule 12(a)(3)&gt; after service of this summons on you (not counting the day you received it), you must serve on the plaintiff an answer to the attached complaint or a motion under Rule 12 of the Federal Rules of Civil Procedure. The answer or motion must be served on the plaintiff’s attorney, &lt;Name of Plaintiff’s Attorney&gt;, whose address is &lt;Address of Plaintiff’s Attorney&gt;. If you fail to do so, judgment by default will be entered against you for the relief demanded in the complaint. You also must file your answer or motion with the court.  Date: &lt;Date&gt; &lt;Signature of Clerk of Court&gt; ________________________________________ Clerk of Court (Court</vt:lpstr>
      <vt:lpstr>service - notice</vt:lpstr>
      <vt:lpstr>constitutional restrictions on service</vt:lpstr>
      <vt:lpstr>- P sues D in Oregon state court for negligence, asking for $100,000 - P serves D by putting a copy of the summons and complaint down a sewer drain - this is acceptable service under Oregon law - D does not find out about the suit - P gets a default judgment of $100,000 against D - the Oregon court attaches property  owned by D in Oregon worth $100,000 and transfers it to P - D later finds out about it and sues P in ejectment</vt:lpstr>
      <vt:lpstr>U.S. Const. Amendment V. No person shall . . . be deprived of life, liberty, or property, without due process of law . . .   Amendment XIV. Section 1.  .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vt:lpstr>
      <vt:lpstr>Must there always be actual notice to the defendant for due process to be satisfied?</vt:lpstr>
      <vt:lpstr>What good is getting a binding judgment against someone you cannot find?</vt:lpstr>
      <vt:lpstr>Mennonite Board of Missions v. Adams (U.S. 1983)</vt:lpstr>
      <vt:lpstr>Mullane v. Central Hanover Bank &amp; Trust Co. (U.S. 1950)</vt:lpstr>
      <vt:lpstr>“An elementary and fundamental requirement of due process in any proceeding which is to be accorded finality is notice reasonably calculated, under all the circumstances, to apprise interested parties of the pendency of the action and afford them an opportunity to present their objections.”</vt:lpstr>
      <vt:lpstr>service</vt:lpstr>
      <vt:lpstr>what if service is improper? </vt:lpstr>
      <vt:lpstr>If you default</vt:lpstr>
      <vt:lpstr>- motion to set aside judgment</vt:lpstr>
      <vt:lpstr>collateral attack</vt:lpstr>
      <vt:lpstr>P sues D (Cal.) in S.D.N.Y. D defaults (reason was improper service) P gets default judgment P sues on default judgment in state court in Cal. D collaterally attacks the judgment on the basis of improper service.</vt:lpstr>
      <vt:lpstr>if you find out about the suit despite the inadequate service…</vt:lpstr>
      <vt:lpstr>- pre-answer motion to dismiss for insufficient service of process FRCP 12(b)(5) - defense of insufficient service in the answer</vt:lpstr>
      <vt:lpstr>12(b) How to Present Defenses.  Every defense to a claim for relief in any pleading must be asserted in the responsive pleading if one is required. But a party may assert the following defenses by motion:     (1) lack of subject-matter jurisdiction;     (2) lack of personal jurisdiction;     (3) improper venue;     (4) insufficient process;     (5) insufficient service of process;     (6) failure to state a claim upon which relief can be granted; and     (7) failure to join a party under Rule 19. ...If a pleading sets out a claim for relief that does not require a responsive pleading, an opposing party may assert at trial any defense to that claim. No defense or objection is waived by joining it with one or more other defenses or objections in a responsive pleading or in a motion. </vt:lpstr>
      <vt:lpstr>Why can the D challenge service if she got actual notice?</vt:lpstr>
      <vt:lpstr>waiver of service of summons </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Sept. 5</dc:title>
  <dc:creator>Green, Michael S</dc:creator>
  <cp:lastModifiedBy>Owner</cp:lastModifiedBy>
  <cp:revision>28</cp:revision>
  <cp:lastPrinted>2016-09-05T15:38:13Z</cp:lastPrinted>
  <dcterms:created xsi:type="dcterms:W3CDTF">2016-09-05T15:02:29Z</dcterms:created>
  <dcterms:modified xsi:type="dcterms:W3CDTF">2016-09-06T13:43:52Z</dcterms:modified>
</cp:coreProperties>
</file>