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2"/>
  </p:handoutMasterIdLst>
  <p:sldIdLst>
    <p:sldId id="257" r:id="rId2"/>
    <p:sldId id="360" r:id="rId3"/>
    <p:sldId id="362" r:id="rId4"/>
    <p:sldId id="363" r:id="rId5"/>
    <p:sldId id="364" r:id="rId6"/>
    <p:sldId id="365" r:id="rId7"/>
    <p:sldId id="366" r:id="rId8"/>
    <p:sldId id="367" r:id="rId9"/>
    <p:sldId id="368" r:id="rId10"/>
    <p:sldId id="370" r:id="rId11"/>
    <p:sldId id="408" r:id="rId12"/>
    <p:sldId id="371" r:id="rId13"/>
    <p:sldId id="432" r:id="rId14"/>
    <p:sldId id="384" r:id="rId15"/>
    <p:sldId id="409" r:id="rId16"/>
    <p:sldId id="373" r:id="rId17"/>
    <p:sldId id="374" r:id="rId18"/>
    <p:sldId id="410" r:id="rId19"/>
    <p:sldId id="385" r:id="rId20"/>
    <p:sldId id="375" r:id="rId21"/>
    <p:sldId id="389" r:id="rId22"/>
    <p:sldId id="412" r:id="rId23"/>
    <p:sldId id="386" r:id="rId24"/>
    <p:sldId id="377" r:id="rId25"/>
    <p:sldId id="390" r:id="rId26"/>
    <p:sldId id="391" r:id="rId27"/>
    <p:sldId id="392" r:id="rId28"/>
    <p:sldId id="393" r:id="rId29"/>
    <p:sldId id="394" r:id="rId30"/>
    <p:sldId id="395" r:id="rId31"/>
    <p:sldId id="396" r:id="rId32"/>
    <p:sldId id="397" r:id="rId33"/>
    <p:sldId id="398" r:id="rId34"/>
    <p:sldId id="399" r:id="rId35"/>
    <p:sldId id="400" r:id="rId36"/>
    <p:sldId id="401" r:id="rId37"/>
    <p:sldId id="402" r:id="rId38"/>
    <p:sldId id="403" r:id="rId39"/>
    <p:sldId id="421" r:id="rId40"/>
    <p:sldId id="422" r:id="rId41"/>
    <p:sldId id="423" r:id="rId42"/>
    <p:sldId id="424" r:id="rId43"/>
    <p:sldId id="433" r:id="rId44"/>
    <p:sldId id="425" r:id="rId45"/>
    <p:sldId id="426" r:id="rId46"/>
    <p:sldId id="427" r:id="rId47"/>
    <p:sldId id="428" r:id="rId48"/>
    <p:sldId id="429" r:id="rId49"/>
    <p:sldId id="430" r:id="rId50"/>
    <p:sldId id="431" r:id="rId5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8" d="100"/>
          <a:sy n="78" d="100"/>
        </p:scale>
        <p:origin x="5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DDFBE30-9F98-432A-9544-626CEA554C87}" type="datetimeFigureOut">
              <a:rPr lang="en-US" smtClean="0"/>
              <a:t>9/1/2016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1D13E0E-F1FF-44B8-9C67-20E95A853C20}" type="slidenum">
              <a:rPr lang="en-US" smtClean="0"/>
              <a:t>‹#›</a:t>
            </a:fld>
            <a:endParaRPr lang="en-US"/>
          </a:p>
        </p:txBody>
      </p:sp>
    </p:spTree>
    <p:extLst>
      <p:ext uri="{BB962C8B-B14F-4D97-AF65-F5344CB8AC3E}">
        <p14:creationId xmlns:p14="http://schemas.microsoft.com/office/powerpoint/2010/main" val="3442303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B6C216-D344-48A4-9593-D29282C48FB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229652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6C216-D344-48A4-9593-D29282C48FB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441666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6C216-D344-48A4-9593-D29282C48FB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372722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6C216-D344-48A4-9593-D29282C48FB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191508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B6C216-D344-48A4-9593-D29282C48FB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141248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B6C216-D344-48A4-9593-D29282C48FB2}"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3611865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B6C216-D344-48A4-9593-D29282C48FB2}" type="datetimeFigureOut">
              <a:rPr lang="en-US" smtClean="0"/>
              <a:t>9/1/2016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386525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B6C216-D344-48A4-9593-D29282C48FB2}" type="datetimeFigureOut">
              <a:rPr lang="en-US" smtClean="0"/>
              <a:t>9/1/2016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1959761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6C216-D344-48A4-9593-D29282C48FB2}" type="datetimeFigureOut">
              <a:rPr lang="en-US" smtClean="0"/>
              <a:t>9/1/2016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3982631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6C216-D344-48A4-9593-D29282C48FB2}"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876200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6C216-D344-48A4-9593-D29282C48FB2}"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4089777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6C216-D344-48A4-9593-D29282C48FB2}" type="datetimeFigureOut">
              <a:rPr lang="en-US" smtClean="0"/>
              <a:t>9/1/2016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B4916-513F-4075-94E0-757350727901}" type="slidenum">
              <a:rPr lang="en-US" smtClean="0"/>
              <a:t>‹#›</a:t>
            </a:fld>
            <a:endParaRPr lang="en-US"/>
          </a:p>
        </p:txBody>
      </p:sp>
    </p:spTree>
    <p:extLst>
      <p:ext uri="{BB962C8B-B14F-4D97-AF65-F5344CB8AC3E}">
        <p14:creationId xmlns:p14="http://schemas.microsoft.com/office/powerpoint/2010/main" val="7681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Sept. 1</a:t>
            </a:r>
            <a:endParaRPr lang="en-US" altLang="en-US" dirty="0" smtClean="0"/>
          </a:p>
        </p:txBody>
      </p:sp>
    </p:spTree>
    <p:extLst>
      <p:ext uri="{BB962C8B-B14F-4D97-AF65-F5344CB8AC3E}">
        <p14:creationId xmlns:p14="http://schemas.microsoft.com/office/powerpoint/2010/main" val="1436028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057400" y="274638"/>
            <a:ext cx="8153400" cy="6049962"/>
          </a:xfrm>
        </p:spPr>
        <p:txBody>
          <a:bodyPr/>
          <a:lstStyle/>
          <a:p>
            <a:r>
              <a:rPr lang="en-US" altLang="en-US" dirty="0" smtClean="0"/>
              <a:t>Does Murphy’s complaint satisfy </a:t>
            </a:r>
            <a:r>
              <a:rPr lang="en-US" altLang="en-US" dirty="0" err="1" smtClean="0"/>
              <a:t>Twiqbal</a:t>
            </a:r>
            <a:r>
              <a:rPr lang="en-US" altLang="en-US" dirty="0" smtClean="0"/>
              <a:t>?</a:t>
            </a:r>
          </a:p>
        </p:txBody>
      </p:sp>
    </p:spTree>
    <p:extLst>
      <p:ext uri="{BB962C8B-B14F-4D97-AF65-F5344CB8AC3E}">
        <p14:creationId xmlns:p14="http://schemas.microsoft.com/office/powerpoint/2010/main" val="2659651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5986248"/>
          </a:xfrm>
        </p:spPr>
        <p:txBody>
          <a:bodyPr/>
          <a:lstStyle/>
          <a:p>
            <a:pPr algn="ctr"/>
            <a:r>
              <a:rPr lang="en-US" dirty="0" smtClean="0"/>
              <a:t>What provision of R 11 was violated?</a:t>
            </a:r>
            <a:endParaRPr lang="en-US" dirty="0"/>
          </a:p>
        </p:txBody>
      </p:sp>
    </p:spTree>
    <p:extLst>
      <p:ext uri="{BB962C8B-B14F-4D97-AF65-F5344CB8AC3E}">
        <p14:creationId xmlns:p14="http://schemas.microsoft.com/office/powerpoint/2010/main" val="3351503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1063626"/>
            <a:ext cx="8458200" cy="4765675"/>
          </a:xfrm>
        </p:spPr>
        <p:txBody>
          <a:bodyPr/>
          <a:lstStyle/>
          <a:p>
            <a:pPr algn="l"/>
            <a:r>
              <a:rPr lang="en-US" altLang="en-US" sz="3000" dirty="0"/>
              <a:t>(3) the factual contentions have evidentiary support or, if specifically so identified, will likely have evidentiary support after a reasonable opportunity for further investigation or discovery; and</a:t>
            </a:r>
            <a:endParaRPr lang="en-US" altLang="en-US" dirty="0" smtClean="0"/>
          </a:p>
        </p:txBody>
      </p:sp>
    </p:spTree>
    <p:extLst>
      <p:ext uri="{BB962C8B-B14F-4D97-AF65-F5344CB8AC3E}">
        <p14:creationId xmlns:p14="http://schemas.microsoft.com/office/powerpoint/2010/main" val="1668832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134529"/>
          </a:xfrm>
        </p:spPr>
        <p:txBody>
          <a:bodyPr/>
          <a:lstStyle/>
          <a:p>
            <a:r>
              <a:rPr lang="en-US" dirty="0" smtClean="0"/>
              <a:t>What kind of evidentiary support satisfies 11(b)(3)?</a:t>
            </a:r>
            <a:endParaRPr lang="en-US" dirty="0"/>
          </a:p>
        </p:txBody>
      </p:sp>
    </p:spTree>
    <p:extLst>
      <p:ext uri="{BB962C8B-B14F-4D97-AF65-F5344CB8AC3E}">
        <p14:creationId xmlns:p14="http://schemas.microsoft.com/office/powerpoint/2010/main" val="930765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060389"/>
          </a:xfrm>
        </p:spPr>
        <p:txBody>
          <a:bodyPr/>
          <a:lstStyle/>
          <a:p>
            <a:r>
              <a:rPr lang="en-US" altLang="en-US" dirty="0" smtClean="0"/>
              <a:t>Why can’t Murphy rely on the argument that it was likely that the allegations would have </a:t>
            </a:r>
            <a:r>
              <a:rPr lang="en-US" altLang="en-US" dirty="0"/>
              <a:t>evidentiary support after a reasonable opportunity for further investigation or </a:t>
            </a:r>
            <a:r>
              <a:rPr lang="en-US" altLang="en-US" dirty="0" smtClean="0"/>
              <a:t>discovery?</a:t>
            </a:r>
            <a:endParaRPr lang="en-US" dirty="0"/>
          </a:p>
        </p:txBody>
      </p:sp>
    </p:spTree>
    <p:extLst>
      <p:ext uri="{BB962C8B-B14F-4D97-AF65-F5344CB8AC3E}">
        <p14:creationId xmlns:p14="http://schemas.microsoft.com/office/powerpoint/2010/main" val="3603521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normAutofit fontScale="90000"/>
          </a:bodyPr>
          <a:lstStyle/>
          <a:p>
            <a:r>
              <a:rPr lang="en-US" altLang="en-US" dirty="0"/>
              <a:t>Assume each allegation in the complaint was prefaced with the following statement:</a:t>
            </a:r>
            <a:br>
              <a:rPr lang="en-US" altLang="en-US" dirty="0"/>
            </a:br>
            <a:r>
              <a:rPr lang="en-US" altLang="en-US" dirty="0"/>
              <a:t/>
            </a:r>
            <a:br>
              <a:rPr lang="en-US" altLang="en-US" dirty="0"/>
            </a:br>
            <a:r>
              <a:rPr lang="en-US" altLang="en-US" sz="2000" dirty="0"/>
              <a:t>	</a:t>
            </a:r>
            <a:r>
              <a:rPr lang="en-US" altLang="en-US" dirty="0"/>
              <a:t>“The following allegation is likely to have evidentiary support after a reasonable opportunity for further investigation or discovery”</a:t>
            </a:r>
            <a:br>
              <a:rPr lang="en-US" altLang="en-US" dirty="0"/>
            </a:br>
            <a:r>
              <a:rPr lang="en-US" altLang="en-US" dirty="0"/>
              <a:t/>
            </a:r>
            <a:br>
              <a:rPr lang="en-US" altLang="en-US" dirty="0"/>
            </a:br>
            <a:r>
              <a:rPr lang="en-US" altLang="en-US" dirty="0"/>
              <a:t>Would R 11(b)(3) </a:t>
            </a:r>
            <a:r>
              <a:rPr lang="en-US" altLang="en-US" dirty="0" smtClean="0"/>
              <a:t>be satisfied</a:t>
            </a:r>
            <a:r>
              <a:rPr lang="en-US" altLang="en-US" dirty="0"/>
              <a:t>?</a:t>
            </a:r>
            <a:br>
              <a:rPr lang="en-US" altLang="en-US" dirty="0"/>
            </a:br>
            <a:endParaRPr lang="en-US" dirty="0"/>
          </a:p>
        </p:txBody>
      </p:sp>
    </p:spTree>
    <p:extLst>
      <p:ext uri="{BB962C8B-B14F-4D97-AF65-F5344CB8AC3E}">
        <p14:creationId xmlns:p14="http://schemas.microsoft.com/office/powerpoint/2010/main" val="472569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81200" y="274638"/>
            <a:ext cx="8229600" cy="6278562"/>
          </a:xfrm>
        </p:spPr>
        <p:txBody>
          <a:bodyPr/>
          <a:lstStyle/>
          <a:p>
            <a:pPr algn="l"/>
            <a:r>
              <a:rPr lang="en-US" altLang="en-US" smtClean="0"/>
              <a:t>Can a plaintiff lose at summary judgment and nevertheless have satisfied R11(b)(3) at the pleading stage?</a:t>
            </a:r>
          </a:p>
        </p:txBody>
      </p:sp>
    </p:spTree>
    <p:extLst>
      <p:ext uri="{BB962C8B-B14F-4D97-AF65-F5344CB8AC3E}">
        <p14:creationId xmlns:p14="http://schemas.microsoft.com/office/powerpoint/2010/main" val="606352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133600" y="274638"/>
            <a:ext cx="8077200" cy="6202362"/>
          </a:xfrm>
        </p:spPr>
        <p:txBody>
          <a:bodyPr/>
          <a:lstStyle/>
          <a:p>
            <a:pPr algn="l"/>
            <a:r>
              <a:rPr lang="en-US" altLang="en-US" dirty="0" smtClean="0"/>
              <a:t>Can a plaintiff defeat a motion for summary judgment and nevertheless have violated R11(b)(3) at the pleading stage?</a:t>
            </a:r>
          </a:p>
        </p:txBody>
      </p:sp>
    </p:spTree>
    <p:extLst>
      <p:ext uri="{BB962C8B-B14F-4D97-AF65-F5344CB8AC3E}">
        <p14:creationId xmlns:p14="http://schemas.microsoft.com/office/powerpoint/2010/main" val="700545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61534"/>
          </a:xfrm>
        </p:spPr>
        <p:txBody>
          <a:bodyPr/>
          <a:lstStyle/>
          <a:p>
            <a:r>
              <a:rPr lang="en-US" dirty="0" smtClean="0"/>
              <a:t>Did the complaint in </a:t>
            </a:r>
            <a:r>
              <a:rPr lang="en-US" dirty="0" err="1" smtClean="0"/>
              <a:t>Sierocinski</a:t>
            </a:r>
            <a:r>
              <a:rPr lang="en-US" dirty="0" smtClean="0"/>
              <a:t> satisfy R 11(b)(3)?</a:t>
            </a:r>
            <a:br>
              <a:rPr lang="en-US" dirty="0" smtClean="0"/>
            </a:br>
            <a:r>
              <a:rPr lang="en-US" dirty="0"/>
              <a:t/>
            </a:r>
            <a:br>
              <a:rPr lang="en-US" dirty="0"/>
            </a:br>
            <a:r>
              <a:rPr lang="en-US" dirty="0" smtClean="0"/>
              <a:t>The complaint in </a:t>
            </a:r>
            <a:r>
              <a:rPr lang="en-US" dirty="0" err="1" smtClean="0"/>
              <a:t>Twombly</a:t>
            </a:r>
            <a:r>
              <a:rPr lang="en-US" dirty="0" smtClean="0"/>
              <a:t>?</a:t>
            </a:r>
            <a:endParaRPr lang="en-US" dirty="0"/>
          </a:p>
        </p:txBody>
      </p:sp>
    </p:spTree>
    <p:extLst>
      <p:ext uri="{BB962C8B-B14F-4D97-AF65-F5344CB8AC3E}">
        <p14:creationId xmlns:p14="http://schemas.microsoft.com/office/powerpoint/2010/main" val="121543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949178"/>
          </a:xfrm>
        </p:spPr>
        <p:txBody>
          <a:bodyPr/>
          <a:lstStyle/>
          <a:p>
            <a:r>
              <a:rPr lang="en-US" dirty="0" smtClean="0"/>
              <a:t>Was any other provision of </a:t>
            </a:r>
            <a:r>
              <a:rPr lang="en-US" dirty="0" smtClean="0"/>
              <a:t>R 11(b</a:t>
            </a:r>
            <a:r>
              <a:rPr lang="en-US" dirty="0" smtClean="0"/>
              <a:t>) violated?</a:t>
            </a:r>
            <a:endParaRPr lang="en-US" dirty="0"/>
          </a:p>
        </p:txBody>
      </p:sp>
    </p:spTree>
    <p:extLst>
      <p:ext uri="{BB962C8B-B14F-4D97-AF65-F5344CB8AC3E}">
        <p14:creationId xmlns:p14="http://schemas.microsoft.com/office/powerpoint/2010/main" val="3628333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1063626"/>
            <a:ext cx="8305800" cy="4537075"/>
          </a:xfrm>
        </p:spPr>
        <p:txBody>
          <a:bodyPr/>
          <a:lstStyle/>
          <a:p>
            <a:r>
              <a:rPr lang="en-US" altLang="en-US" smtClean="0"/>
              <a:t>Rule 11. Signing Pleadings, Motions, and Other Papers; Representations to the Court; Sanctions</a:t>
            </a:r>
            <a:br>
              <a:rPr lang="en-US" altLang="en-US" smtClean="0"/>
            </a:br>
            <a:r>
              <a:rPr lang="en-US" altLang="en-US" smtClean="0"/>
              <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651643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05000" y="1063626"/>
            <a:ext cx="8305800" cy="4594225"/>
          </a:xfrm>
        </p:spPr>
        <p:txBody>
          <a:bodyPr/>
          <a:lstStyle/>
          <a:p>
            <a:pPr algn="l"/>
            <a:r>
              <a:rPr lang="en-US" altLang="en-US" smtClean="0"/>
              <a:t>(2) the claims, defenses, and other legal contentions are warranted by existing law or by a nonfrivolous argument for extending, modifying, or reversing existing law or for establishing new law;</a:t>
            </a:r>
            <a:br>
              <a:rPr lang="en-US" altLang="en-US" smtClean="0"/>
            </a:br>
            <a:endParaRPr lang="en-US" altLang="en-US" smtClean="0"/>
          </a:p>
        </p:txBody>
      </p:sp>
    </p:spTree>
    <p:extLst>
      <p:ext uri="{BB962C8B-B14F-4D97-AF65-F5344CB8AC3E}">
        <p14:creationId xmlns:p14="http://schemas.microsoft.com/office/powerpoint/2010/main" val="1214290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202362"/>
          </a:xfrm>
        </p:spPr>
        <p:txBody>
          <a:bodyPr/>
          <a:lstStyle/>
          <a:p>
            <a:r>
              <a:rPr lang="en-US" altLang="en-US" dirty="0" smtClean="0"/>
              <a:t>Why not require that the legal contentions be warranted by </a:t>
            </a:r>
            <a:r>
              <a:rPr lang="en-US" altLang="en-US" i="1" dirty="0" smtClean="0"/>
              <a:t>existing</a:t>
            </a:r>
            <a:r>
              <a:rPr lang="en-US" altLang="en-US" dirty="0" smtClean="0"/>
              <a:t> law?</a:t>
            </a:r>
          </a:p>
        </p:txBody>
      </p:sp>
    </p:spTree>
    <p:extLst>
      <p:ext uri="{BB962C8B-B14F-4D97-AF65-F5344CB8AC3E}">
        <p14:creationId xmlns:p14="http://schemas.microsoft.com/office/powerpoint/2010/main" val="2954892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6085102"/>
          </a:xfrm>
        </p:spPr>
        <p:txBody>
          <a:bodyPr/>
          <a:lstStyle/>
          <a:p>
            <a:r>
              <a:rPr lang="en-US" altLang="en-US" dirty="0"/>
              <a:t>Assume the invocation of the drug statute was prefaced by the following:</a:t>
            </a:r>
            <a:br>
              <a:rPr lang="en-US" altLang="en-US" dirty="0"/>
            </a:br>
            <a:r>
              <a:rPr lang="en-US" altLang="en-US" dirty="0"/>
              <a:t>	“We would like the law to be extended such that a private right of action </a:t>
            </a:r>
            <a:r>
              <a:rPr lang="en-US" altLang="en-US" dirty="0" smtClean="0"/>
              <a:t>is </a:t>
            </a:r>
            <a:r>
              <a:rPr lang="en-US" altLang="en-US" dirty="0"/>
              <a:t>read into this statute.”</a:t>
            </a:r>
            <a:br>
              <a:rPr lang="en-US" altLang="en-US" dirty="0"/>
            </a:br>
            <a:r>
              <a:rPr lang="en-US" altLang="en-US" dirty="0"/>
              <a:t/>
            </a:r>
            <a:br>
              <a:rPr lang="en-US" altLang="en-US" dirty="0"/>
            </a:br>
            <a:r>
              <a:rPr lang="en-US" altLang="en-US" dirty="0"/>
              <a:t>Does this satisfy R 11(b)(2)?</a:t>
            </a:r>
            <a:br>
              <a:rPr lang="en-US" altLang="en-US" dirty="0"/>
            </a:br>
            <a:endParaRPr lang="en-US" dirty="0"/>
          </a:p>
        </p:txBody>
      </p:sp>
    </p:spTree>
    <p:extLst>
      <p:ext uri="{BB962C8B-B14F-4D97-AF65-F5344CB8AC3E}">
        <p14:creationId xmlns:p14="http://schemas.microsoft.com/office/powerpoint/2010/main" val="89952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5973891"/>
          </a:xfrm>
        </p:spPr>
        <p:txBody>
          <a:bodyPr/>
          <a:lstStyle/>
          <a:p>
            <a:r>
              <a:rPr lang="en-US" dirty="0" smtClean="0"/>
              <a:t>Should these cases be treated differently?</a:t>
            </a:r>
            <a:br>
              <a:rPr lang="en-US" dirty="0" smtClean="0"/>
            </a:br>
            <a:r>
              <a:rPr lang="en-US" dirty="0"/>
              <a:t/>
            </a:r>
            <a:br>
              <a:rPr lang="en-US" dirty="0"/>
            </a:br>
            <a:r>
              <a:rPr lang="en-US" dirty="0" smtClean="0"/>
              <a:t>Murphy’s lawyer says there is a private right of action under the drug statute.</a:t>
            </a:r>
            <a:br>
              <a:rPr lang="en-US" dirty="0" smtClean="0"/>
            </a:br>
            <a:r>
              <a:rPr lang="en-US" dirty="0"/>
              <a:t/>
            </a:r>
            <a:br>
              <a:rPr lang="en-US" dirty="0"/>
            </a:br>
            <a:r>
              <a:rPr lang="en-US" dirty="0" smtClean="0"/>
              <a:t>Murphy’s lawyer says that the court should read a private right of action into the drug statute.</a:t>
            </a:r>
            <a:endParaRPr lang="en-US" dirty="0"/>
          </a:p>
        </p:txBody>
      </p:sp>
    </p:spTree>
    <p:extLst>
      <p:ext uri="{BB962C8B-B14F-4D97-AF65-F5344CB8AC3E}">
        <p14:creationId xmlns:p14="http://schemas.microsoft.com/office/powerpoint/2010/main" val="1421398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9C0BED9-270D-40B6-8AFB-5BDE9E2E4A9D}" type="slidenum">
              <a:rPr lang="en-US" altLang="en-US" sz="900">
                <a:solidFill>
                  <a:srgbClr val="898989"/>
                </a:solidFill>
              </a:rPr>
              <a:pPr>
                <a:spcBef>
                  <a:spcPct val="0"/>
                </a:spcBef>
                <a:buFontTx/>
                <a:buNone/>
              </a:pPr>
              <a:t>24</a:t>
            </a:fld>
            <a:endParaRPr lang="en-US" altLang="en-US" sz="900">
              <a:solidFill>
                <a:srgbClr val="898989"/>
              </a:solidFill>
            </a:endParaRPr>
          </a:p>
        </p:txBody>
      </p:sp>
      <p:sp>
        <p:nvSpPr>
          <p:cNvPr id="47107" name="Rectangle 3"/>
          <p:cNvSpPr>
            <a:spLocks noGrp="1" noChangeArrowheads="1"/>
          </p:cNvSpPr>
          <p:nvPr>
            <p:ph type="body" idx="1"/>
          </p:nvPr>
        </p:nvSpPr>
        <p:spPr>
          <a:xfrm>
            <a:off x="790832" y="642551"/>
            <a:ext cx="10562968" cy="5534412"/>
          </a:xfrm>
        </p:spPr>
        <p:txBody>
          <a:bodyPr>
            <a:normAutofit/>
          </a:bodyPr>
          <a:lstStyle/>
          <a:p>
            <a:r>
              <a:rPr lang="en-US" altLang="en-US" sz="4800" dirty="0" smtClean="0"/>
              <a:t>There is a non-frivolous argument for the drug statute’s having a private right of action, but it is mentioned by the plaintiff</a:t>
            </a:r>
            <a:r>
              <a:rPr lang="en-US" altLang="en-US" sz="4800" dirty="0"/>
              <a:t> </a:t>
            </a:r>
            <a:r>
              <a:rPr lang="en-US" altLang="en-US" sz="4800" dirty="0" smtClean="0"/>
              <a:t>only when R 11 proceedings are brought. Is it too late?</a:t>
            </a:r>
          </a:p>
          <a:p>
            <a:pPr marL="0" indent="0">
              <a:buNone/>
            </a:pPr>
            <a:endParaRPr lang="en-US" altLang="en-US" sz="3200" dirty="0"/>
          </a:p>
        </p:txBody>
      </p:sp>
    </p:spTree>
    <p:extLst>
      <p:ext uri="{BB962C8B-B14F-4D97-AF65-F5344CB8AC3E}">
        <p14:creationId xmlns:p14="http://schemas.microsoft.com/office/powerpoint/2010/main" val="684897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28800" y="1063626"/>
            <a:ext cx="8382000" cy="4708525"/>
          </a:xfrm>
        </p:spPr>
        <p:txBody>
          <a:bodyPr/>
          <a:lstStyle/>
          <a:p>
            <a:pPr eaLnBrk="1" hangingPunct="1"/>
            <a:r>
              <a:rPr lang="en-US" altLang="en-US" smtClean="0"/>
              <a:t>Who can be sanctioned under R 11?</a:t>
            </a:r>
            <a:br>
              <a:rPr lang="en-US" altLang="en-US" smtClean="0"/>
            </a:br>
            <a:r>
              <a:rPr lang="en-US" altLang="en-US" smtClean="0"/>
              <a:t/>
            </a:r>
            <a:br>
              <a:rPr lang="en-US" altLang="en-US" smtClean="0"/>
            </a:br>
            <a:r>
              <a:rPr lang="en-US" altLang="en-US" smtClean="0"/>
              <a:t>Murphy?</a:t>
            </a:r>
          </a:p>
        </p:txBody>
      </p:sp>
    </p:spTree>
    <p:extLst>
      <p:ext uri="{BB962C8B-B14F-4D97-AF65-F5344CB8AC3E}">
        <p14:creationId xmlns:p14="http://schemas.microsoft.com/office/powerpoint/2010/main" val="1025556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81200" y="1063626"/>
            <a:ext cx="8229600" cy="4537075"/>
          </a:xfrm>
        </p:spPr>
        <p:txBody>
          <a:bodyPr/>
          <a:lstStyle/>
          <a:p>
            <a:pPr eaLnBrk="1" hangingPunct="1"/>
            <a:r>
              <a:rPr lang="en-US" altLang="en-US" sz="2700"/>
              <a:t/>
            </a:r>
            <a:br>
              <a:rPr lang="en-US" altLang="en-US" sz="2700"/>
            </a:br>
            <a:r>
              <a:rPr lang="en-US" altLang="en-US" sz="2700"/>
              <a:t>11(c)(1) In General. </a:t>
            </a:r>
            <a:br>
              <a:rPr lang="en-US" altLang="en-US" sz="2700"/>
            </a:br>
            <a:r>
              <a:rPr lang="en-US" altLang="en-US" sz="2700"/>
              <a:t>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32618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8F55C0C-F138-41A3-A5F9-921634546FCA}" type="slidenum">
              <a:rPr lang="en-US" altLang="en-US" sz="900">
                <a:solidFill>
                  <a:srgbClr val="898989"/>
                </a:solidFill>
              </a:rPr>
              <a:pPr>
                <a:spcBef>
                  <a:spcPct val="0"/>
                </a:spcBef>
                <a:buFontTx/>
                <a:buNone/>
              </a:pPr>
              <a:t>27</a:t>
            </a:fld>
            <a:endParaRPr lang="en-US" altLang="en-US" sz="900">
              <a:solidFill>
                <a:srgbClr val="898989"/>
              </a:solidFill>
            </a:endParaRPr>
          </a:p>
        </p:txBody>
      </p:sp>
      <p:sp>
        <p:nvSpPr>
          <p:cNvPr id="21507" name="Rectangle 3"/>
          <p:cNvSpPr>
            <a:spLocks noGrp="1" noChangeArrowheads="1"/>
          </p:cNvSpPr>
          <p:nvPr>
            <p:ph type="body" idx="1"/>
          </p:nvPr>
        </p:nvSpPr>
        <p:spPr/>
        <p:txBody>
          <a:bodyPr/>
          <a:lstStyle/>
          <a:p>
            <a:pPr eaLnBrk="1" hangingPunct="1"/>
            <a:r>
              <a:rPr lang="en-US" altLang="en-US" sz="3000"/>
              <a:t>Murphy told Ballan that Zarc had participated in the study to test the effect of the pepper spray on innocent people.</a:t>
            </a:r>
          </a:p>
          <a:p>
            <a:pPr eaLnBrk="1" hangingPunct="1"/>
            <a:r>
              <a:rPr lang="en-US" altLang="en-US" sz="3000"/>
              <a:t>May Ballan be sanctioned under R. 11?</a:t>
            </a:r>
          </a:p>
          <a:p>
            <a:pPr eaLnBrk="1" hangingPunct="1"/>
            <a:r>
              <a:rPr lang="en-US" altLang="en-US" sz="3000"/>
              <a:t>May Murphy be sanctioned under R. 11?</a:t>
            </a:r>
          </a:p>
        </p:txBody>
      </p:sp>
    </p:spTree>
    <p:extLst>
      <p:ext uri="{BB962C8B-B14F-4D97-AF65-F5344CB8AC3E}">
        <p14:creationId xmlns:p14="http://schemas.microsoft.com/office/powerpoint/2010/main" val="2702537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C25C5B6-4879-4118-9AFF-B77CD6300F8E}" type="slidenum">
              <a:rPr lang="en-US" altLang="en-US" sz="900">
                <a:solidFill>
                  <a:srgbClr val="898989"/>
                </a:solidFill>
              </a:rPr>
              <a:pPr>
                <a:spcBef>
                  <a:spcPct val="0"/>
                </a:spcBef>
                <a:buFontTx/>
                <a:buNone/>
              </a:pPr>
              <a:t>28</a:t>
            </a:fld>
            <a:endParaRPr lang="en-US" altLang="en-US" sz="900">
              <a:solidFill>
                <a:srgbClr val="898989"/>
              </a:solidFill>
            </a:endParaRPr>
          </a:p>
        </p:txBody>
      </p:sp>
      <p:sp>
        <p:nvSpPr>
          <p:cNvPr id="22531" name="Rectangle 3"/>
          <p:cNvSpPr>
            <a:spLocks noGrp="1" noChangeArrowheads="1"/>
          </p:cNvSpPr>
          <p:nvPr>
            <p:ph type="body" idx="1"/>
          </p:nvPr>
        </p:nvSpPr>
        <p:spPr/>
        <p:txBody>
          <a:bodyPr/>
          <a:lstStyle/>
          <a:p>
            <a:pPr eaLnBrk="1" hangingPunct="1"/>
            <a:r>
              <a:rPr lang="en-US" altLang="en-US" sz="3000"/>
              <a:t>Murphy gives Ballan a fabricated document that looks like evidence that Zarc participated in a study to test the pepper spray on innocents.</a:t>
            </a:r>
          </a:p>
          <a:p>
            <a:pPr eaLnBrk="1" hangingPunct="1"/>
            <a:r>
              <a:rPr lang="en-US" altLang="en-US" sz="3000"/>
              <a:t>May Ballan be sanctioned under R. 11?</a:t>
            </a:r>
          </a:p>
          <a:p>
            <a:pPr eaLnBrk="1" hangingPunct="1"/>
            <a:r>
              <a:rPr lang="en-US" altLang="en-US" sz="3000"/>
              <a:t>May Murphy be sanctioned under R. 11?</a:t>
            </a:r>
          </a:p>
        </p:txBody>
      </p:sp>
    </p:spTree>
    <p:extLst>
      <p:ext uri="{BB962C8B-B14F-4D97-AF65-F5344CB8AC3E}">
        <p14:creationId xmlns:p14="http://schemas.microsoft.com/office/powerpoint/2010/main" val="451747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063626"/>
            <a:ext cx="8382000" cy="4594225"/>
          </a:xfrm>
        </p:spPr>
        <p:txBody>
          <a:bodyPr/>
          <a:lstStyle/>
          <a:p>
            <a:pPr eaLnBrk="1" hangingPunct="1"/>
            <a:r>
              <a:rPr lang="en-US" altLang="en-US" smtClean="0"/>
              <a:t>say Murphy came up with the drug statute argument, can he be required to pay for the other side’s costs in responding?</a:t>
            </a:r>
          </a:p>
        </p:txBody>
      </p:sp>
    </p:spTree>
    <p:extLst>
      <p:ext uri="{BB962C8B-B14F-4D97-AF65-F5344CB8AC3E}">
        <p14:creationId xmlns:p14="http://schemas.microsoft.com/office/powerpoint/2010/main" val="591920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05000" y="1063626"/>
            <a:ext cx="8305800" cy="4708525"/>
          </a:xfrm>
        </p:spPr>
        <p:txBody>
          <a:bodyPr/>
          <a:lstStyle/>
          <a:p>
            <a:r>
              <a:rPr lang="en-US" altLang="en-US" sz="2700"/>
              <a:t>(a)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802260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828800" y="1063626"/>
            <a:ext cx="8382000" cy="4594225"/>
          </a:xfrm>
        </p:spPr>
        <p:txBody>
          <a:bodyPr/>
          <a:lstStyle/>
          <a:p>
            <a:pPr eaLnBrk="1" hangingPunct="1"/>
            <a:r>
              <a:rPr lang="en-US" altLang="en-US" smtClean="0"/>
              <a:t>11(c)(5) Limitations on Monetary Sanctions. The court must not impose a monetary sanction:</a:t>
            </a:r>
            <a:br>
              <a:rPr lang="en-US" altLang="en-US" smtClean="0"/>
            </a:br>
            <a:r>
              <a:rPr lang="en-US" altLang="en-US" smtClean="0"/>
              <a:t/>
            </a:r>
            <a:br>
              <a:rPr lang="en-US" altLang="en-US" smtClean="0"/>
            </a:br>
            <a:r>
              <a:rPr lang="en-US" altLang="en-US" smtClean="0"/>
              <a:t>(A) against a represented party for violating Rule 11(b)(2)…</a:t>
            </a:r>
            <a:br>
              <a:rPr lang="en-US" altLang="en-US" smtClean="0"/>
            </a:br>
            <a:endParaRPr lang="en-US" altLang="en-US" smtClean="0"/>
          </a:p>
        </p:txBody>
      </p:sp>
    </p:spTree>
    <p:extLst>
      <p:ext uri="{BB962C8B-B14F-4D97-AF65-F5344CB8AC3E}">
        <p14:creationId xmlns:p14="http://schemas.microsoft.com/office/powerpoint/2010/main" val="4247836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001838" y="1131888"/>
            <a:ext cx="8037512" cy="4367212"/>
          </a:xfrm>
        </p:spPr>
        <p:txBody>
          <a:bodyPr/>
          <a:lstStyle/>
          <a:p>
            <a:r>
              <a:rPr lang="en-US" altLang="en-US" smtClean="0"/>
              <a:t>types of sanction under R 11</a:t>
            </a:r>
          </a:p>
        </p:txBody>
      </p:sp>
    </p:spTree>
    <p:extLst>
      <p:ext uri="{BB962C8B-B14F-4D97-AF65-F5344CB8AC3E}">
        <p14:creationId xmlns:p14="http://schemas.microsoft.com/office/powerpoint/2010/main" val="1093664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1063626"/>
            <a:ext cx="8382000" cy="4537075"/>
          </a:xfrm>
        </p:spPr>
        <p:txBody>
          <a:bodyPr/>
          <a:lstStyle/>
          <a:p>
            <a:pPr eaLnBrk="1" hangingPunct="1"/>
            <a:r>
              <a:rPr lang="en-US" altLang="en-US" sz="2700"/>
              <a:t>11(c)(4) </a:t>
            </a:r>
            <a:br>
              <a:rPr lang="en-US" altLang="en-US" sz="2700"/>
            </a:br>
            <a:r>
              <a:rPr lang="en-US" altLang="en-US" sz="2700"/>
              <a:t>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a:t>
            </a:r>
            <a:endParaRPr lang="en-US" altLang="en-US" smtClean="0"/>
          </a:p>
        </p:txBody>
      </p:sp>
    </p:spTree>
    <p:extLst>
      <p:ext uri="{BB962C8B-B14F-4D97-AF65-F5344CB8AC3E}">
        <p14:creationId xmlns:p14="http://schemas.microsoft.com/office/powerpoint/2010/main" val="41200333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79600" y="1131889"/>
            <a:ext cx="8159750" cy="4586287"/>
          </a:xfrm>
        </p:spPr>
        <p:txBody>
          <a:bodyPr/>
          <a:lstStyle/>
          <a:p>
            <a:r>
              <a:rPr lang="en-US" altLang="en-US" smtClean="0"/>
              <a:t>how to move for R 11 sanctions</a:t>
            </a:r>
          </a:p>
        </p:txBody>
      </p:sp>
    </p:spTree>
    <p:extLst>
      <p:ext uri="{BB962C8B-B14F-4D97-AF65-F5344CB8AC3E}">
        <p14:creationId xmlns:p14="http://schemas.microsoft.com/office/powerpoint/2010/main" val="377515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57400" y="1063626"/>
            <a:ext cx="8153400" cy="4765675"/>
          </a:xfrm>
        </p:spPr>
        <p:txBody>
          <a:bodyPr/>
          <a:lstStyle/>
          <a:p>
            <a:pPr marL="257175" indent="-257175"/>
            <a:r>
              <a:rPr lang="en-US" altLang="en-US" sz="2700"/>
              <a:t>11(c)(2) Motion for Sanctions. </a:t>
            </a:r>
            <a:br>
              <a:rPr lang="en-US" altLang="en-US" sz="2700"/>
            </a:br>
            <a:r>
              <a:rPr lang="en-US" altLang="en-US" sz="2700"/>
              <a:t>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a:t>
            </a:r>
            <a:endParaRPr lang="en-US" altLang="en-US" smtClean="0"/>
          </a:p>
        </p:txBody>
      </p:sp>
    </p:spTree>
    <p:extLst>
      <p:ext uri="{BB962C8B-B14F-4D97-AF65-F5344CB8AC3E}">
        <p14:creationId xmlns:p14="http://schemas.microsoft.com/office/powerpoint/2010/main" val="11254905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382000" cy="4537075"/>
          </a:xfrm>
        </p:spPr>
        <p:txBody>
          <a:bodyPr/>
          <a:lstStyle/>
          <a:p>
            <a:pPr eaLnBrk="1" hangingPunct="1"/>
            <a:r>
              <a:rPr lang="en-US" altLang="en-US" smtClean="0"/>
              <a:t>can a court apply R 11 sanctions sua sponte?</a:t>
            </a:r>
          </a:p>
        </p:txBody>
      </p:sp>
    </p:spTree>
    <p:extLst>
      <p:ext uri="{BB962C8B-B14F-4D97-AF65-F5344CB8AC3E}">
        <p14:creationId xmlns:p14="http://schemas.microsoft.com/office/powerpoint/2010/main" val="5916503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81200" y="1063626"/>
            <a:ext cx="8229600" cy="4765675"/>
          </a:xfrm>
        </p:spPr>
        <p:txBody>
          <a:bodyPr/>
          <a:lstStyle/>
          <a:p>
            <a:pPr eaLnBrk="1" hangingPunct="1"/>
            <a:r>
              <a:rPr lang="en-US" altLang="en-US" smtClean="0"/>
              <a:t>11(c)(3) </a:t>
            </a:r>
            <a:br>
              <a:rPr lang="en-US" altLang="en-US" smtClean="0"/>
            </a:br>
            <a:r>
              <a:rPr lang="en-US" altLang="en-US" smtClean="0"/>
              <a:t>On the Court’s Initiative. On its own, the court may order an attorney, law firm, or party to show cause why conduct specifically described in the order has not violated Rule 11(b).</a:t>
            </a:r>
          </a:p>
        </p:txBody>
      </p:sp>
    </p:spTree>
    <p:extLst>
      <p:ext uri="{BB962C8B-B14F-4D97-AF65-F5344CB8AC3E}">
        <p14:creationId xmlns:p14="http://schemas.microsoft.com/office/powerpoint/2010/main" val="3991227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81200" y="1063626"/>
            <a:ext cx="8229600" cy="4651375"/>
          </a:xfrm>
        </p:spPr>
        <p:txBody>
          <a:bodyPr/>
          <a:lstStyle/>
          <a:p>
            <a:pPr eaLnBrk="1" hangingPunct="1"/>
            <a:r>
              <a:rPr lang="en-US" altLang="en-US" sz="3000"/>
              <a:t>R 11(c)(5) Limitations on Monetary Sanctions. </a:t>
            </a:r>
            <a:br>
              <a:rPr lang="en-US" altLang="en-US" sz="3000"/>
            </a:br>
            <a:r>
              <a:rPr lang="en-US" altLang="en-US" sz="3000"/>
              <a:t>The court must not impose a monetary sanction…</a:t>
            </a:r>
            <a:br>
              <a:rPr lang="en-US" altLang="en-US" sz="3000"/>
            </a:br>
            <a:r>
              <a:rPr lang="en-US" altLang="en-US" sz="3000"/>
              <a:t>(B) on its own, unless it issued the show-cause order under Rule 11(c)(3) before voluntary dismissal or settlement of the claims made by or against the party that is, or whose attorneys are, to be sanctioned.</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073802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74638"/>
            <a:ext cx="8382000" cy="6202362"/>
          </a:xfrm>
        </p:spPr>
        <p:txBody>
          <a:bodyPr/>
          <a:lstStyle/>
          <a:p>
            <a:r>
              <a:rPr lang="en-US" altLang="en-US" smtClean="0"/>
              <a:t>Can a motion for Rule 11 sanctions be grounds for Rule 11 sanctions?</a:t>
            </a:r>
          </a:p>
        </p:txBody>
      </p:sp>
    </p:spTree>
    <p:extLst>
      <p:ext uri="{BB962C8B-B14F-4D97-AF65-F5344CB8AC3E}">
        <p14:creationId xmlns:p14="http://schemas.microsoft.com/office/powerpoint/2010/main" val="21489271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alternative pleading</a:t>
            </a:r>
          </a:p>
        </p:txBody>
      </p:sp>
    </p:spTree>
    <p:extLst>
      <p:ext uri="{BB962C8B-B14F-4D97-AF65-F5344CB8AC3E}">
        <p14:creationId xmlns:p14="http://schemas.microsoft.com/office/powerpoint/2010/main" val="239920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1063626"/>
            <a:ext cx="8382000" cy="4594225"/>
          </a:xfrm>
        </p:spPr>
        <p:txBody>
          <a:bodyPr/>
          <a:lstStyle/>
          <a:p>
            <a:pPr algn="l"/>
            <a:r>
              <a:rPr lang="en-US" altLang="en-US" sz="360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p>
        </p:txBody>
      </p:sp>
    </p:spTree>
    <p:extLst>
      <p:ext uri="{BB962C8B-B14F-4D97-AF65-F5344CB8AC3E}">
        <p14:creationId xmlns:p14="http://schemas.microsoft.com/office/powerpoint/2010/main" val="33881461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81200" y="1063626"/>
            <a:ext cx="8229600" cy="4651375"/>
          </a:xfrm>
        </p:spPr>
        <p:txBody>
          <a:bodyPr>
            <a:normAutofit fontScale="90000"/>
          </a:bodyPr>
          <a:lstStyle/>
          <a:p>
            <a:pPr eaLnBrk="1" hangingPunct="1"/>
            <a:r>
              <a:rPr lang="en-US" altLang="en-US" smtClean="0"/>
              <a:t/>
            </a:r>
            <a:br>
              <a:rPr lang="en-US" altLang="en-US" smtClean="0"/>
            </a:br>
            <a:r>
              <a:rPr lang="en-US" altLang="en-US" smtClean="0"/>
              <a:t>R 8(d)(2) Alternative Statements of a Claim or Defense. </a:t>
            </a:r>
            <a:br>
              <a:rPr lang="en-US" altLang="en-US" smtClean="0"/>
            </a:br>
            <a:r>
              <a:rPr lang="en-US" altLang="en-US" smtClean="0"/>
              <a:t>A party may set out two or more statements of a claim or defense alternatively or hypothetically, either in a single count or defense or in separate ones.</a:t>
            </a:r>
          </a:p>
        </p:txBody>
      </p:sp>
    </p:spTree>
    <p:extLst>
      <p:ext uri="{BB962C8B-B14F-4D97-AF65-F5344CB8AC3E}">
        <p14:creationId xmlns:p14="http://schemas.microsoft.com/office/powerpoint/2010/main" val="11568157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05000" y="1063626"/>
            <a:ext cx="8305800" cy="4708525"/>
          </a:xfrm>
        </p:spPr>
        <p:txBody>
          <a:bodyPr/>
          <a:lstStyle/>
          <a:p>
            <a:pPr eaLnBrk="1" hangingPunct="1"/>
            <a:r>
              <a:rPr lang="en-US" altLang="en-US" smtClean="0"/>
              <a:t>(3) Inconsistent Claims or Defenses. A party may state as many separate claims or defenses as it has, regardless of consistency.</a:t>
            </a:r>
          </a:p>
        </p:txBody>
      </p:sp>
    </p:spTree>
    <p:extLst>
      <p:ext uri="{BB962C8B-B14F-4D97-AF65-F5344CB8AC3E}">
        <p14:creationId xmlns:p14="http://schemas.microsoft.com/office/powerpoint/2010/main" val="2484107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905000" y="1063626"/>
            <a:ext cx="8305800" cy="4537075"/>
          </a:xfrm>
        </p:spPr>
        <p:txBody>
          <a:bodyPr/>
          <a:lstStyle/>
          <a:p>
            <a:pPr eaLnBrk="1" hangingPunct="1"/>
            <a:r>
              <a:rPr lang="en-US" altLang="en-US" smtClean="0"/>
              <a:t>P sues D alleging that D borrowed P’s vase and returned it cracked.</a:t>
            </a:r>
            <a:br>
              <a:rPr lang="en-US" altLang="en-US" smtClean="0"/>
            </a:br>
            <a:r>
              <a:rPr lang="en-US" altLang="en-US" smtClean="0"/>
              <a:t>D answers alleging that D never borrowed vase, that vase was cracked when D borrowed it, and that D returned vase uncracked.</a:t>
            </a:r>
            <a:br>
              <a:rPr lang="en-US" altLang="en-US" smtClean="0"/>
            </a:br>
            <a:r>
              <a:rPr lang="en-US" altLang="en-US" smtClean="0"/>
              <a:t>OK?</a:t>
            </a:r>
          </a:p>
        </p:txBody>
      </p:sp>
    </p:spTree>
    <p:extLst>
      <p:ext uri="{BB962C8B-B14F-4D97-AF65-F5344CB8AC3E}">
        <p14:creationId xmlns:p14="http://schemas.microsoft.com/office/powerpoint/2010/main" val="26182528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270453"/>
          </a:xfrm>
        </p:spPr>
        <p:txBody>
          <a:bodyPr/>
          <a:lstStyle/>
          <a:p>
            <a:pPr algn="ctr"/>
            <a:r>
              <a:rPr lang="en-US" dirty="0"/>
              <a:t>s</a:t>
            </a:r>
            <a:r>
              <a:rPr lang="en-US" dirty="0" smtClean="0"/>
              <a:t>ervice - notice</a:t>
            </a:r>
            <a:endParaRPr lang="en-US" dirty="0"/>
          </a:p>
        </p:txBody>
      </p:sp>
    </p:spTree>
    <p:extLst>
      <p:ext uri="{BB962C8B-B14F-4D97-AF65-F5344CB8AC3E}">
        <p14:creationId xmlns:p14="http://schemas.microsoft.com/office/powerpoint/2010/main" val="41624448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479925"/>
          </a:xfrm>
        </p:spPr>
        <p:txBody>
          <a:bodyPr/>
          <a:lstStyle/>
          <a:p>
            <a:pPr eaLnBrk="1" hangingPunct="1"/>
            <a:r>
              <a:rPr lang="en-US" altLang="en-US" smtClean="0"/>
              <a:t>constitutional restrictions on service</a:t>
            </a:r>
          </a:p>
        </p:txBody>
      </p:sp>
    </p:spTree>
    <p:extLst>
      <p:ext uri="{BB962C8B-B14F-4D97-AF65-F5344CB8AC3E}">
        <p14:creationId xmlns:p14="http://schemas.microsoft.com/office/powerpoint/2010/main" val="39728373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274638"/>
            <a:ext cx="8763000" cy="6202362"/>
          </a:xfrm>
        </p:spPr>
        <p:txBody>
          <a:bodyPr>
            <a:normAutofit fontScale="90000"/>
          </a:bodyPr>
          <a:lstStyle/>
          <a:p>
            <a:pPr algn="l"/>
            <a:r>
              <a:rPr lang="en-US" altLang="en-US" sz="3600" dirty="0"/>
              <a:t>- P sues D in Oregon state court for negligence, asking for $100,000</a:t>
            </a:r>
            <a:br>
              <a:rPr lang="en-US" altLang="en-US" sz="3600" dirty="0"/>
            </a:br>
            <a:r>
              <a:rPr lang="en-US" altLang="en-US" sz="3600" dirty="0"/>
              <a:t>- P serves D by putting a copy of the summons and complaint down a sewer drain</a:t>
            </a:r>
            <a:br>
              <a:rPr lang="en-US" altLang="en-US" sz="3600" dirty="0"/>
            </a:br>
            <a:r>
              <a:rPr lang="en-US" altLang="en-US" sz="3600" dirty="0"/>
              <a:t>- this is acceptable service under Oregon law</a:t>
            </a:r>
            <a:br>
              <a:rPr lang="en-US" altLang="en-US" sz="3600" dirty="0"/>
            </a:br>
            <a:r>
              <a:rPr lang="en-US" altLang="en-US" sz="3600" dirty="0"/>
              <a:t>- D does not find out about the suit</a:t>
            </a:r>
            <a:br>
              <a:rPr lang="en-US" altLang="en-US" sz="3600" dirty="0"/>
            </a:br>
            <a:r>
              <a:rPr lang="en-US" altLang="en-US" sz="3600" dirty="0"/>
              <a:t>- P gets a default judgment of $100,000 against D</a:t>
            </a:r>
            <a:br>
              <a:rPr lang="en-US" altLang="en-US" sz="3600" dirty="0"/>
            </a:br>
            <a:r>
              <a:rPr lang="en-US" altLang="en-US" sz="3600" dirty="0"/>
              <a:t>- the Oregon court attaches property  owned by D in Oregon worth $100,000 and transfers it to </a:t>
            </a:r>
            <a:r>
              <a:rPr lang="en-US" altLang="en-US" sz="3600" dirty="0" smtClean="0"/>
              <a:t>P</a:t>
            </a:r>
            <a:br>
              <a:rPr lang="en-US" altLang="en-US" sz="3600" dirty="0" smtClean="0"/>
            </a:br>
            <a:r>
              <a:rPr lang="en-US" altLang="en-US" sz="3600" dirty="0" smtClean="0"/>
              <a:t>- D later finds out about it and sues P </a:t>
            </a:r>
            <a:r>
              <a:rPr lang="en-US" altLang="en-US" sz="3600" smtClean="0"/>
              <a:t>in ejectment</a:t>
            </a:r>
            <a:endParaRPr lang="en-US" altLang="en-US" sz="3600"/>
          </a:p>
        </p:txBody>
      </p:sp>
    </p:spTree>
    <p:extLst>
      <p:ext uri="{BB962C8B-B14F-4D97-AF65-F5344CB8AC3E}">
        <p14:creationId xmlns:p14="http://schemas.microsoft.com/office/powerpoint/2010/main" val="41602116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838450" y="1063626"/>
            <a:ext cx="6686550" cy="4765675"/>
          </a:xfrm>
        </p:spPr>
        <p:txBody>
          <a:bodyPr/>
          <a:lstStyle/>
          <a:p>
            <a:pPr eaLnBrk="1" hangingPunct="1"/>
            <a:r>
              <a:rPr lang="en-US" altLang="en-US" sz="2400"/>
              <a:t>U.S. Const. Amendment V.</a:t>
            </a:r>
            <a:br>
              <a:rPr lang="en-US" altLang="en-US" sz="2400"/>
            </a:br>
            <a:r>
              <a:rPr lang="en-US" altLang="en-US" sz="2400"/>
              <a:t>No person shall . . . be deprived of life, liberty, or property, without due process of law . . . </a:t>
            </a:r>
            <a:br>
              <a:rPr lang="en-US" altLang="en-US" sz="2400"/>
            </a:br>
            <a:r>
              <a:rPr lang="en-US" altLang="en-US" sz="2400"/>
              <a:t/>
            </a:r>
            <a:br>
              <a:rPr lang="en-US" altLang="en-US" sz="2400"/>
            </a:br>
            <a:r>
              <a:rPr lang="en-US" altLang="en-US" sz="2400"/>
              <a:t>Amendment XIV.</a:t>
            </a:r>
            <a:br>
              <a:rPr lang="en-US" altLang="en-US" sz="2400"/>
            </a:br>
            <a:r>
              <a:rPr lang="en-US" altLang="en-US" sz="2400"/>
              <a:t>Section 1. </a:t>
            </a:r>
            <a:br>
              <a:rPr lang="en-US" altLang="en-US" sz="2400"/>
            </a:br>
            <a:r>
              <a:rPr lang="en-US" altLang="en-US" sz="2400"/>
              <a:t>.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br>
              <a:rPr lang="en-US" altLang="en-US" sz="2400"/>
            </a:br>
            <a:endParaRPr lang="en-US" altLang="en-US" sz="2400"/>
          </a:p>
        </p:txBody>
      </p:sp>
    </p:spTree>
    <p:extLst>
      <p:ext uri="{BB962C8B-B14F-4D97-AF65-F5344CB8AC3E}">
        <p14:creationId xmlns:p14="http://schemas.microsoft.com/office/powerpoint/2010/main" val="21472073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274638"/>
            <a:ext cx="8458200" cy="6049962"/>
          </a:xfrm>
        </p:spPr>
        <p:txBody>
          <a:bodyPr/>
          <a:lstStyle/>
          <a:p>
            <a:r>
              <a:rPr lang="en-US" altLang="en-US" smtClean="0"/>
              <a:t>Must there always be </a:t>
            </a:r>
            <a:r>
              <a:rPr lang="en-US" altLang="en-US" i="1" smtClean="0"/>
              <a:t>actual</a:t>
            </a:r>
            <a:r>
              <a:rPr lang="en-US" altLang="en-US" smtClean="0"/>
              <a:t> notice to the defendant for due process to be satisfied?</a:t>
            </a:r>
          </a:p>
        </p:txBody>
      </p:sp>
    </p:spTree>
    <p:extLst>
      <p:ext uri="{BB962C8B-B14F-4D97-AF65-F5344CB8AC3E}">
        <p14:creationId xmlns:p14="http://schemas.microsoft.com/office/powerpoint/2010/main" val="39540495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963863" y="1100139"/>
            <a:ext cx="6229350" cy="4594225"/>
          </a:xfrm>
        </p:spPr>
        <p:txBody>
          <a:bodyPr/>
          <a:lstStyle/>
          <a:p>
            <a:pPr eaLnBrk="1" hangingPunct="1"/>
            <a:r>
              <a:rPr lang="en-US" altLang="en-US" smtClean="0"/>
              <a:t>Mennonite Board of Missions v. Adams</a:t>
            </a:r>
            <a:br>
              <a:rPr lang="en-US" altLang="en-US" smtClean="0"/>
            </a:br>
            <a:r>
              <a:rPr lang="en-US" altLang="en-US" smtClean="0"/>
              <a:t>(U.S. 1983)</a:t>
            </a:r>
          </a:p>
        </p:txBody>
      </p:sp>
    </p:spTree>
    <p:extLst>
      <p:ext uri="{BB962C8B-B14F-4D97-AF65-F5344CB8AC3E}">
        <p14:creationId xmlns:p14="http://schemas.microsoft.com/office/powerpoint/2010/main" val="3548821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895600" y="1063626"/>
            <a:ext cx="6286500" cy="4422775"/>
          </a:xfrm>
        </p:spPr>
        <p:txBody>
          <a:bodyPr/>
          <a:lstStyle/>
          <a:p>
            <a:pPr eaLnBrk="1" hangingPunct="1"/>
            <a:r>
              <a:rPr lang="en-US" altLang="en-US" smtClean="0"/>
              <a:t>Mullane v. Central Hanover Bank &amp; Trust Co.</a:t>
            </a:r>
            <a:br>
              <a:rPr lang="en-US" altLang="en-US" smtClean="0"/>
            </a:br>
            <a:r>
              <a:rPr lang="en-US" altLang="en-US" smtClean="0"/>
              <a:t>(U.S. 1950)</a:t>
            </a:r>
          </a:p>
        </p:txBody>
      </p:sp>
    </p:spTree>
    <p:extLst>
      <p:ext uri="{BB962C8B-B14F-4D97-AF65-F5344CB8AC3E}">
        <p14:creationId xmlns:p14="http://schemas.microsoft.com/office/powerpoint/2010/main" val="841427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1063626"/>
            <a:ext cx="8305800" cy="4651375"/>
          </a:xfrm>
        </p:spPr>
        <p:txBody>
          <a:bodyPr/>
          <a:lstStyle/>
          <a:p>
            <a:pPr algn="l"/>
            <a:r>
              <a:rPr lang="en-US" altLang="en-US" smtClean="0"/>
              <a:t>(1) it is not being presented for any improper purpose, such as to harass, cause unnecessary delay, or needlessly increase the cost of litigation;</a:t>
            </a:r>
            <a:br>
              <a:rPr lang="en-US" altLang="en-US" smtClean="0"/>
            </a:br>
            <a:endParaRPr lang="en-US" altLang="en-US" smtClean="0"/>
          </a:p>
        </p:txBody>
      </p:sp>
    </p:spTree>
    <p:extLst>
      <p:ext uri="{BB962C8B-B14F-4D97-AF65-F5344CB8AC3E}">
        <p14:creationId xmlns:p14="http://schemas.microsoft.com/office/powerpoint/2010/main" val="2568362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05000" y="1063626"/>
            <a:ext cx="7505700" cy="4651375"/>
          </a:xfrm>
        </p:spPr>
        <p:txBody>
          <a:bodyPr/>
          <a:lstStyle/>
          <a:p>
            <a:pPr algn="l" eaLnBrk="1" hangingPunct="1"/>
            <a:r>
              <a:rPr lang="en-US" altLang="en-US" sz="3200"/>
              <a:t>“An elementary and fundamental requirement of due process in any proceeding which is to be accorded finality is notice reasonably calculated, under all the circumstances, to apprise interested parties of the pendency of the action and afford them an opportunity to present their objections.”</a:t>
            </a:r>
          </a:p>
        </p:txBody>
      </p:sp>
    </p:spTree>
    <p:extLst>
      <p:ext uri="{BB962C8B-B14F-4D97-AF65-F5344CB8AC3E}">
        <p14:creationId xmlns:p14="http://schemas.microsoft.com/office/powerpoint/2010/main" val="1341742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05000" y="1063626"/>
            <a:ext cx="8305800" cy="4594225"/>
          </a:xfrm>
        </p:spPr>
        <p:txBody>
          <a:bodyPr/>
          <a:lstStyle/>
          <a:p>
            <a:pPr algn="l"/>
            <a:r>
              <a:rPr lang="en-US" altLang="en-US" smtClean="0"/>
              <a:t>(2) the claims, defenses, and other legal contentions are warranted by existing law or by a nonfrivolous argument for extending, modifying, or reversing existing law or for establishing new law;</a:t>
            </a:r>
            <a:br>
              <a:rPr lang="en-US" altLang="en-US" smtClean="0"/>
            </a:br>
            <a:endParaRPr lang="en-US" altLang="en-US" smtClean="0"/>
          </a:p>
        </p:txBody>
      </p:sp>
    </p:spTree>
    <p:extLst>
      <p:ext uri="{BB962C8B-B14F-4D97-AF65-F5344CB8AC3E}">
        <p14:creationId xmlns:p14="http://schemas.microsoft.com/office/powerpoint/2010/main" val="84714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52600" y="1063626"/>
            <a:ext cx="8458200" cy="4765675"/>
          </a:xfrm>
        </p:spPr>
        <p:txBody>
          <a:bodyPr/>
          <a:lstStyle/>
          <a:p>
            <a:pPr algn="l"/>
            <a:r>
              <a:rPr lang="en-US" altLang="en-US" sz="3000"/>
              <a:t>(3) the factual contentions have evidentiary support or, if specifically so identified, will likely have evidentiary support after a reasonable opportunity for further investigation or discovery; and</a:t>
            </a:r>
            <a:br>
              <a:rPr lang="en-US" altLang="en-US" sz="3000"/>
            </a:br>
            <a:r>
              <a:rPr lang="en-US" altLang="en-US" sz="3000"/>
              <a:t/>
            </a:r>
            <a:br>
              <a:rPr lang="en-US" altLang="en-US" sz="3000"/>
            </a:br>
            <a:r>
              <a:rPr lang="en-US" altLang="en-US" sz="3000"/>
              <a:t>(4) the denials of factual contentions are warranted on the evidence or, if specifically so identified, are reasonably based on belief or a lack of information.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291659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057400" y="1063626"/>
            <a:ext cx="8153400" cy="4422775"/>
          </a:xfrm>
        </p:spPr>
        <p:txBody>
          <a:bodyPr/>
          <a:lstStyle/>
          <a:p>
            <a:pPr algn="l"/>
            <a:r>
              <a:rPr lang="en-US" altLang="en-US" smtClean="0"/>
              <a:t>(d) Inapplicability to Discovery. This rule does not apply to disclosures and discovery requests, responses, objections, and motions under Rules 26 through 37. </a:t>
            </a:r>
          </a:p>
        </p:txBody>
      </p:sp>
    </p:spTree>
    <p:extLst>
      <p:ext uri="{BB962C8B-B14F-4D97-AF65-F5344CB8AC3E}">
        <p14:creationId xmlns:p14="http://schemas.microsoft.com/office/powerpoint/2010/main" val="904800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745E073-C785-42D5-8C22-33F7299D284C}" type="slidenum">
              <a:rPr lang="en-US" altLang="en-US" sz="900">
                <a:solidFill>
                  <a:srgbClr val="898989"/>
                </a:solidFill>
              </a:rPr>
              <a:pPr>
                <a:spcBef>
                  <a:spcPct val="0"/>
                </a:spcBef>
                <a:buFontTx/>
                <a:buNone/>
              </a:pPr>
              <a:t>9</a:t>
            </a:fld>
            <a:endParaRPr lang="en-US" altLang="en-US" sz="900">
              <a:solidFill>
                <a:srgbClr val="898989"/>
              </a:solidFill>
            </a:endParaRPr>
          </a:p>
        </p:txBody>
      </p:sp>
      <p:sp>
        <p:nvSpPr>
          <p:cNvPr id="37891" name="Rectangle 2"/>
          <p:cNvSpPr>
            <a:spLocks noGrp="1" noChangeArrowheads="1"/>
          </p:cNvSpPr>
          <p:nvPr>
            <p:ph type="title"/>
          </p:nvPr>
        </p:nvSpPr>
        <p:spPr>
          <a:xfrm>
            <a:off x="1981200" y="1063626"/>
            <a:ext cx="8305800" cy="3679825"/>
          </a:xfrm>
        </p:spPr>
        <p:txBody>
          <a:bodyPr/>
          <a:lstStyle/>
          <a:p>
            <a:r>
              <a:rPr lang="en-US" altLang="en-US" smtClean="0"/>
              <a:t>Murphy v. Cuomo</a:t>
            </a:r>
            <a:br>
              <a:rPr lang="en-US" altLang="en-US" smtClean="0"/>
            </a:br>
            <a:r>
              <a:rPr lang="en-US" altLang="en-US" smtClean="0"/>
              <a:t>(N.D.N.Y. 1996) </a:t>
            </a:r>
          </a:p>
        </p:txBody>
      </p:sp>
    </p:spTree>
    <p:extLst>
      <p:ext uri="{BB962C8B-B14F-4D97-AF65-F5344CB8AC3E}">
        <p14:creationId xmlns:p14="http://schemas.microsoft.com/office/powerpoint/2010/main" val="2866104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934</Words>
  <Application>Microsoft Office PowerPoint</Application>
  <PresentationFormat>Widescreen</PresentationFormat>
  <Paragraphs>58</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Calibri Light</vt:lpstr>
      <vt:lpstr>Office Theme</vt:lpstr>
      <vt:lpstr>Thurs., Sept. 1</vt:lpstr>
      <vt:lpstr>Rule 11. Signing Pleadings, Motions, and Other Papers; Representations to the Court; Sanctions   </vt:lpstr>
      <vt:lpstr>(a)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 </vt:lpstr>
      <vt:lpstr>(b)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vt:lpstr>
      <vt:lpstr>(1) it is not being presented for any improper purpose, such as to harass, cause unnecessary delay, or needlessly increase the cost of litigation; </vt:lpstr>
      <vt:lpstr>(2) the claims, defenses, and other legal contentions are warranted by existing law or by a nonfrivolous argument for extending, modifying, or reversing existing law or for establishing new law; </vt:lpstr>
      <vt:lpstr>(3) the factual contentions have evidentiary support or, if specifically so identified, will likely have evidentiary support after a reasonable opportunity for further investigation or discovery; and  (4) the denials of factual contentions are warranted on the evidence or, if specifically so identified, are reasonably based on belief or a lack of information. </vt:lpstr>
      <vt:lpstr>(d) Inapplicability to Discovery. This rule does not apply to disclosures and discovery requests, responses, objections, and motions under Rules 26 through 37. </vt:lpstr>
      <vt:lpstr>Murphy v. Cuomo (N.D.N.Y. 1996) </vt:lpstr>
      <vt:lpstr>Does Murphy’s complaint satisfy Twiqbal?</vt:lpstr>
      <vt:lpstr>What provision of R 11 was violated?</vt:lpstr>
      <vt:lpstr>(3) the factual contentions have evidentiary support or, if specifically so identified, will likely have evidentiary support after a reasonable opportunity for further investigation or discovery; and</vt:lpstr>
      <vt:lpstr>What kind of evidentiary support satisfies 11(b)(3)?</vt:lpstr>
      <vt:lpstr>Why can’t Murphy rely on the argument that it was likely that the allegations would have evidentiary support after a reasonable opportunity for further investigation or discovery?</vt:lpstr>
      <vt:lpstr>Assume each allegation in the complaint was prefaced with the following statement:   “The following allegation is likely to have evidentiary support after a reasonable opportunity for further investigation or discovery”  Would R 11(b)(3) be satisfied? </vt:lpstr>
      <vt:lpstr>Can a plaintiff lose at summary judgment and nevertheless have satisfied R11(b)(3) at the pleading stage?</vt:lpstr>
      <vt:lpstr>Can a plaintiff defeat a motion for summary judgment and nevertheless have violated R11(b)(3) at the pleading stage?</vt:lpstr>
      <vt:lpstr>Did the complaint in Sierocinski satisfy R 11(b)(3)?  The complaint in Twombly?</vt:lpstr>
      <vt:lpstr>Was any other provision of R 11(b) violated?</vt:lpstr>
      <vt:lpstr>(2) the claims, defenses, and other legal contentions are warranted by existing law or by a nonfrivolous argument for extending, modifying, or reversing existing law or for establishing new law; </vt:lpstr>
      <vt:lpstr>Why not require that the legal contentions be warranted by existing law?</vt:lpstr>
      <vt:lpstr>Assume the invocation of the drug statute was prefaced by the following:  “We would like the law to be extended such that a private right of action is read into this statute.”  Does this satisfy R 11(b)(2)? </vt:lpstr>
      <vt:lpstr>Should these cases be treated differently?  Murphy’s lawyer says there is a private right of action under the drug statute.  Murphy’s lawyer says that the court should read a private right of action into the drug statute.</vt:lpstr>
      <vt:lpstr>PowerPoint Presentation</vt:lpstr>
      <vt:lpstr>Who can be sanctioned under R 11?  Murphy?</vt:lpstr>
      <vt:lpstr> 11(c)(1) In General.  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 </vt:lpstr>
      <vt:lpstr>PowerPoint Presentation</vt:lpstr>
      <vt:lpstr>PowerPoint Presentation</vt:lpstr>
      <vt:lpstr>say Murphy came up with the drug statute argument, can he be required to pay for the other side’s costs in responding?</vt:lpstr>
      <vt:lpstr>11(c)(5) Limitations on Monetary Sanctions. The court must not impose a monetary sanction:  (A) against a represented party for violating Rule 11(b)(2)… </vt:lpstr>
      <vt:lpstr>types of sanction under R 11</vt:lpstr>
      <vt:lpstr>11(c)(4)  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vt:lpstr>
      <vt:lpstr>how to move for R 11 sanctions</vt:lpstr>
      <vt:lpstr>11(c)(2) Motion for Sanctions.  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vt:lpstr>
      <vt:lpstr>can a court apply R 11 sanctions sua sponte?</vt:lpstr>
      <vt:lpstr>11(c)(3)  On the Court’s Initiative. On its own, the court may order an attorney, law firm, or party to show cause why conduct specifically described in the order has not violated Rule 11(b).</vt:lpstr>
      <vt:lpstr>R 11(c)(5) Limitations on Monetary Sanctions.  The court must not impose a monetary sanction… (B) on its own, unless it issued the show-cause order under Rule 11(c)(3) before voluntary dismissal or settlement of the claims made by or against the party that is, or whose attorneys are, to be sanctioned. </vt:lpstr>
      <vt:lpstr>Can a motion for Rule 11 sanctions be grounds for Rule 11 sanctions?</vt:lpstr>
      <vt:lpstr>alternative pleading</vt:lpstr>
      <vt:lpstr> R 8(d)(2) Alternative Statements of a Claim or Defense.  A party may set out two or more statements of a claim or defense alternatively or hypothetically, either in a single count or defense or in separate ones.</vt:lpstr>
      <vt:lpstr>(3) Inconsistent Claims or Defenses. A party may state as many separate claims or defenses as it has, regardless of consistency.</vt:lpstr>
      <vt:lpstr>P sues D alleging that D borrowed P’s vase and returned it cracked. D answers alleging that D never borrowed vase, that vase was cracked when D borrowed it, and that D returned vase uncracked. OK?</vt:lpstr>
      <vt:lpstr>service - notice</vt:lpstr>
      <vt:lpstr>constitutional restrictions on service</vt:lpstr>
      <vt:lpstr>- P sues D in Oregon state court for negligence, asking for $100,000 - P serves D by putting a copy of the summons and complaint down a sewer drain - this is acceptable service under Oregon law - D does not find out about the suit - P gets a default judgment of $100,000 against D - the Oregon court attaches property  owned by D in Oregon worth $100,000 and transfers it to P - D later finds out about it and sues P in ejectment</vt:lpstr>
      <vt:lpstr>U.S. Const. Amendment V. No person shall . . . be deprived of life, liberty, or property, without due process of law . . .   Amendment XIV. Section 1.  .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 </vt:lpstr>
      <vt:lpstr>Must there always be actual notice to the defendant for due process to be satisfied?</vt:lpstr>
      <vt:lpstr>Mennonite Board of Missions v. Adams (U.S. 1983)</vt:lpstr>
      <vt:lpstr>Mullane v. Central Hanover Bank &amp; Trust Co. (U.S. 1950)</vt:lpstr>
      <vt:lpstr>“An elementary and fundamental requirement of due process in any proceeding which is to be accorded finality is notice reasonably calculated, under all the circumstances, to apprise interested parties of the pendency of the action and afford them an opportunity to present their objections.”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Aug. 29</dc:title>
  <dc:creator>Owner</dc:creator>
  <cp:lastModifiedBy>Green, Michael S</cp:lastModifiedBy>
  <cp:revision>38</cp:revision>
  <cp:lastPrinted>2016-09-01T16:01:18Z</cp:lastPrinted>
  <dcterms:created xsi:type="dcterms:W3CDTF">2016-08-28T14:52:26Z</dcterms:created>
  <dcterms:modified xsi:type="dcterms:W3CDTF">2016-09-01T16:11:39Z</dcterms:modified>
</cp:coreProperties>
</file>