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5"/>
  </p:handoutMasterIdLst>
  <p:sldIdLst>
    <p:sldId id="257" r:id="rId2"/>
    <p:sldId id="298" r:id="rId3"/>
    <p:sldId id="382" r:id="rId4"/>
    <p:sldId id="404" r:id="rId5"/>
    <p:sldId id="405" r:id="rId6"/>
    <p:sldId id="317" r:id="rId7"/>
    <p:sldId id="413" r:id="rId8"/>
    <p:sldId id="406" r:id="rId9"/>
    <p:sldId id="414" r:id="rId10"/>
    <p:sldId id="381" r:id="rId11"/>
    <p:sldId id="383" r:id="rId12"/>
    <p:sldId id="323" r:id="rId13"/>
    <p:sldId id="325" r:id="rId14"/>
    <p:sldId id="415" r:id="rId15"/>
    <p:sldId id="326" r:id="rId16"/>
    <p:sldId id="327" r:id="rId17"/>
    <p:sldId id="328" r:id="rId18"/>
    <p:sldId id="329" r:id="rId19"/>
    <p:sldId id="330" r:id="rId20"/>
    <p:sldId id="331" r:id="rId21"/>
    <p:sldId id="332" r:id="rId22"/>
    <p:sldId id="360" r:id="rId23"/>
    <p:sldId id="361" r:id="rId24"/>
    <p:sldId id="362" r:id="rId25"/>
    <p:sldId id="363" r:id="rId26"/>
    <p:sldId id="364" r:id="rId27"/>
    <p:sldId id="365" r:id="rId28"/>
    <p:sldId id="366" r:id="rId29"/>
    <p:sldId id="367" r:id="rId30"/>
    <p:sldId id="368" r:id="rId31"/>
    <p:sldId id="407" r:id="rId32"/>
    <p:sldId id="369" r:id="rId33"/>
    <p:sldId id="370" r:id="rId3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4660"/>
  </p:normalViewPr>
  <p:slideViewPr>
    <p:cSldViewPr snapToGrid="0">
      <p:cViewPr varScale="1">
        <p:scale>
          <a:sx n="78" d="100"/>
          <a:sy n="78" d="100"/>
        </p:scale>
        <p:origin x="55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5DDFBE30-9F98-432A-9544-626CEA554C87}" type="datetimeFigureOut">
              <a:rPr lang="en-US" smtClean="0"/>
              <a:t>8/31/2016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71D13E0E-F1FF-44B8-9C67-20E95A853C20}" type="slidenum">
              <a:rPr lang="en-US" smtClean="0"/>
              <a:t>‹#›</a:t>
            </a:fld>
            <a:endParaRPr lang="en-US"/>
          </a:p>
        </p:txBody>
      </p:sp>
    </p:spTree>
    <p:extLst>
      <p:ext uri="{BB962C8B-B14F-4D97-AF65-F5344CB8AC3E}">
        <p14:creationId xmlns:p14="http://schemas.microsoft.com/office/powerpoint/2010/main" val="34423033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B6C216-D344-48A4-9593-D29282C48FB2}" type="datetimeFigureOut">
              <a:rPr lang="en-US" smtClean="0"/>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B4916-513F-4075-94E0-757350727901}" type="slidenum">
              <a:rPr lang="en-US" smtClean="0"/>
              <a:t>‹#›</a:t>
            </a:fld>
            <a:endParaRPr lang="en-US"/>
          </a:p>
        </p:txBody>
      </p:sp>
    </p:spTree>
    <p:extLst>
      <p:ext uri="{BB962C8B-B14F-4D97-AF65-F5344CB8AC3E}">
        <p14:creationId xmlns:p14="http://schemas.microsoft.com/office/powerpoint/2010/main" val="2296525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B6C216-D344-48A4-9593-D29282C48FB2}" type="datetimeFigureOut">
              <a:rPr lang="en-US" smtClean="0"/>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B4916-513F-4075-94E0-757350727901}" type="slidenum">
              <a:rPr lang="en-US" smtClean="0"/>
              <a:t>‹#›</a:t>
            </a:fld>
            <a:endParaRPr lang="en-US"/>
          </a:p>
        </p:txBody>
      </p:sp>
    </p:spTree>
    <p:extLst>
      <p:ext uri="{BB962C8B-B14F-4D97-AF65-F5344CB8AC3E}">
        <p14:creationId xmlns:p14="http://schemas.microsoft.com/office/powerpoint/2010/main" val="441666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B6C216-D344-48A4-9593-D29282C48FB2}" type="datetimeFigureOut">
              <a:rPr lang="en-US" smtClean="0"/>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B4916-513F-4075-94E0-757350727901}" type="slidenum">
              <a:rPr lang="en-US" smtClean="0"/>
              <a:t>‹#›</a:t>
            </a:fld>
            <a:endParaRPr lang="en-US"/>
          </a:p>
        </p:txBody>
      </p:sp>
    </p:spTree>
    <p:extLst>
      <p:ext uri="{BB962C8B-B14F-4D97-AF65-F5344CB8AC3E}">
        <p14:creationId xmlns:p14="http://schemas.microsoft.com/office/powerpoint/2010/main" val="3727226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B6C216-D344-48A4-9593-D29282C48FB2}" type="datetimeFigureOut">
              <a:rPr lang="en-US" smtClean="0"/>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B4916-513F-4075-94E0-757350727901}" type="slidenum">
              <a:rPr lang="en-US" smtClean="0"/>
              <a:t>‹#›</a:t>
            </a:fld>
            <a:endParaRPr lang="en-US"/>
          </a:p>
        </p:txBody>
      </p:sp>
    </p:spTree>
    <p:extLst>
      <p:ext uri="{BB962C8B-B14F-4D97-AF65-F5344CB8AC3E}">
        <p14:creationId xmlns:p14="http://schemas.microsoft.com/office/powerpoint/2010/main" val="1915080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B6C216-D344-48A4-9593-D29282C48FB2}" type="datetimeFigureOut">
              <a:rPr lang="en-US" smtClean="0"/>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B4916-513F-4075-94E0-757350727901}" type="slidenum">
              <a:rPr lang="en-US" smtClean="0"/>
              <a:t>‹#›</a:t>
            </a:fld>
            <a:endParaRPr lang="en-US"/>
          </a:p>
        </p:txBody>
      </p:sp>
    </p:spTree>
    <p:extLst>
      <p:ext uri="{BB962C8B-B14F-4D97-AF65-F5344CB8AC3E}">
        <p14:creationId xmlns:p14="http://schemas.microsoft.com/office/powerpoint/2010/main" val="1412488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B6C216-D344-48A4-9593-D29282C48FB2}" type="datetimeFigureOut">
              <a:rPr lang="en-US" smtClean="0"/>
              <a:t>8/31/2016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BB4916-513F-4075-94E0-757350727901}" type="slidenum">
              <a:rPr lang="en-US" smtClean="0"/>
              <a:t>‹#›</a:t>
            </a:fld>
            <a:endParaRPr lang="en-US"/>
          </a:p>
        </p:txBody>
      </p:sp>
    </p:spTree>
    <p:extLst>
      <p:ext uri="{BB962C8B-B14F-4D97-AF65-F5344CB8AC3E}">
        <p14:creationId xmlns:p14="http://schemas.microsoft.com/office/powerpoint/2010/main" val="3611865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B6C216-D344-48A4-9593-D29282C48FB2}" type="datetimeFigureOut">
              <a:rPr lang="en-US" smtClean="0"/>
              <a:t>8/31/2016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BB4916-513F-4075-94E0-757350727901}" type="slidenum">
              <a:rPr lang="en-US" smtClean="0"/>
              <a:t>‹#›</a:t>
            </a:fld>
            <a:endParaRPr lang="en-US"/>
          </a:p>
        </p:txBody>
      </p:sp>
    </p:spTree>
    <p:extLst>
      <p:ext uri="{BB962C8B-B14F-4D97-AF65-F5344CB8AC3E}">
        <p14:creationId xmlns:p14="http://schemas.microsoft.com/office/powerpoint/2010/main" val="3865252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B6C216-D344-48A4-9593-D29282C48FB2}" type="datetimeFigureOut">
              <a:rPr lang="en-US" smtClean="0"/>
              <a:t>8/31/2016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BB4916-513F-4075-94E0-757350727901}" type="slidenum">
              <a:rPr lang="en-US" smtClean="0"/>
              <a:t>‹#›</a:t>
            </a:fld>
            <a:endParaRPr lang="en-US"/>
          </a:p>
        </p:txBody>
      </p:sp>
    </p:spTree>
    <p:extLst>
      <p:ext uri="{BB962C8B-B14F-4D97-AF65-F5344CB8AC3E}">
        <p14:creationId xmlns:p14="http://schemas.microsoft.com/office/powerpoint/2010/main" val="1959761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B6C216-D344-48A4-9593-D29282C48FB2}" type="datetimeFigureOut">
              <a:rPr lang="en-US" smtClean="0"/>
              <a:t>8/31/2016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BB4916-513F-4075-94E0-757350727901}" type="slidenum">
              <a:rPr lang="en-US" smtClean="0"/>
              <a:t>‹#›</a:t>
            </a:fld>
            <a:endParaRPr lang="en-US"/>
          </a:p>
        </p:txBody>
      </p:sp>
    </p:spTree>
    <p:extLst>
      <p:ext uri="{BB962C8B-B14F-4D97-AF65-F5344CB8AC3E}">
        <p14:creationId xmlns:p14="http://schemas.microsoft.com/office/powerpoint/2010/main" val="3982631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B6C216-D344-48A4-9593-D29282C48FB2}" type="datetimeFigureOut">
              <a:rPr lang="en-US" smtClean="0"/>
              <a:t>8/31/2016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BB4916-513F-4075-94E0-757350727901}" type="slidenum">
              <a:rPr lang="en-US" smtClean="0"/>
              <a:t>‹#›</a:t>
            </a:fld>
            <a:endParaRPr lang="en-US"/>
          </a:p>
        </p:txBody>
      </p:sp>
    </p:spTree>
    <p:extLst>
      <p:ext uri="{BB962C8B-B14F-4D97-AF65-F5344CB8AC3E}">
        <p14:creationId xmlns:p14="http://schemas.microsoft.com/office/powerpoint/2010/main" val="876200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B6C216-D344-48A4-9593-D29282C48FB2}" type="datetimeFigureOut">
              <a:rPr lang="en-US" smtClean="0"/>
              <a:t>8/31/2016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BB4916-513F-4075-94E0-757350727901}" type="slidenum">
              <a:rPr lang="en-US" smtClean="0"/>
              <a:t>‹#›</a:t>
            </a:fld>
            <a:endParaRPr lang="en-US"/>
          </a:p>
        </p:txBody>
      </p:sp>
    </p:spTree>
    <p:extLst>
      <p:ext uri="{BB962C8B-B14F-4D97-AF65-F5344CB8AC3E}">
        <p14:creationId xmlns:p14="http://schemas.microsoft.com/office/powerpoint/2010/main" val="4089777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B6C216-D344-48A4-9593-D29282C48FB2}" type="datetimeFigureOut">
              <a:rPr lang="en-US" smtClean="0"/>
              <a:t>8/31/2016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BB4916-513F-4075-94E0-757350727901}" type="slidenum">
              <a:rPr lang="en-US" smtClean="0"/>
              <a:t>‹#›</a:t>
            </a:fld>
            <a:endParaRPr lang="en-US"/>
          </a:p>
        </p:txBody>
      </p:sp>
    </p:spTree>
    <p:extLst>
      <p:ext uri="{BB962C8B-B14F-4D97-AF65-F5344CB8AC3E}">
        <p14:creationId xmlns:p14="http://schemas.microsoft.com/office/powerpoint/2010/main" val="7681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905000" y="274638"/>
            <a:ext cx="8305800" cy="5668962"/>
          </a:xfrm>
        </p:spPr>
        <p:txBody>
          <a:bodyPr/>
          <a:lstStyle/>
          <a:p>
            <a:pPr eaLnBrk="1" hangingPunct="1"/>
            <a:r>
              <a:rPr lang="en-US" altLang="en-US" dirty="0" smtClean="0"/>
              <a:t>Wed., Aug. 31</a:t>
            </a:r>
          </a:p>
        </p:txBody>
      </p:sp>
    </p:spTree>
    <p:extLst>
      <p:ext uri="{BB962C8B-B14F-4D97-AF65-F5344CB8AC3E}">
        <p14:creationId xmlns:p14="http://schemas.microsoft.com/office/powerpoint/2010/main" val="14360288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905000" y="274638"/>
            <a:ext cx="8763000" cy="6583362"/>
          </a:xfrm>
        </p:spPr>
        <p:txBody>
          <a:bodyPr/>
          <a:lstStyle/>
          <a:p>
            <a:pPr algn="l" eaLnBrk="1" hangingPunct="1"/>
            <a:r>
              <a:rPr lang="en-US" altLang="en-US" sz="3200" dirty="0" smtClean="0"/>
              <a:t>Rule </a:t>
            </a:r>
            <a:r>
              <a:rPr lang="en-US" altLang="en-US" sz="3200" dirty="0"/>
              <a:t>8. General Rules of Pleading</a:t>
            </a:r>
            <a:br>
              <a:rPr lang="en-US" altLang="en-US" sz="3200" dirty="0"/>
            </a:br>
            <a:r>
              <a:rPr lang="en-US" altLang="en-US" sz="3200" dirty="0"/>
              <a:t/>
            </a:r>
            <a:br>
              <a:rPr lang="en-US" altLang="en-US" sz="3200" dirty="0"/>
            </a:br>
            <a:r>
              <a:rPr lang="en-US" altLang="en-US" sz="3200" dirty="0"/>
              <a:t>(a) Claim for Relief. A pleading that states a claim for relief must contain:</a:t>
            </a:r>
            <a:br>
              <a:rPr lang="en-US" altLang="en-US" sz="3200" dirty="0"/>
            </a:br>
            <a:r>
              <a:rPr lang="en-US" altLang="en-US" sz="3200" dirty="0"/>
              <a:t>...(2) a short and plain statement of the claim showing that the pleader is entitled to relief...</a:t>
            </a:r>
            <a:br>
              <a:rPr lang="en-US" altLang="en-US" sz="3200" dirty="0"/>
            </a:br>
            <a:endParaRPr lang="en-US" altLang="en-US" sz="3200" dirty="0"/>
          </a:p>
        </p:txBody>
      </p:sp>
    </p:spTree>
    <p:extLst>
      <p:ext uri="{BB962C8B-B14F-4D97-AF65-F5344CB8AC3E}">
        <p14:creationId xmlns:p14="http://schemas.microsoft.com/office/powerpoint/2010/main" val="2421525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5912107"/>
          </a:xfrm>
        </p:spPr>
        <p:txBody>
          <a:bodyPr/>
          <a:lstStyle/>
          <a:p>
            <a:r>
              <a:rPr lang="en-US" dirty="0"/>
              <a:t>Rule 8. General Rules of Pleading</a:t>
            </a:r>
            <a:br>
              <a:rPr lang="en-US" dirty="0"/>
            </a:br>
            <a:r>
              <a:rPr lang="en-US" dirty="0"/>
              <a:t/>
            </a:r>
            <a:br>
              <a:rPr lang="en-US" dirty="0"/>
            </a:br>
            <a:r>
              <a:rPr lang="en-US" dirty="0"/>
              <a:t>(b) Defenses; Admissions and Denials.</a:t>
            </a:r>
            <a:br>
              <a:rPr lang="en-US" dirty="0"/>
            </a:br>
            <a:r>
              <a:rPr lang="en-US" dirty="0"/>
              <a:t>    (1) In General. In responding to a pleading, a party must:</a:t>
            </a:r>
            <a:br>
              <a:rPr lang="en-US" dirty="0"/>
            </a:br>
            <a:r>
              <a:rPr lang="en-US" dirty="0"/>
              <a:t>        (A) state in short and plain terms its defenses to each claim asserted against it; and</a:t>
            </a:r>
            <a:br>
              <a:rPr lang="en-US" dirty="0"/>
            </a:br>
            <a:r>
              <a:rPr lang="en-US" dirty="0"/>
              <a:t>        (B) admit or deny the allegations asserted against it by an opposing party.</a:t>
            </a:r>
          </a:p>
        </p:txBody>
      </p:sp>
    </p:spTree>
    <p:extLst>
      <p:ext uri="{BB962C8B-B14F-4D97-AF65-F5344CB8AC3E}">
        <p14:creationId xmlns:p14="http://schemas.microsoft.com/office/powerpoint/2010/main" val="1374238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981200" y="274638"/>
            <a:ext cx="8229600" cy="6278562"/>
          </a:xfrm>
        </p:spPr>
        <p:txBody>
          <a:bodyPr/>
          <a:lstStyle/>
          <a:p>
            <a:pPr algn="l"/>
            <a:r>
              <a:rPr lang="en-US" altLang="en-US" smtClean="0"/>
              <a:t>- P sues D for negligence in federal court</a:t>
            </a:r>
            <a:br>
              <a:rPr lang="en-US" altLang="en-US" smtClean="0"/>
            </a:br>
            <a:r>
              <a:rPr lang="en-US" altLang="en-US" smtClean="0"/>
              <a:t>- In his answer, D adds a counterclaim asking for the damages that D sustained due to P’s negligence in the same accident</a:t>
            </a:r>
            <a:br>
              <a:rPr lang="en-US" altLang="en-US" smtClean="0"/>
            </a:br>
            <a:r>
              <a:rPr lang="en-US" altLang="en-US" smtClean="0"/>
              <a:t>- Do the standards in Twiqbal apply to the allegations of P’s negligence in the counterclaim?</a:t>
            </a:r>
          </a:p>
        </p:txBody>
      </p:sp>
    </p:spTree>
    <p:extLst>
      <p:ext uri="{BB962C8B-B14F-4D97-AF65-F5344CB8AC3E}">
        <p14:creationId xmlns:p14="http://schemas.microsoft.com/office/powerpoint/2010/main" val="234963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81200" y="274638"/>
            <a:ext cx="8229600" cy="6278562"/>
          </a:xfrm>
        </p:spPr>
        <p:txBody>
          <a:bodyPr/>
          <a:lstStyle/>
          <a:p>
            <a:pPr algn="l"/>
            <a:r>
              <a:rPr lang="en-US" altLang="en-US" smtClean="0"/>
              <a:t>- P sues D for negligence in federal court</a:t>
            </a:r>
            <a:br>
              <a:rPr lang="en-US" altLang="en-US" smtClean="0"/>
            </a:br>
            <a:r>
              <a:rPr lang="en-US" altLang="en-US" smtClean="0"/>
              <a:t>- In his answer, D introduces the defense of contributory negligence</a:t>
            </a:r>
            <a:br>
              <a:rPr lang="en-US" altLang="en-US" smtClean="0"/>
            </a:br>
            <a:r>
              <a:rPr lang="en-US" altLang="en-US" smtClean="0"/>
              <a:t>- Do the standards in Twiqbal apply to the allegations of P’s negligence in the affirmative defense?</a:t>
            </a:r>
          </a:p>
        </p:txBody>
      </p:sp>
    </p:spTree>
    <p:extLst>
      <p:ext uri="{BB962C8B-B14F-4D97-AF65-F5344CB8AC3E}">
        <p14:creationId xmlns:p14="http://schemas.microsoft.com/office/powerpoint/2010/main" val="5548146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978" y="365125"/>
            <a:ext cx="10661822" cy="6208670"/>
          </a:xfrm>
        </p:spPr>
        <p:txBody>
          <a:bodyPr/>
          <a:lstStyle/>
          <a:p>
            <a:r>
              <a:rPr lang="en-US" b="1"/>
              <a:t>Amendment VII</a:t>
            </a:r>
            <a:br>
              <a:rPr lang="en-US" b="1"/>
            </a:br>
            <a:r>
              <a:rPr lang="en-US"/>
              <a:t>In suits at common law, where the value in controversy shall exceed twenty dollars, the right of trial by jury shall be preserved, and no fact tried by a jury, shall be otherwise reexamined in any court of the United States, than according to the rules of the common law.</a:t>
            </a:r>
            <a:br>
              <a:rPr lang="en-US"/>
            </a:br>
            <a:endParaRPr lang="en-US" dirty="0"/>
          </a:p>
        </p:txBody>
      </p:sp>
    </p:spTree>
    <p:extLst>
      <p:ext uri="{BB962C8B-B14F-4D97-AF65-F5344CB8AC3E}">
        <p14:creationId xmlns:p14="http://schemas.microsoft.com/office/powerpoint/2010/main" val="37845369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3009900" y="1063626"/>
            <a:ext cx="6172200" cy="4537075"/>
          </a:xfrm>
        </p:spPr>
        <p:txBody>
          <a:bodyPr/>
          <a:lstStyle/>
          <a:p>
            <a:pPr eaLnBrk="1" hangingPunct="1"/>
            <a:r>
              <a:rPr lang="en-US" altLang="en-US" smtClean="0"/>
              <a:t>pleading special matters</a:t>
            </a:r>
            <a:br>
              <a:rPr lang="en-US" altLang="en-US" smtClean="0"/>
            </a:br>
            <a:r>
              <a:rPr lang="en-US" altLang="en-US" smtClean="0"/>
              <a:t>(fraud)</a:t>
            </a:r>
          </a:p>
        </p:txBody>
      </p:sp>
    </p:spTree>
    <p:extLst>
      <p:ext uri="{BB962C8B-B14F-4D97-AF65-F5344CB8AC3E}">
        <p14:creationId xmlns:p14="http://schemas.microsoft.com/office/powerpoint/2010/main" val="37682496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063626"/>
            <a:ext cx="8229600" cy="4594225"/>
          </a:xfrm>
        </p:spPr>
        <p:txBody>
          <a:bodyPr rtlCol="0">
            <a:normAutofit fontScale="90000"/>
          </a:bodyPr>
          <a:lstStyle/>
          <a:p>
            <a:pPr>
              <a:defRPr/>
            </a:pPr>
            <a:r>
              <a:rPr lang="en-US" dirty="0" smtClean="0"/>
              <a:t>Rule 9.  Pleading Special Matters </a:t>
            </a:r>
            <a:br>
              <a:rPr lang="en-US" dirty="0" smtClean="0"/>
            </a:br>
            <a:r>
              <a:rPr lang="en-US" dirty="0" smtClean="0"/>
              <a:t>... </a:t>
            </a:r>
            <a:br>
              <a:rPr lang="en-US" dirty="0" smtClean="0"/>
            </a:br>
            <a:r>
              <a:rPr lang="en-US" dirty="0" smtClean="0"/>
              <a:t>(b) Fraud or Mistake; Conditions of Mind. In alleging fraud or mistake, a party must state with particularity the circumstances constituting fraud or mistake. Malice, intent, knowledge, and other conditions of a person’s mind may be alleged generally.</a:t>
            </a:r>
            <a:endParaRPr lang="en-US" dirty="0"/>
          </a:p>
        </p:txBody>
      </p:sp>
    </p:spTree>
    <p:extLst>
      <p:ext uri="{BB962C8B-B14F-4D97-AF65-F5344CB8AC3E}">
        <p14:creationId xmlns:p14="http://schemas.microsoft.com/office/powerpoint/2010/main" val="31345776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981200" y="274638"/>
            <a:ext cx="8229600" cy="6202362"/>
          </a:xfrm>
        </p:spPr>
        <p:txBody>
          <a:bodyPr/>
          <a:lstStyle/>
          <a:p>
            <a:r>
              <a:rPr lang="en-US" altLang="en-US" smtClean="0"/>
              <a:t>Why the heightened pleading standards for fraud?</a:t>
            </a:r>
          </a:p>
        </p:txBody>
      </p:sp>
    </p:spTree>
    <p:extLst>
      <p:ext uri="{BB962C8B-B14F-4D97-AF65-F5344CB8AC3E}">
        <p14:creationId xmlns:p14="http://schemas.microsoft.com/office/powerpoint/2010/main" val="2683009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ctrTitle"/>
          </p:nvPr>
        </p:nvSpPr>
        <p:spPr>
          <a:xfrm>
            <a:off x="3009900" y="1257300"/>
            <a:ext cx="6000750" cy="1028700"/>
          </a:xfrm>
        </p:spPr>
        <p:txBody>
          <a:bodyPr/>
          <a:lstStyle/>
          <a:p>
            <a:pPr eaLnBrk="1" hangingPunct="1"/>
            <a:r>
              <a:rPr lang="en-US" altLang="en-US" smtClean="0"/>
              <a:t>fraud</a:t>
            </a:r>
          </a:p>
        </p:txBody>
      </p:sp>
      <p:sp>
        <p:nvSpPr>
          <p:cNvPr id="24579" name="Subtitle 2"/>
          <p:cNvSpPr>
            <a:spLocks noGrp="1"/>
          </p:cNvSpPr>
          <p:nvPr>
            <p:ph type="subTitle" idx="1"/>
          </p:nvPr>
        </p:nvSpPr>
        <p:spPr>
          <a:xfrm>
            <a:off x="1905000" y="2343150"/>
            <a:ext cx="8458200" cy="3429000"/>
          </a:xfrm>
        </p:spPr>
        <p:txBody>
          <a:bodyPr/>
          <a:lstStyle/>
          <a:p>
            <a:pPr algn="l" eaLnBrk="1" hangingPunct="1">
              <a:defRPr/>
            </a:pPr>
            <a:r>
              <a:rPr lang="en-US" altLang="en-US" dirty="0" smtClean="0"/>
              <a:t>- statement (omission if duty to speak)</a:t>
            </a:r>
          </a:p>
          <a:p>
            <a:pPr algn="l" eaLnBrk="1" hangingPunct="1">
              <a:defRPr/>
            </a:pPr>
            <a:r>
              <a:rPr lang="en-US" altLang="en-US" dirty="0" smtClean="0"/>
              <a:t>- of material fact</a:t>
            </a:r>
          </a:p>
          <a:p>
            <a:pPr algn="l" eaLnBrk="1" hangingPunct="1">
              <a:defRPr/>
            </a:pPr>
            <a:r>
              <a:rPr lang="en-US" altLang="en-US" dirty="0" smtClean="0"/>
              <a:t>- that is false (or misleading)</a:t>
            </a:r>
          </a:p>
          <a:p>
            <a:pPr algn="l" eaLnBrk="1" hangingPunct="1">
              <a:defRPr/>
            </a:pPr>
            <a:r>
              <a:rPr lang="en-US" altLang="en-US" dirty="0" smtClean="0"/>
              <a:t>- with knowledge of falsity </a:t>
            </a:r>
          </a:p>
          <a:p>
            <a:pPr lvl="1" algn="l" eaLnBrk="1" hangingPunct="1">
              <a:defRPr/>
            </a:pPr>
            <a:r>
              <a:rPr lang="en-US" altLang="en-US" dirty="0" smtClean="0"/>
              <a:t>often intent that plaintiff rely</a:t>
            </a:r>
          </a:p>
          <a:p>
            <a:pPr algn="l" eaLnBrk="1" hangingPunct="1">
              <a:defRPr/>
            </a:pPr>
            <a:r>
              <a:rPr lang="en-US" altLang="en-US" dirty="0" smtClean="0"/>
              <a:t>- reasonable reliance on statement by plaintiff</a:t>
            </a:r>
          </a:p>
          <a:p>
            <a:pPr algn="l" eaLnBrk="1" hangingPunct="1">
              <a:defRPr/>
            </a:pPr>
            <a:r>
              <a:rPr lang="en-US" altLang="en-US" dirty="0" smtClean="0"/>
              <a:t>- causation of damages</a:t>
            </a:r>
          </a:p>
          <a:p>
            <a:pPr eaLnBrk="1" hangingPunct="1">
              <a:defRPr/>
            </a:pPr>
            <a:endParaRPr lang="en-US" altLang="en-US" dirty="0" smtClean="0"/>
          </a:p>
        </p:txBody>
      </p:sp>
    </p:spTree>
    <p:extLst>
      <p:ext uri="{BB962C8B-B14F-4D97-AF65-F5344CB8AC3E}">
        <p14:creationId xmlns:p14="http://schemas.microsoft.com/office/powerpoint/2010/main" val="2223968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905000" y="274638"/>
            <a:ext cx="8305800" cy="6126162"/>
          </a:xfrm>
        </p:spPr>
        <p:txBody>
          <a:bodyPr/>
          <a:lstStyle/>
          <a:p>
            <a:r>
              <a:rPr lang="en-US" altLang="en-US" smtClean="0"/>
              <a:t>Does R 9(b) apply to affirmative defenses?</a:t>
            </a:r>
          </a:p>
        </p:txBody>
      </p:sp>
    </p:spTree>
    <p:extLst>
      <p:ext uri="{BB962C8B-B14F-4D97-AF65-F5344CB8AC3E}">
        <p14:creationId xmlns:p14="http://schemas.microsoft.com/office/powerpoint/2010/main" val="3944477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3067050" y="1063626"/>
            <a:ext cx="6115050" cy="4594225"/>
          </a:xfrm>
        </p:spPr>
        <p:txBody>
          <a:bodyPr/>
          <a:lstStyle/>
          <a:p>
            <a:pPr eaLnBrk="1" hangingPunct="1"/>
            <a:r>
              <a:rPr lang="en-US" altLang="en-US" smtClean="0"/>
              <a:t>Bell Atlantic Corp. v. Twombly</a:t>
            </a:r>
            <a:br>
              <a:rPr lang="en-US" altLang="en-US" smtClean="0"/>
            </a:br>
            <a:r>
              <a:rPr lang="en-US" altLang="en-US" smtClean="0"/>
              <a:t>(U.S. 2007)</a:t>
            </a:r>
          </a:p>
        </p:txBody>
      </p:sp>
    </p:spTree>
    <p:extLst>
      <p:ext uri="{BB962C8B-B14F-4D97-AF65-F5344CB8AC3E}">
        <p14:creationId xmlns:p14="http://schemas.microsoft.com/office/powerpoint/2010/main" val="3878466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057400" y="274638"/>
            <a:ext cx="8153400" cy="6202362"/>
          </a:xfrm>
        </p:spPr>
        <p:txBody>
          <a:bodyPr/>
          <a:lstStyle/>
          <a:p>
            <a:r>
              <a:rPr lang="en-US" altLang="en-US" smtClean="0"/>
              <a:t>Why the exception in 9(b) for scienter?</a:t>
            </a:r>
          </a:p>
        </p:txBody>
      </p:sp>
    </p:spTree>
    <p:extLst>
      <p:ext uri="{BB962C8B-B14F-4D97-AF65-F5344CB8AC3E}">
        <p14:creationId xmlns:p14="http://schemas.microsoft.com/office/powerpoint/2010/main" val="34505530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981200" y="274638"/>
            <a:ext cx="8229600" cy="6278562"/>
          </a:xfrm>
        </p:spPr>
        <p:txBody>
          <a:bodyPr/>
          <a:lstStyle/>
          <a:p>
            <a:r>
              <a:rPr lang="en-US" altLang="en-US" smtClean="0"/>
              <a:t>Is there a tension between R 9(b) and Twiqbal?</a:t>
            </a:r>
          </a:p>
        </p:txBody>
      </p:sp>
    </p:spTree>
    <p:extLst>
      <p:ext uri="{BB962C8B-B14F-4D97-AF65-F5344CB8AC3E}">
        <p14:creationId xmlns:p14="http://schemas.microsoft.com/office/powerpoint/2010/main" val="40188732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905000" y="1063626"/>
            <a:ext cx="8305800" cy="4537075"/>
          </a:xfrm>
        </p:spPr>
        <p:txBody>
          <a:bodyPr/>
          <a:lstStyle/>
          <a:p>
            <a:r>
              <a:rPr lang="en-US" altLang="en-US" smtClean="0"/>
              <a:t>Rule 11. Signing Pleadings, Motions, and Other Papers; Representations to the Court; Sanctions</a:t>
            </a:r>
            <a:br>
              <a:rPr lang="en-US" altLang="en-US" smtClean="0"/>
            </a:br>
            <a:r>
              <a:rPr lang="en-US" altLang="en-US" smtClean="0"/>
              <a:t/>
            </a:r>
            <a:br>
              <a:rPr lang="en-US" altLang="en-US" smtClean="0"/>
            </a:br>
            <a:r>
              <a:rPr lang="en-US" altLang="en-US" smtClean="0"/>
              <a:t/>
            </a:r>
            <a:br>
              <a:rPr lang="en-US" altLang="en-US" smtClean="0"/>
            </a:br>
            <a:endParaRPr lang="en-US" altLang="en-US" smtClean="0"/>
          </a:p>
        </p:txBody>
      </p:sp>
    </p:spTree>
    <p:extLst>
      <p:ext uri="{BB962C8B-B14F-4D97-AF65-F5344CB8AC3E}">
        <p14:creationId xmlns:p14="http://schemas.microsoft.com/office/powerpoint/2010/main" val="6516438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905000" y="1063626"/>
            <a:ext cx="8305800" cy="4651375"/>
          </a:xfrm>
        </p:spPr>
        <p:txBody>
          <a:bodyPr/>
          <a:lstStyle/>
          <a:p>
            <a:r>
              <a:rPr lang="en-US" altLang="en-US" smtClean="0"/>
              <a:t>Are frivolous cases a problem?</a:t>
            </a:r>
          </a:p>
        </p:txBody>
      </p:sp>
    </p:spTree>
    <p:extLst>
      <p:ext uri="{BB962C8B-B14F-4D97-AF65-F5344CB8AC3E}">
        <p14:creationId xmlns:p14="http://schemas.microsoft.com/office/powerpoint/2010/main" val="256607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905000" y="1063626"/>
            <a:ext cx="8305800" cy="4708525"/>
          </a:xfrm>
        </p:spPr>
        <p:txBody>
          <a:bodyPr/>
          <a:lstStyle/>
          <a:p>
            <a:r>
              <a:rPr lang="en-US" altLang="en-US" sz="2700"/>
              <a:t>(a) Signature. Every pleading, written motion, and other paper must be signed by at least one attorney of record in the attorney’s name — or by a party personally if the party is unrepresented. The paper must state the signer’s address, e-mail address, and telephone number. Unless a rule or statute specifically states otherwise, a pleading need not be verified or accompanied by an affidavit. The court must strike an unsigned paper unless the omission is promptly corrected after being called to the attorney’s or party’s attention.</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8022605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828800" y="1063626"/>
            <a:ext cx="8382000" cy="4594225"/>
          </a:xfrm>
        </p:spPr>
        <p:txBody>
          <a:bodyPr/>
          <a:lstStyle/>
          <a:p>
            <a:pPr algn="l"/>
            <a:r>
              <a:rPr lang="en-US" altLang="en-US" sz="3600"/>
              <a:t>(b) Representations to the Court. By presenting to the court a pleading, written motion, or other paper — whether by signing, filing, submitting, or later advocating it — an attorney or unrepresented party certifies that to the best of the person’s knowledge, information, and belief, formed after an inquiry reasonable under the circumstances:</a:t>
            </a:r>
          </a:p>
        </p:txBody>
      </p:sp>
    </p:spTree>
    <p:extLst>
      <p:ext uri="{BB962C8B-B14F-4D97-AF65-F5344CB8AC3E}">
        <p14:creationId xmlns:p14="http://schemas.microsoft.com/office/powerpoint/2010/main" val="33881461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905000" y="1063626"/>
            <a:ext cx="8305800" cy="4651375"/>
          </a:xfrm>
        </p:spPr>
        <p:txBody>
          <a:bodyPr/>
          <a:lstStyle/>
          <a:p>
            <a:pPr algn="l"/>
            <a:r>
              <a:rPr lang="en-US" altLang="en-US" smtClean="0"/>
              <a:t>(1) it is not being presented for any improper purpose, such as to harass, cause unnecessary delay, or needlessly increase the cost of litigation;</a:t>
            </a:r>
            <a:br>
              <a:rPr lang="en-US" altLang="en-US" smtClean="0"/>
            </a:br>
            <a:endParaRPr lang="en-US" altLang="en-US" smtClean="0"/>
          </a:p>
        </p:txBody>
      </p:sp>
    </p:spTree>
    <p:extLst>
      <p:ext uri="{BB962C8B-B14F-4D97-AF65-F5344CB8AC3E}">
        <p14:creationId xmlns:p14="http://schemas.microsoft.com/office/powerpoint/2010/main" val="2568362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905000" y="1063626"/>
            <a:ext cx="8305800" cy="4594225"/>
          </a:xfrm>
        </p:spPr>
        <p:txBody>
          <a:bodyPr/>
          <a:lstStyle/>
          <a:p>
            <a:pPr algn="l"/>
            <a:r>
              <a:rPr lang="en-US" altLang="en-US" smtClean="0"/>
              <a:t>(2) the claims, defenses, and other legal contentions are warranted by existing law or by a nonfrivolous argument for extending, modifying, or reversing existing law or for establishing new law;</a:t>
            </a:r>
            <a:br>
              <a:rPr lang="en-US" altLang="en-US" smtClean="0"/>
            </a:br>
            <a:endParaRPr lang="en-US" altLang="en-US" smtClean="0"/>
          </a:p>
        </p:txBody>
      </p:sp>
    </p:spTree>
    <p:extLst>
      <p:ext uri="{BB962C8B-B14F-4D97-AF65-F5344CB8AC3E}">
        <p14:creationId xmlns:p14="http://schemas.microsoft.com/office/powerpoint/2010/main" val="8471401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752600" y="1063626"/>
            <a:ext cx="8458200" cy="4765675"/>
          </a:xfrm>
        </p:spPr>
        <p:txBody>
          <a:bodyPr/>
          <a:lstStyle/>
          <a:p>
            <a:pPr algn="l"/>
            <a:r>
              <a:rPr lang="en-US" altLang="en-US" sz="3000"/>
              <a:t>(3) the factual contentions have evidentiary support or, if specifically so identified, will likely have evidentiary support after a reasonable opportunity for further investigation or discovery; and</a:t>
            </a:r>
            <a:br>
              <a:rPr lang="en-US" altLang="en-US" sz="3000"/>
            </a:br>
            <a:r>
              <a:rPr lang="en-US" altLang="en-US" sz="3000"/>
              <a:t/>
            </a:r>
            <a:br>
              <a:rPr lang="en-US" altLang="en-US" sz="3000"/>
            </a:br>
            <a:r>
              <a:rPr lang="en-US" altLang="en-US" sz="3000"/>
              <a:t>(4) the denials of factual contentions are warranted on the evidence or, if specifically so identified, are reasonably based on belief or a lack of information.</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12916592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2057400" y="1063626"/>
            <a:ext cx="8153400" cy="4422775"/>
          </a:xfrm>
        </p:spPr>
        <p:txBody>
          <a:bodyPr/>
          <a:lstStyle/>
          <a:p>
            <a:pPr algn="l"/>
            <a:r>
              <a:rPr lang="en-US" altLang="en-US" smtClean="0"/>
              <a:t>(d) Inapplicability to Discovery. This rule does not apply to disclosures and discovery requests, responses, objections, and motions under Rules 26 through 37. </a:t>
            </a:r>
          </a:p>
        </p:txBody>
      </p:sp>
    </p:spTree>
    <p:extLst>
      <p:ext uri="{BB962C8B-B14F-4D97-AF65-F5344CB8AC3E}">
        <p14:creationId xmlns:p14="http://schemas.microsoft.com/office/powerpoint/2010/main" val="904800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1676400" y="1063626"/>
            <a:ext cx="7505700" cy="4594225"/>
          </a:xfrm>
        </p:spPr>
        <p:txBody>
          <a:bodyPr>
            <a:normAutofit fontScale="90000"/>
          </a:bodyPr>
          <a:lstStyle/>
          <a:p>
            <a:pPr eaLnBrk="1" hangingPunct="1"/>
            <a:r>
              <a:rPr lang="en-US" altLang="en-US" smtClean="0"/>
              <a:t>Souter:</a:t>
            </a:r>
            <a:br>
              <a:rPr lang="en-US" altLang="en-US" smtClean="0"/>
            </a:br>
            <a:r>
              <a:rPr lang="en-US" altLang="en-US" smtClean="0"/>
              <a:t>Asking for plausible grounds to infer an agreement does not impose a probability requirement at the pleading stage; it simply calls for enough fact to raise a reasonable expectation that discovery will reveal evidence of illegal agreement.</a:t>
            </a:r>
          </a:p>
        </p:txBody>
      </p:sp>
    </p:spTree>
    <p:extLst>
      <p:ext uri="{BB962C8B-B14F-4D97-AF65-F5344CB8AC3E}">
        <p14:creationId xmlns:p14="http://schemas.microsoft.com/office/powerpoint/2010/main" val="36135288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745E073-C785-42D5-8C22-33F7299D284C}" type="slidenum">
              <a:rPr lang="en-US" altLang="en-US" sz="900">
                <a:solidFill>
                  <a:srgbClr val="898989"/>
                </a:solidFill>
              </a:rPr>
              <a:pPr>
                <a:spcBef>
                  <a:spcPct val="0"/>
                </a:spcBef>
                <a:buFontTx/>
                <a:buNone/>
              </a:pPr>
              <a:t>30</a:t>
            </a:fld>
            <a:endParaRPr lang="en-US" altLang="en-US" sz="900">
              <a:solidFill>
                <a:srgbClr val="898989"/>
              </a:solidFill>
            </a:endParaRPr>
          </a:p>
        </p:txBody>
      </p:sp>
      <p:sp>
        <p:nvSpPr>
          <p:cNvPr id="37891" name="Rectangle 2"/>
          <p:cNvSpPr>
            <a:spLocks noGrp="1" noChangeArrowheads="1"/>
          </p:cNvSpPr>
          <p:nvPr>
            <p:ph type="title"/>
          </p:nvPr>
        </p:nvSpPr>
        <p:spPr>
          <a:xfrm>
            <a:off x="1981200" y="1063626"/>
            <a:ext cx="8305800" cy="3679825"/>
          </a:xfrm>
        </p:spPr>
        <p:txBody>
          <a:bodyPr/>
          <a:lstStyle/>
          <a:p>
            <a:r>
              <a:rPr lang="en-US" altLang="en-US" smtClean="0"/>
              <a:t>Murphy v. Cuomo</a:t>
            </a:r>
            <a:br>
              <a:rPr lang="en-US" altLang="en-US" smtClean="0"/>
            </a:br>
            <a:r>
              <a:rPr lang="en-US" altLang="en-US" smtClean="0"/>
              <a:t>(N.D.N.Y. 1996) </a:t>
            </a:r>
          </a:p>
        </p:txBody>
      </p:sp>
    </p:spTree>
    <p:extLst>
      <p:ext uri="{BB962C8B-B14F-4D97-AF65-F5344CB8AC3E}">
        <p14:creationId xmlns:p14="http://schemas.microsoft.com/office/powerpoint/2010/main" val="28661047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838" y="365125"/>
            <a:ext cx="10735962" cy="6356951"/>
          </a:xfrm>
        </p:spPr>
        <p:txBody>
          <a:bodyPr/>
          <a:lstStyle/>
          <a:p>
            <a:pPr algn="ctr"/>
            <a:r>
              <a:rPr lang="en-US" dirty="0" smtClean="0"/>
              <a:t>What is Murphy alleging?</a:t>
            </a:r>
            <a:endParaRPr lang="en-US" dirty="0"/>
          </a:p>
        </p:txBody>
      </p:sp>
    </p:spTree>
    <p:extLst>
      <p:ext uri="{BB962C8B-B14F-4D97-AF65-F5344CB8AC3E}">
        <p14:creationId xmlns:p14="http://schemas.microsoft.com/office/powerpoint/2010/main" val="2737534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981200" y="274638"/>
            <a:ext cx="8229600" cy="6354762"/>
          </a:xfrm>
        </p:spPr>
        <p:txBody>
          <a:bodyPr/>
          <a:lstStyle/>
          <a:p>
            <a:r>
              <a:rPr lang="en-US" altLang="en-US" smtClean="0"/>
              <a:t>Does Murphy state a claim?</a:t>
            </a:r>
          </a:p>
        </p:txBody>
      </p:sp>
    </p:spTree>
    <p:extLst>
      <p:ext uri="{BB962C8B-B14F-4D97-AF65-F5344CB8AC3E}">
        <p14:creationId xmlns:p14="http://schemas.microsoft.com/office/powerpoint/2010/main" val="23125196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2057400" y="274638"/>
            <a:ext cx="8153400" cy="6049962"/>
          </a:xfrm>
        </p:spPr>
        <p:txBody>
          <a:bodyPr/>
          <a:lstStyle/>
          <a:p>
            <a:r>
              <a:rPr lang="en-US" altLang="en-US" dirty="0" smtClean="0"/>
              <a:t>Does Murphy’s complaint satisfy </a:t>
            </a:r>
            <a:r>
              <a:rPr lang="en-US" altLang="en-US" dirty="0" err="1" smtClean="0"/>
              <a:t>Twiqbal</a:t>
            </a:r>
            <a:r>
              <a:rPr lang="en-US" altLang="en-US" dirty="0" smtClean="0"/>
              <a:t>?</a:t>
            </a:r>
          </a:p>
        </p:txBody>
      </p:sp>
    </p:spTree>
    <p:extLst>
      <p:ext uri="{BB962C8B-B14F-4D97-AF65-F5344CB8AC3E}">
        <p14:creationId xmlns:p14="http://schemas.microsoft.com/office/powerpoint/2010/main" val="2659651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195" y="365125"/>
            <a:ext cx="10723605" cy="6270453"/>
          </a:xfrm>
        </p:spPr>
        <p:txBody>
          <a:bodyPr/>
          <a:lstStyle/>
          <a:p>
            <a:r>
              <a:rPr lang="en-US" dirty="0"/>
              <a:t>f</a:t>
            </a:r>
            <a:r>
              <a:rPr lang="en-US" dirty="0" smtClean="0"/>
              <a:t>ocused discovery?</a:t>
            </a:r>
            <a:endParaRPr lang="en-US" dirty="0"/>
          </a:p>
        </p:txBody>
      </p:sp>
    </p:spTree>
    <p:extLst>
      <p:ext uri="{BB962C8B-B14F-4D97-AF65-F5344CB8AC3E}">
        <p14:creationId xmlns:p14="http://schemas.microsoft.com/office/powerpoint/2010/main" val="952760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9686" y="365124"/>
            <a:ext cx="10464113" cy="5912107"/>
          </a:xfrm>
        </p:spPr>
        <p:txBody>
          <a:bodyPr/>
          <a:lstStyle/>
          <a:p>
            <a:pPr algn="ctr"/>
            <a:r>
              <a:rPr lang="en-US" dirty="0"/>
              <a:t>a</a:t>
            </a:r>
            <a:r>
              <a:rPr lang="en-US" dirty="0" smtClean="0"/>
              <a:t>ny other way to solve the problem that R 11 generally only gets used after discovery?</a:t>
            </a:r>
            <a:endParaRPr lang="en-US" dirty="0"/>
          </a:p>
        </p:txBody>
      </p:sp>
    </p:spTree>
    <p:extLst>
      <p:ext uri="{BB962C8B-B14F-4D97-AF65-F5344CB8AC3E}">
        <p14:creationId xmlns:p14="http://schemas.microsoft.com/office/powerpoint/2010/main" val="414540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2781300" y="1063626"/>
            <a:ext cx="6400800" cy="4537075"/>
          </a:xfrm>
        </p:spPr>
        <p:txBody>
          <a:bodyPr/>
          <a:lstStyle/>
          <a:p>
            <a:pPr eaLnBrk="1" hangingPunct="1"/>
            <a:r>
              <a:rPr lang="en-US" altLang="en-US" dirty="0" smtClean="0"/>
              <a:t>Ashcroft v. Iqbal</a:t>
            </a:r>
            <a:br>
              <a:rPr lang="en-US" altLang="en-US" dirty="0" smtClean="0"/>
            </a:br>
            <a:r>
              <a:rPr lang="en-US" altLang="en-US" dirty="0" smtClean="0"/>
              <a:t>(U.S. 2009)</a:t>
            </a:r>
            <a:br>
              <a:rPr lang="en-US" altLang="en-US" dirty="0" smtClean="0"/>
            </a:br>
            <a:endParaRPr lang="en-US" altLang="en-US" dirty="0" smtClean="0"/>
          </a:p>
        </p:txBody>
      </p:sp>
    </p:spTree>
    <p:extLst>
      <p:ext uri="{BB962C8B-B14F-4D97-AF65-F5344CB8AC3E}">
        <p14:creationId xmlns:p14="http://schemas.microsoft.com/office/powerpoint/2010/main" val="53102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5949178"/>
          </a:xfrm>
        </p:spPr>
        <p:txBody>
          <a:bodyPr/>
          <a:lstStyle/>
          <a:p>
            <a:r>
              <a:rPr lang="en-US" dirty="0" smtClean="0"/>
              <a:t>Are both </a:t>
            </a:r>
            <a:r>
              <a:rPr lang="en-US" dirty="0" err="1" smtClean="0"/>
              <a:t>Twombly</a:t>
            </a:r>
            <a:r>
              <a:rPr lang="en-US" dirty="0" smtClean="0"/>
              <a:t> and Iqbal special cases?</a:t>
            </a:r>
            <a:endParaRPr lang="en-US" dirty="0"/>
          </a:p>
        </p:txBody>
      </p:sp>
    </p:spTree>
    <p:extLst>
      <p:ext uri="{BB962C8B-B14F-4D97-AF65-F5344CB8AC3E}">
        <p14:creationId xmlns:p14="http://schemas.microsoft.com/office/powerpoint/2010/main" val="2969862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481" y="365125"/>
            <a:ext cx="10748319" cy="6134529"/>
          </a:xfrm>
        </p:spPr>
        <p:txBody>
          <a:bodyPr/>
          <a:lstStyle/>
          <a:p>
            <a:r>
              <a:rPr lang="en-US" dirty="0"/>
              <a:t>Under Federal Rule of Civil Procedure 8(a)(2), a pleading must contain a “short and plain statement of the claim showing that the pleader is entitled to relief.” As the Court held in </a:t>
            </a:r>
            <a:r>
              <a:rPr lang="en-US" i="1" dirty="0" err="1"/>
              <a:t>Twombly</a:t>
            </a:r>
            <a:r>
              <a:rPr lang="en-US" i="1" dirty="0"/>
              <a:t>,</a:t>
            </a:r>
            <a:r>
              <a:rPr lang="en-US" dirty="0"/>
              <a:t> </a:t>
            </a:r>
            <a:r>
              <a:rPr lang="en-US" dirty="0" smtClean="0"/>
              <a:t>the </a:t>
            </a:r>
            <a:r>
              <a:rPr lang="en-US" dirty="0"/>
              <a:t>pleading standard Rule 8 announces does not require “detailed factual allegations,” but it demands more than an unadorned, the-defendant-unlawfully-harmed-me accusation.</a:t>
            </a:r>
          </a:p>
        </p:txBody>
      </p:sp>
    </p:spTree>
    <p:extLst>
      <p:ext uri="{BB962C8B-B14F-4D97-AF65-F5344CB8AC3E}">
        <p14:creationId xmlns:p14="http://schemas.microsoft.com/office/powerpoint/2010/main" val="1431261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6119" y="365125"/>
            <a:ext cx="10587681" cy="5998605"/>
          </a:xfrm>
        </p:spPr>
        <p:txBody>
          <a:bodyPr/>
          <a:lstStyle/>
          <a:p>
            <a:r>
              <a:rPr lang="en-US" dirty="0"/>
              <a:t>To prevail on that theory, the complaint must contain facts plausibly showing that petitioners purposefully adopted a policy of classifying post-September-11 detainees as “of high interest” because of their race, religion, or national origin.</a:t>
            </a:r>
          </a:p>
        </p:txBody>
      </p:sp>
    </p:spTree>
    <p:extLst>
      <p:ext uri="{BB962C8B-B14F-4D97-AF65-F5344CB8AC3E}">
        <p14:creationId xmlns:p14="http://schemas.microsoft.com/office/powerpoint/2010/main" val="28476076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609</Words>
  <Application>Microsoft Office PowerPoint</Application>
  <PresentationFormat>Widescreen</PresentationFormat>
  <Paragraphs>41</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Office Theme</vt:lpstr>
      <vt:lpstr>Wed., Aug. 31</vt:lpstr>
      <vt:lpstr>Bell Atlantic Corp. v. Twombly (U.S. 2007)</vt:lpstr>
      <vt:lpstr>Souter: Asking for plausible grounds to infer an agreement does not impose a probability requirement at the pleading stage; it simply calls for enough fact to raise a reasonable expectation that discovery will reveal evidence of illegal agreement.</vt:lpstr>
      <vt:lpstr>focused discovery?</vt:lpstr>
      <vt:lpstr>any other way to solve the problem that R 11 generally only gets used after discovery?</vt:lpstr>
      <vt:lpstr>Ashcroft v. Iqbal (U.S. 2009) </vt:lpstr>
      <vt:lpstr>Are both Twombly and Iqbal special cases?</vt:lpstr>
      <vt:lpstr>Under Federal Rule of Civil Procedure 8(a)(2), a pleading must contain a “short and plain statement of the claim showing that the pleader is entitled to relief.” As the Court held in Twombly, the pleading standard Rule 8 announces does not require “detailed factual allegations,” but it demands more than an unadorned, the-defendant-unlawfully-harmed-me accusation.</vt:lpstr>
      <vt:lpstr>To prevail on that theory, the complaint must contain facts plausibly showing that petitioners purposefully adopted a policy of classifying post-September-11 detainees as “of high interest” because of their race, religion, or national origin.</vt:lpstr>
      <vt:lpstr>Rule 8. General Rules of Pleading  (a) Claim for Relief. A pleading that states a claim for relief must contain: ...(2) a short and plain statement of the claim showing that the pleader is entitled to relief... </vt:lpstr>
      <vt:lpstr>Rule 8. General Rules of Pleading  (b) Defenses; Admissions and Denials.     (1) In General. In responding to a pleading, a party must:         (A) state in short and plain terms its defenses to each claim asserted against it; and         (B) admit or deny the allegations asserted against it by an opposing party.</vt:lpstr>
      <vt:lpstr>- P sues D for negligence in federal court - In his answer, D adds a counterclaim asking for the damages that D sustained due to P’s negligence in the same accident - Do the standards in Twiqbal apply to the allegations of P’s negligence in the counterclaim?</vt:lpstr>
      <vt:lpstr>- P sues D for negligence in federal court - In his answer, D introduces the defense of contributory negligence - Do the standards in Twiqbal apply to the allegations of P’s negligence in the affirmative defense?</vt:lpstr>
      <vt:lpstr>Amendment VII In suits at common law, where the value in controversy shall exceed twenty dollars, the right of trial by jury shall be preserved, and no fact tried by a jury, shall be otherwise reexamined in any court of the United States, than according to the rules of the common law. </vt:lpstr>
      <vt:lpstr>pleading special matters (fraud)</vt:lpstr>
      <vt:lpstr>Rule 9.  Pleading Special Matters  ...  (b) Fraud or Mistake; Conditions of Mind. In alleging fraud or mistake, a party must state with particularity the circumstances constituting fraud or mistake. Malice, intent, knowledge, and other conditions of a person’s mind may be alleged generally.</vt:lpstr>
      <vt:lpstr>Why the heightened pleading standards for fraud?</vt:lpstr>
      <vt:lpstr>fraud</vt:lpstr>
      <vt:lpstr>Does R 9(b) apply to affirmative defenses?</vt:lpstr>
      <vt:lpstr>Why the exception in 9(b) for scienter?</vt:lpstr>
      <vt:lpstr>Is there a tension between R 9(b) and Twiqbal?</vt:lpstr>
      <vt:lpstr>Rule 11. Signing Pleadings, Motions, and Other Papers; Representations to the Court; Sanctions   </vt:lpstr>
      <vt:lpstr>Are frivolous cases a problem?</vt:lpstr>
      <vt:lpstr>(a) Signature. Every pleading, written motion, and other paper must be signed by at least one attorney of record in the attorney’s name — or by a party personally if the party is unrepresented. The paper must state the signer’s address, e-mail address, and telephone number. Unless a rule or statute specifically states otherwise, a pleading need not be verified or accompanied by an affidavit. The court must strike an unsigned paper unless the omission is promptly corrected after being called to the attorney’s or party’s attention. </vt:lpstr>
      <vt:lpstr>(b) Representations to the Court. By presenting to the court a pleading, written motion, or other paper — whether by signing, filing, submitting, or later advocating it — an attorney or unrepresented party certifies that to the best of the person’s knowledge, information, and belief, formed after an inquiry reasonable under the circumstances:</vt:lpstr>
      <vt:lpstr>(1) it is not being presented for any improper purpose, such as to harass, cause unnecessary delay, or needlessly increase the cost of litigation; </vt:lpstr>
      <vt:lpstr>(2) the claims, defenses, and other legal contentions are warranted by existing law or by a nonfrivolous argument for extending, modifying, or reversing existing law or for establishing new law; </vt:lpstr>
      <vt:lpstr>(3) the factual contentions have evidentiary support or, if specifically so identified, will likely have evidentiary support after a reasonable opportunity for further investigation or discovery; and  (4) the denials of factual contentions are warranted on the evidence or, if specifically so identified, are reasonably based on belief or a lack of information. </vt:lpstr>
      <vt:lpstr>(d) Inapplicability to Discovery. This rule does not apply to disclosures and discovery requests, responses, objections, and motions under Rules 26 through 37. </vt:lpstr>
      <vt:lpstr>Murphy v. Cuomo (N.D.N.Y. 1996) </vt:lpstr>
      <vt:lpstr>What is Murphy alleging?</vt:lpstr>
      <vt:lpstr>Does Murphy state a claim?</vt:lpstr>
      <vt:lpstr>Does Murphy’s complaint satisfy Twiqbal?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 Aug. 29</dc:title>
  <dc:creator>Owner</dc:creator>
  <cp:lastModifiedBy>Green, Michael S</cp:lastModifiedBy>
  <cp:revision>32</cp:revision>
  <cp:lastPrinted>2016-08-31T15:43:18Z</cp:lastPrinted>
  <dcterms:created xsi:type="dcterms:W3CDTF">2016-08-28T14:52:26Z</dcterms:created>
  <dcterms:modified xsi:type="dcterms:W3CDTF">2016-08-31T19:50:29Z</dcterms:modified>
</cp:coreProperties>
</file>