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3" r:id="rId7"/>
    <p:sldId id="264" r:id="rId8"/>
    <p:sldId id="265" r:id="rId9"/>
    <p:sldId id="266" r:id="rId10"/>
    <p:sldId id="267" r:id="rId11"/>
    <p:sldId id="268" r:id="rId12"/>
    <p:sldId id="270" r:id="rId13"/>
    <p:sldId id="298" r:id="rId14"/>
    <p:sldId id="303" r:id="rId15"/>
    <p:sldId id="304" r:id="rId16"/>
    <p:sldId id="305" r:id="rId17"/>
    <p:sldId id="333" r:id="rId18"/>
    <p:sldId id="307" r:id="rId19"/>
    <p:sldId id="308" r:id="rId20"/>
    <p:sldId id="309" r:id="rId21"/>
    <p:sldId id="310" r:id="rId22"/>
    <p:sldId id="311" r:id="rId23"/>
    <p:sldId id="312" r:id="rId24"/>
    <p:sldId id="334" r:id="rId25"/>
    <p:sldId id="313" r:id="rId26"/>
    <p:sldId id="335" r:id="rId27"/>
    <p:sldId id="314" r:id="rId28"/>
    <p:sldId id="318" r:id="rId29"/>
    <p:sldId id="336" r:id="rId30"/>
    <p:sldId id="338" r:id="rId31"/>
    <p:sldId id="337" r:id="rId32"/>
    <p:sldId id="315" r:id="rId33"/>
    <p:sldId id="316" r:id="rId34"/>
    <p:sldId id="317" r:id="rId35"/>
    <p:sldId id="319" r:id="rId36"/>
    <p:sldId id="320" r:id="rId37"/>
    <p:sldId id="321" r:id="rId38"/>
    <p:sldId id="322" r:id="rId39"/>
    <p:sldId id="323" r:id="rId40"/>
    <p:sldId id="324" r:id="rId41"/>
    <p:sldId id="325" r:id="rId42"/>
    <p:sldId id="339" r:id="rId4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4660"/>
  </p:normalViewPr>
  <p:slideViewPr>
    <p:cSldViewPr snapToGrid="0">
      <p:cViewPr varScale="1">
        <p:scale>
          <a:sx n="78" d="100"/>
          <a:sy n="78" d="100"/>
        </p:scale>
        <p:origin x="55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EB6C216-D344-48A4-9593-D29282C48FB2}" type="datetimeFigureOut">
              <a:rPr lang="en-US" smtClean="0"/>
              <a:t>8/31/2016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BB4916-513F-4075-94E0-757350727901}" type="slidenum">
              <a:rPr lang="en-US" smtClean="0"/>
              <a:t>‹#›</a:t>
            </a:fld>
            <a:endParaRPr lang="en-US"/>
          </a:p>
        </p:txBody>
      </p:sp>
    </p:spTree>
    <p:extLst>
      <p:ext uri="{BB962C8B-B14F-4D97-AF65-F5344CB8AC3E}">
        <p14:creationId xmlns:p14="http://schemas.microsoft.com/office/powerpoint/2010/main" val="2296525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B6C216-D344-48A4-9593-D29282C48FB2}" type="datetimeFigureOut">
              <a:rPr lang="en-US" smtClean="0"/>
              <a:t>8/31/2016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BB4916-513F-4075-94E0-757350727901}" type="slidenum">
              <a:rPr lang="en-US" smtClean="0"/>
              <a:t>‹#›</a:t>
            </a:fld>
            <a:endParaRPr lang="en-US"/>
          </a:p>
        </p:txBody>
      </p:sp>
    </p:spTree>
    <p:extLst>
      <p:ext uri="{BB962C8B-B14F-4D97-AF65-F5344CB8AC3E}">
        <p14:creationId xmlns:p14="http://schemas.microsoft.com/office/powerpoint/2010/main" val="4416660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B6C216-D344-48A4-9593-D29282C48FB2}" type="datetimeFigureOut">
              <a:rPr lang="en-US" smtClean="0"/>
              <a:t>8/31/2016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BB4916-513F-4075-94E0-757350727901}" type="slidenum">
              <a:rPr lang="en-US" smtClean="0"/>
              <a:t>‹#›</a:t>
            </a:fld>
            <a:endParaRPr lang="en-US"/>
          </a:p>
        </p:txBody>
      </p:sp>
    </p:spTree>
    <p:extLst>
      <p:ext uri="{BB962C8B-B14F-4D97-AF65-F5344CB8AC3E}">
        <p14:creationId xmlns:p14="http://schemas.microsoft.com/office/powerpoint/2010/main" val="3727226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B6C216-D344-48A4-9593-D29282C48FB2}" type="datetimeFigureOut">
              <a:rPr lang="en-US" smtClean="0"/>
              <a:t>8/31/2016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BB4916-513F-4075-94E0-757350727901}" type="slidenum">
              <a:rPr lang="en-US" smtClean="0"/>
              <a:t>‹#›</a:t>
            </a:fld>
            <a:endParaRPr lang="en-US"/>
          </a:p>
        </p:txBody>
      </p:sp>
    </p:spTree>
    <p:extLst>
      <p:ext uri="{BB962C8B-B14F-4D97-AF65-F5344CB8AC3E}">
        <p14:creationId xmlns:p14="http://schemas.microsoft.com/office/powerpoint/2010/main" val="19150804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B6C216-D344-48A4-9593-D29282C48FB2}" type="datetimeFigureOut">
              <a:rPr lang="en-US" smtClean="0"/>
              <a:t>8/31/2016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BB4916-513F-4075-94E0-757350727901}" type="slidenum">
              <a:rPr lang="en-US" smtClean="0"/>
              <a:t>‹#›</a:t>
            </a:fld>
            <a:endParaRPr lang="en-US"/>
          </a:p>
        </p:txBody>
      </p:sp>
    </p:spTree>
    <p:extLst>
      <p:ext uri="{BB962C8B-B14F-4D97-AF65-F5344CB8AC3E}">
        <p14:creationId xmlns:p14="http://schemas.microsoft.com/office/powerpoint/2010/main" val="1412488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EB6C216-D344-48A4-9593-D29282C48FB2}" type="datetimeFigureOut">
              <a:rPr lang="en-US" smtClean="0"/>
              <a:t>8/31/2016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BB4916-513F-4075-94E0-757350727901}" type="slidenum">
              <a:rPr lang="en-US" smtClean="0"/>
              <a:t>‹#›</a:t>
            </a:fld>
            <a:endParaRPr lang="en-US"/>
          </a:p>
        </p:txBody>
      </p:sp>
    </p:spTree>
    <p:extLst>
      <p:ext uri="{BB962C8B-B14F-4D97-AF65-F5344CB8AC3E}">
        <p14:creationId xmlns:p14="http://schemas.microsoft.com/office/powerpoint/2010/main" val="36118651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EB6C216-D344-48A4-9593-D29282C48FB2}" type="datetimeFigureOut">
              <a:rPr lang="en-US" smtClean="0"/>
              <a:t>8/31/2016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BB4916-513F-4075-94E0-757350727901}" type="slidenum">
              <a:rPr lang="en-US" smtClean="0"/>
              <a:t>‹#›</a:t>
            </a:fld>
            <a:endParaRPr lang="en-US"/>
          </a:p>
        </p:txBody>
      </p:sp>
    </p:spTree>
    <p:extLst>
      <p:ext uri="{BB962C8B-B14F-4D97-AF65-F5344CB8AC3E}">
        <p14:creationId xmlns:p14="http://schemas.microsoft.com/office/powerpoint/2010/main" val="3865252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EB6C216-D344-48A4-9593-D29282C48FB2}" type="datetimeFigureOut">
              <a:rPr lang="en-US" smtClean="0"/>
              <a:t>8/31/2016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BB4916-513F-4075-94E0-757350727901}" type="slidenum">
              <a:rPr lang="en-US" smtClean="0"/>
              <a:t>‹#›</a:t>
            </a:fld>
            <a:endParaRPr lang="en-US"/>
          </a:p>
        </p:txBody>
      </p:sp>
    </p:spTree>
    <p:extLst>
      <p:ext uri="{BB962C8B-B14F-4D97-AF65-F5344CB8AC3E}">
        <p14:creationId xmlns:p14="http://schemas.microsoft.com/office/powerpoint/2010/main" val="1959761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B6C216-D344-48A4-9593-D29282C48FB2}" type="datetimeFigureOut">
              <a:rPr lang="en-US" smtClean="0"/>
              <a:t>8/31/2016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BB4916-513F-4075-94E0-757350727901}" type="slidenum">
              <a:rPr lang="en-US" smtClean="0"/>
              <a:t>‹#›</a:t>
            </a:fld>
            <a:endParaRPr lang="en-US"/>
          </a:p>
        </p:txBody>
      </p:sp>
    </p:spTree>
    <p:extLst>
      <p:ext uri="{BB962C8B-B14F-4D97-AF65-F5344CB8AC3E}">
        <p14:creationId xmlns:p14="http://schemas.microsoft.com/office/powerpoint/2010/main" val="39826317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B6C216-D344-48A4-9593-D29282C48FB2}" type="datetimeFigureOut">
              <a:rPr lang="en-US" smtClean="0"/>
              <a:t>8/31/2016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BB4916-513F-4075-94E0-757350727901}" type="slidenum">
              <a:rPr lang="en-US" smtClean="0"/>
              <a:t>‹#›</a:t>
            </a:fld>
            <a:endParaRPr lang="en-US"/>
          </a:p>
        </p:txBody>
      </p:sp>
    </p:spTree>
    <p:extLst>
      <p:ext uri="{BB962C8B-B14F-4D97-AF65-F5344CB8AC3E}">
        <p14:creationId xmlns:p14="http://schemas.microsoft.com/office/powerpoint/2010/main" val="876200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B6C216-D344-48A4-9593-D29282C48FB2}" type="datetimeFigureOut">
              <a:rPr lang="en-US" smtClean="0"/>
              <a:t>8/31/2016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BB4916-513F-4075-94E0-757350727901}" type="slidenum">
              <a:rPr lang="en-US" smtClean="0"/>
              <a:t>‹#›</a:t>
            </a:fld>
            <a:endParaRPr lang="en-US"/>
          </a:p>
        </p:txBody>
      </p:sp>
    </p:spTree>
    <p:extLst>
      <p:ext uri="{BB962C8B-B14F-4D97-AF65-F5344CB8AC3E}">
        <p14:creationId xmlns:p14="http://schemas.microsoft.com/office/powerpoint/2010/main" val="40897774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B6C216-D344-48A4-9593-D29282C48FB2}" type="datetimeFigureOut">
              <a:rPr lang="en-US" smtClean="0"/>
              <a:t>8/31/2016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BB4916-513F-4075-94E0-757350727901}" type="slidenum">
              <a:rPr lang="en-US" smtClean="0"/>
              <a:t>‹#›</a:t>
            </a:fld>
            <a:endParaRPr lang="en-US"/>
          </a:p>
        </p:txBody>
      </p:sp>
    </p:spTree>
    <p:extLst>
      <p:ext uri="{BB962C8B-B14F-4D97-AF65-F5344CB8AC3E}">
        <p14:creationId xmlns:p14="http://schemas.microsoft.com/office/powerpoint/2010/main" val="76812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905000" y="274638"/>
            <a:ext cx="8305800" cy="5668962"/>
          </a:xfrm>
        </p:spPr>
        <p:txBody>
          <a:bodyPr/>
          <a:lstStyle/>
          <a:p>
            <a:pPr eaLnBrk="1" hangingPunct="1"/>
            <a:r>
              <a:rPr lang="en-US" altLang="en-US" dirty="0" smtClean="0"/>
              <a:t>Mon., Aug. 29</a:t>
            </a:r>
          </a:p>
        </p:txBody>
      </p:sp>
    </p:spTree>
    <p:extLst>
      <p:ext uri="{BB962C8B-B14F-4D97-AF65-F5344CB8AC3E}">
        <p14:creationId xmlns:p14="http://schemas.microsoft.com/office/powerpoint/2010/main" val="14360288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2057400" y="274638"/>
            <a:ext cx="8534400" cy="6507162"/>
          </a:xfrm>
        </p:spPr>
        <p:txBody>
          <a:bodyPr/>
          <a:lstStyle/>
          <a:p>
            <a:pPr algn="l"/>
            <a:r>
              <a:rPr lang="en-US" altLang="en-US" sz="2800" b="1"/>
              <a:t>Rule 11. Signing Pleadings, Motions, and Other Papers; Representations to the Court; Sanctions</a:t>
            </a:r>
            <a:r>
              <a:rPr lang="en-US" altLang="en-US" sz="2800"/>
              <a:t/>
            </a:r>
            <a:br>
              <a:rPr lang="en-US" altLang="en-US" sz="2800"/>
            </a:br>
            <a:r>
              <a:rPr lang="en-US" altLang="en-US" sz="2800"/>
              <a:t/>
            </a:r>
            <a:br>
              <a:rPr lang="en-US" altLang="en-US" sz="2800"/>
            </a:br>
            <a:r>
              <a:rPr lang="en-US" altLang="en-US" sz="2800"/>
              <a:t>...(b) Representations to the Court. By presenting to the court a pleading, written motion, or other paper — whether by signing, filing, submitting, or later advocating it — an attorney or unrepresented party certifies that to the best of the person’s knowledge, information, and belief, formed after an inquiry reasonable under the circumstances:</a:t>
            </a:r>
            <a:br>
              <a:rPr lang="en-US" altLang="en-US" sz="2800"/>
            </a:br>
            <a:r>
              <a:rPr lang="en-US" altLang="en-US" sz="2800"/>
              <a:t/>
            </a:r>
            <a:br>
              <a:rPr lang="en-US" altLang="en-US" sz="2800"/>
            </a:br>
            <a:r>
              <a:rPr lang="en-US" altLang="en-US" sz="2800"/>
              <a:t>...(3) the factual contentions have evidentiary support or, if specifically so identified, will likely have evidentiary support after a reasonable opportunity for further investigation or discovery; ...</a:t>
            </a:r>
            <a:br>
              <a:rPr lang="en-US" altLang="en-US" sz="2800"/>
            </a:br>
            <a:endParaRPr lang="en-US" altLang="en-US" sz="2800"/>
          </a:p>
        </p:txBody>
      </p:sp>
    </p:spTree>
    <p:extLst>
      <p:ext uri="{BB962C8B-B14F-4D97-AF65-F5344CB8AC3E}">
        <p14:creationId xmlns:p14="http://schemas.microsoft.com/office/powerpoint/2010/main" val="2744796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2057400" y="274638"/>
            <a:ext cx="8458200" cy="6354762"/>
          </a:xfrm>
        </p:spPr>
        <p:txBody>
          <a:bodyPr/>
          <a:lstStyle/>
          <a:p>
            <a:pPr algn="l"/>
            <a:r>
              <a:rPr lang="en-US" altLang="en-US" sz="3200" b="1"/>
              <a:t>Rule 56. Summary Judgment</a:t>
            </a:r>
            <a:r>
              <a:rPr lang="en-US" altLang="en-US" sz="3200"/>
              <a:t/>
            </a:r>
            <a:br>
              <a:rPr lang="en-US" altLang="en-US" sz="3200"/>
            </a:br>
            <a:r>
              <a:rPr lang="en-US" altLang="en-US" sz="3200"/>
              <a:t/>
            </a:r>
            <a:br>
              <a:rPr lang="en-US" altLang="en-US" sz="3200"/>
            </a:br>
            <a:r>
              <a:rPr lang="en-US" altLang="en-US" sz="3200"/>
              <a:t>(a) Motion for Summary Judgment or Partial Summary Judgment.  A party may move for summary judgment, identifying each claim or defense — or the part of each claim or defense — on which summary judgment is sought.  The court shall grant summary judgment if the movant shows that there is no genuine dispute as to any material fact and the movant is entitled to judgment as a matter of law.  The court should state on the record the reasons for granting or denying the motion. ...</a:t>
            </a:r>
            <a:br>
              <a:rPr lang="en-US" altLang="en-US" sz="3200"/>
            </a:br>
            <a:endParaRPr lang="en-US" altLang="en-US" sz="3200"/>
          </a:p>
        </p:txBody>
      </p:sp>
    </p:spTree>
    <p:extLst>
      <p:ext uri="{BB962C8B-B14F-4D97-AF65-F5344CB8AC3E}">
        <p14:creationId xmlns:p14="http://schemas.microsoft.com/office/powerpoint/2010/main" val="17815670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828800" y="274638"/>
            <a:ext cx="8382000" cy="6049962"/>
          </a:xfrm>
        </p:spPr>
        <p:txBody>
          <a:bodyPr/>
          <a:lstStyle/>
          <a:p>
            <a:pPr eaLnBrk="1" hangingPunct="1"/>
            <a:r>
              <a:rPr lang="en-US" altLang="en-US" smtClean="0"/>
              <a:t>Sierocinski v. E.I. Du Pont De Nemours &amp; Co. </a:t>
            </a:r>
            <a:br>
              <a:rPr lang="en-US" altLang="en-US" smtClean="0"/>
            </a:br>
            <a:r>
              <a:rPr lang="en-US" altLang="en-US" smtClean="0"/>
              <a:t>3d Cir. 1939</a:t>
            </a:r>
          </a:p>
        </p:txBody>
      </p:sp>
    </p:spTree>
    <p:extLst>
      <p:ext uri="{BB962C8B-B14F-4D97-AF65-F5344CB8AC3E}">
        <p14:creationId xmlns:p14="http://schemas.microsoft.com/office/powerpoint/2010/main" val="3256979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3067050" y="1063626"/>
            <a:ext cx="6115050" cy="4594225"/>
          </a:xfrm>
        </p:spPr>
        <p:txBody>
          <a:bodyPr/>
          <a:lstStyle/>
          <a:p>
            <a:pPr eaLnBrk="1" hangingPunct="1"/>
            <a:r>
              <a:rPr lang="en-US" altLang="en-US" smtClean="0"/>
              <a:t>Bell Atlantic Corp. v. Twombly</a:t>
            </a:r>
            <a:br>
              <a:rPr lang="en-US" altLang="en-US" smtClean="0"/>
            </a:br>
            <a:r>
              <a:rPr lang="en-US" altLang="en-US" smtClean="0"/>
              <a:t>(U.S. 2007)</a:t>
            </a:r>
          </a:p>
        </p:txBody>
      </p:sp>
    </p:spTree>
    <p:extLst>
      <p:ext uri="{BB962C8B-B14F-4D97-AF65-F5344CB8AC3E}">
        <p14:creationId xmlns:p14="http://schemas.microsoft.com/office/powerpoint/2010/main" val="38784660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2057400" y="274638"/>
            <a:ext cx="8153400" cy="6202362"/>
          </a:xfrm>
        </p:spPr>
        <p:txBody>
          <a:bodyPr/>
          <a:lstStyle/>
          <a:p>
            <a:r>
              <a:rPr lang="en-US" altLang="en-US" smtClean="0"/>
              <a:t>What decision by the trial court was appealed?</a:t>
            </a:r>
          </a:p>
        </p:txBody>
      </p:sp>
    </p:spTree>
    <p:extLst>
      <p:ext uri="{BB962C8B-B14F-4D97-AF65-F5344CB8AC3E}">
        <p14:creationId xmlns:p14="http://schemas.microsoft.com/office/powerpoint/2010/main" val="33628809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2133600" y="274638"/>
            <a:ext cx="8077200" cy="6202362"/>
          </a:xfrm>
        </p:spPr>
        <p:txBody>
          <a:bodyPr/>
          <a:lstStyle/>
          <a:p>
            <a:r>
              <a:rPr lang="en-US" altLang="en-US" smtClean="0"/>
              <a:t>Did the plaintiffs state a claim?</a:t>
            </a:r>
          </a:p>
        </p:txBody>
      </p:sp>
    </p:spTree>
    <p:extLst>
      <p:ext uri="{BB962C8B-B14F-4D97-AF65-F5344CB8AC3E}">
        <p14:creationId xmlns:p14="http://schemas.microsoft.com/office/powerpoint/2010/main" val="35611647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2667000" y="857250"/>
            <a:ext cx="6858000" cy="5143500"/>
          </a:xfrm>
        </p:spPr>
        <p:txBody>
          <a:bodyPr/>
          <a:lstStyle/>
          <a:p>
            <a:pPr algn="l" eaLnBrk="1" hangingPunct="1"/>
            <a:r>
              <a:rPr lang="en-US" altLang="en-US" sz="2400" dirty="0"/>
              <a:t>Paragraph </a:t>
            </a:r>
            <a:r>
              <a:rPr lang="en-US" altLang="en-US" sz="2400" dirty="0" smtClean="0"/>
              <a:t>51</a:t>
            </a:r>
            <a:r>
              <a:rPr lang="en-US" altLang="en-US" sz="2400" dirty="0"/>
              <a:t/>
            </a:r>
            <a:br>
              <a:rPr lang="en-US" altLang="en-US" sz="2400" dirty="0"/>
            </a:br>
            <a:r>
              <a:rPr lang="en-US" altLang="en-US" sz="2400" dirty="0" smtClean="0"/>
              <a:t>“In the absence of any meaningful competition between the [baby bells] in one another’s markets, and in light of the parallel course of conduct that each engaged in to prevent competition from [locals] within their respective local telephone and/or high speed internet services markets and the other facts and market circumstances alleged above, Plaintiffs allege upon information and belief that Defendants have entered into a contract, combination or conspiracy to prevent entry in their respective local telephone and/or high speed internet service markets and have agreed not to compete with one another and otherwise allocated customers and markets to one another.”</a:t>
            </a:r>
            <a:endParaRPr lang="en-US" altLang="en-US" sz="2400" dirty="0"/>
          </a:p>
        </p:txBody>
      </p:sp>
    </p:spTree>
    <p:extLst>
      <p:ext uri="{BB962C8B-B14F-4D97-AF65-F5344CB8AC3E}">
        <p14:creationId xmlns:p14="http://schemas.microsoft.com/office/powerpoint/2010/main" val="3844892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4313" y="365125"/>
            <a:ext cx="10969487" cy="6221205"/>
          </a:xfrm>
        </p:spPr>
        <p:txBody>
          <a:bodyPr>
            <a:normAutofit fontScale="90000"/>
          </a:bodyPr>
          <a:lstStyle/>
          <a:p>
            <a:r>
              <a:rPr lang="en-US" altLang="en-US" dirty="0"/>
              <a:t>Paragraph 4</a:t>
            </a:r>
            <a:br>
              <a:rPr lang="en-US" altLang="en-US" dirty="0"/>
            </a:br>
            <a:r>
              <a:rPr lang="en-US" altLang="en-US" dirty="0"/>
              <a:t>Plaintiffs allege that Defendants entered into a contract, combination or conspiracy</a:t>
            </a:r>
            <a:br>
              <a:rPr lang="en-US" altLang="en-US" dirty="0"/>
            </a:br>
            <a:r>
              <a:rPr lang="en-US" altLang="en-US" dirty="0"/>
              <a:t>to prevent competitive entry in their respective local telephone and/or high speed internet services</a:t>
            </a:r>
            <a:br>
              <a:rPr lang="en-US" altLang="en-US" dirty="0"/>
            </a:br>
            <a:r>
              <a:rPr lang="en-US" altLang="en-US" dirty="0"/>
              <a:t>markets by, among other things, agreeing not to compete with one another and to stifle attempts by</a:t>
            </a:r>
            <a:br>
              <a:rPr lang="en-US" altLang="en-US" dirty="0"/>
            </a:br>
            <a:r>
              <a:rPr lang="en-US" altLang="en-US" dirty="0"/>
              <a:t>others to compete with them and otherwise allocating customers and markets to one another.</a:t>
            </a:r>
            <a:endParaRPr lang="en-US" dirty="0"/>
          </a:p>
        </p:txBody>
      </p:sp>
    </p:spTree>
    <p:extLst>
      <p:ext uri="{BB962C8B-B14F-4D97-AF65-F5344CB8AC3E}">
        <p14:creationId xmlns:p14="http://schemas.microsoft.com/office/powerpoint/2010/main" val="38284500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a:xfrm>
            <a:off x="2838450" y="1063626"/>
            <a:ext cx="6343650" cy="4651375"/>
          </a:xfrm>
        </p:spPr>
        <p:txBody>
          <a:bodyPr/>
          <a:lstStyle/>
          <a:p>
            <a:pPr algn="l" eaLnBrk="1" hangingPunct="1"/>
            <a:r>
              <a:rPr lang="en-US" altLang="en-US" sz="2700"/>
              <a:t>Stevens:</a:t>
            </a:r>
            <a:br>
              <a:rPr lang="en-US" altLang="en-US" sz="2700"/>
            </a:br>
            <a:r>
              <a:rPr lang="en-US" altLang="en-US" sz="2700"/>
              <a:t> But the plaintiffs allege in three places in their complaint, ¶¶ 4, 51, 64, App. 11, 27, 30, that the [baby bells] did in fact agree both to prevent competitors from entering into their local markets and to forgo competition with each other. And as the Court recognizes, at the motion to dismiss stage, a judge assumes “that all the allegations in the complaint are true (even if doubtful in fact).”</a:t>
            </a:r>
          </a:p>
        </p:txBody>
      </p:sp>
    </p:spTree>
    <p:extLst>
      <p:ext uri="{BB962C8B-B14F-4D97-AF65-F5344CB8AC3E}">
        <p14:creationId xmlns:p14="http://schemas.microsoft.com/office/powerpoint/2010/main" val="2523909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2895600" y="1063626"/>
            <a:ext cx="6286500" cy="4594225"/>
          </a:xfrm>
        </p:spPr>
        <p:txBody>
          <a:bodyPr/>
          <a:lstStyle/>
          <a:p>
            <a:pPr algn="l" eaLnBrk="1" hangingPunct="1"/>
            <a:r>
              <a:rPr lang="en-US" altLang="en-US" sz="2700" dirty="0"/>
              <a:t>The majority circumvents this obvious obstacle to dismissal by pretending that it does not exist. The Court admits that “in form a few stray statements in the complaint speak directly of agreement,” but disregards those allegations by saying that “on fair reading these are merely legal conclusions resting on the prior allegations” of parallel conduct. Ante, at 1970. The Court's dichotomy between factual allegations and “legal conclusions” is the stuff of a bygone era, supra, at 1976 - 1977.</a:t>
            </a:r>
          </a:p>
        </p:txBody>
      </p:sp>
    </p:spTree>
    <p:extLst>
      <p:ext uri="{BB962C8B-B14F-4D97-AF65-F5344CB8AC3E}">
        <p14:creationId xmlns:p14="http://schemas.microsoft.com/office/powerpoint/2010/main" val="27163372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905000" y="274638"/>
            <a:ext cx="8305800" cy="6354762"/>
          </a:xfrm>
        </p:spPr>
        <p:txBody>
          <a:bodyPr/>
          <a:lstStyle/>
          <a:p>
            <a:r>
              <a:rPr lang="en-US" altLang="en-US" smtClean="0"/>
              <a:t>Pleading Period</a:t>
            </a:r>
          </a:p>
        </p:txBody>
      </p:sp>
    </p:spTree>
    <p:extLst>
      <p:ext uri="{BB962C8B-B14F-4D97-AF65-F5344CB8AC3E}">
        <p14:creationId xmlns:p14="http://schemas.microsoft.com/office/powerpoint/2010/main" val="16844446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2057400" y="274638"/>
            <a:ext cx="8153400" cy="6278562"/>
          </a:xfrm>
        </p:spPr>
        <p:txBody>
          <a:bodyPr/>
          <a:lstStyle/>
          <a:p>
            <a:r>
              <a:rPr lang="en-US" altLang="en-US" smtClean="0"/>
              <a:t>What 8(a)(2) violated then?</a:t>
            </a:r>
          </a:p>
        </p:txBody>
      </p:sp>
    </p:spTree>
    <p:extLst>
      <p:ext uri="{BB962C8B-B14F-4D97-AF65-F5344CB8AC3E}">
        <p14:creationId xmlns:p14="http://schemas.microsoft.com/office/powerpoint/2010/main" val="3112495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a:xfrm>
            <a:off x="2057400" y="274638"/>
            <a:ext cx="8153400" cy="6278562"/>
          </a:xfrm>
        </p:spPr>
        <p:txBody>
          <a:bodyPr/>
          <a:lstStyle/>
          <a:p>
            <a:r>
              <a:rPr lang="en-US" altLang="en-US" smtClean="0"/>
              <a:t>Were the defendants not put on notice about the nature of the alleged agreement?</a:t>
            </a:r>
          </a:p>
        </p:txBody>
      </p:sp>
    </p:spTree>
    <p:extLst>
      <p:ext uri="{BB962C8B-B14F-4D97-AF65-F5344CB8AC3E}">
        <p14:creationId xmlns:p14="http://schemas.microsoft.com/office/powerpoint/2010/main" val="17823986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a:xfrm>
            <a:off x="2098676" y="1131889"/>
            <a:ext cx="7940675" cy="4452937"/>
          </a:xfrm>
        </p:spPr>
        <p:txBody>
          <a:bodyPr/>
          <a:lstStyle/>
          <a:p>
            <a:pPr algn="l"/>
            <a:r>
              <a:rPr lang="en-US" altLang="en-US" dirty="0" smtClean="0"/>
              <a:t>Assume that the complaint had alleged a handshake agreement among the CEOs of the baby bells at a particular meeting and named the date. No evidence is offered at all. Is </a:t>
            </a:r>
            <a:r>
              <a:rPr lang="en-US" altLang="en-US" dirty="0" err="1" smtClean="0"/>
              <a:t>Twombly</a:t>
            </a:r>
            <a:r>
              <a:rPr lang="en-US" altLang="en-US" smtClean="0"/>
              <a:t> satisfied</a:t>
            </a:r>
            <a:r>
              <a:rPr lang="en-US" altLang="en-US" dirty="0" smtClean="0"/>
              <a:t>?</a:t>
            </a:r>
          </a:p>
        </p:txBody>
      </p:sp>
    </p:spTree>
    <p:extLst>
      <p:ext uri="{BB962C8B-B14F-4D97-AF65-F5344CB8AC3E}">
        <p14:creationId xmlns:p14="http://schemas.microsoft.com/office/powerpoint/2010/main" val="30604088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a:xfrm>
            <a:off x="1981200" y="274638"/>
            <a:ext cx="8229600" cy="6354762"/>
          </a:xfrm>
        </p:spPr>
        <p:txBody>
          <a:bodyPr/>
          <a:lstStyle/>
          <a:p>
            <a:r>
              <a:rPr lang="en-US" altLang="en-US" smtClean="0"/>
              <a:t>How can an agreement in restraint of trade arise?</a:t>
            </a:r>
            <a:br>
              <a:rPr lang="en-US" altLang="en-US" smtClean="0"/>
            </a:br>
            <a:r>
              <a:rPr lang="en-US" altLang="en-US" smtClean="0"/>
              <a:t/>
            </a:r>
            <a:br>
              <a:rPr lang="en-US" altLang="en-US" smtClean="0"/>
            </a:br>
            <a:r>
              <a:rPr lang="en-US" altLang="en-US" smtClean="0"/>
              <a:t>Must there always be a “handshake”?</a:t>
            </a:r>
          </a:p>
        </p:txBody>
      </p:sp>
    </p:spTree>
    <p:extLst>
      <p:ext uri="{BB962C8B-B14F-4D97-AF65-F5344CB8AC3E}">
        <p14:creationId xmlns:p14="http://schemas.microsoft.com/office/powerpoint/2010/main" val="41302155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2172" y="365125"/>
            <a:ext cx="10031627" cy="6208670"/>
          </a:xfrm>
        </p:spPr>
        <p:txBody>
          <a:bodyPr/>
          <a:lstStyle/>
          <a:p>
            <a:r>
              <a:rPr lang="en-US" dirty="0" smtClean="0"/>
              <a:t>How do you show a tacit agreement?</a:t>
            </a:r>
            <a:endParaRPr lang="en-US" dirty="0"/>
          </a:p>
        </p:txBody>
      </p:sp>
    </p:spTree>
    <p:extLst>
      <p:ext uri="{BB962C8B-B14F-4D97-AF65-F5344CB8AC3E}">
        <p14:creationId xmlns:p14="http://schemas.microsoft.com/office/powerpoint/2010/main" val="7382379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a:xfrm>
            <a:off x="2057400" y="274638"/>
            <a:ext cx="8153400" cy="6430962"/>
          </a:xfrm>
        </p:spPr>
        <p:txBody>
          <a:bodyPr/>
          <a:lstStyle/>
          <a:p>
            <a:r>
              <a:rPr lang="en-US" altLang="en-US" smtClean="0"/>
              <a:t>Imagine that there was a trial</a:t>
            </a:r>
            <a:br>
              <a:rPr lang="en-US" altLang="en-US" smtClean="0"/>
            </a:br>
            <a:r>
              <a:rPr lang="en-US" altLang="en-US" smtClean="0"/>
              <a:t>and all that the Ps offered for evidence of an agreement was this parallel behavior?</a:t>
            </a:r>
            <a:br>
              <a:rPr lang="en-US" altLang="en-US" smtClean="0"/>
            </a:br>
            <a:r>
              <a:rPr lang="en-US" altLang="en-US" smtClean="0"/>
              <a:t/>
            </a:r>
            <a:br>
              <a:rPr lang="en-US" altLang="en-US" smtClean="0"/>
            </a:br>
            <a:r>
              <a:rPr lang="en-US" altLang="en-US" smtClean="0"/>
              <a:t>What result?</a:t>
            </a:r>
            <a:br>
              <a:rPr lang="en-US" altLang="en-US" smtClean="0"/>
            </a:br>
            <a:endParaRPr lang="en-US" altLang="en-US" smtClean="0"/>
          </a:p>
        </p:txBody>
      </p:sp>
    </p:spTree>
    <p:extLst>
      <p:ext uri="{BB962C8B-B14F-4D97-AF65-F5344CB8AC3E}">
        <p14:creationId xmlns:p14="http://schemas.microsoft.com/office/powerpoint/2010/main" val="40989512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8411" y="365125"/>
            <a:ext cx="10785389" cy="5998605"/>
          </a:xfrm>
        </p:spPr>
        <p:txBody>
          <a:bodyPr/>
          <a:lstStyle/>
          <a:p>
            <a:r>
              <a:rPr lang="en-US" dirty="0" smtClean="0"/>
              <a:t>The real problem is evidentiary support.</a:t>
            </a:r>
            <a:endParaRPr lang="en-US" dirty="0"/>
          </a:p>
        </p:txBody>
      </p:sp>
    </p:spTree>
    <p:extLst>
      <p:ext uri="{BB962C8B-B14F-4D97-AF65-F5344CB8AC3E}">
        <p14:creationId xmlns:p14="http://schemas.microsoft.com/office/powerpoint/2010/main" val="36372936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a:xfrm>
            <a:off x="1676400" y="1063626"/>
            <a:ext cx="7505700" cy="4594225"/>
          </a:xfrm>
        </p:spPr>
        <p:txBody>
          <a:bodyPr>
            <a:normAutofit fontScale="90000"/>
          </a:bodyPr>
          <a:lstStyle/>
          <a:p>
            <a:pPr eaLnBrk="1" hangingPunct="1"/>
            <a:r>
              <a:rPr lang="en-US" altLang="en-US" smtClean="0"/>
              <a:t>Souter:</a:t>
            </a:r>
            <a:br>
              <a:rPr lang="en-US" altLang="en-US" smtClean="0"/>
            </a:br>
            <a:r>
              <a:rPr lang="en-US" altLang="en-US" smtClean="0"/>
              <a:t>Asking for plausible grounds to infer an agreement does not impose a probability requirement at the pleading stage; it simply calls for enough fact to raise a reasonable expectation that discovery will reveal evidence of illegal agreement.</a:t>
            </a:r>
          </a:p>
        </p:txBody>
      </p:sp>
    </p:spTree>
    <p:extLst>
      <p:ext uri="{BB962C8B-B14F-4D97-AF65-F5344CB8AC3E}">
        <p14:creationId xmlns:p14="http://schemas.microsoft.com/office/powerpoint/2010/main" val="4261608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1981200" y="274638"/>
            <a:ext cx="8229600" cy="6049962"/>
          </a:xfrm>
        </p:spPr>
        <p:txBody>
          <a:bodyPr/>
          <a:lstStyle/>
          <a:p>
            <a:r>
              <a:rPr lang="en-US" altLang="en-US" smtClean="0"/>
              <a:t>Did Sierocinski’s complaint satisfy Twombly?</a:t>
            </a:r>
          </a:p>
        </p:txBody>
      </p:sp>
    </p:spTree>
    <p:extLst>
      <p:ext uri="{BB962C8B-B14F-4D97-AF65-F5344CB8AC3E}">
        <p14:creationId xmlns:p14="http://schemas.microsoft.com/office/powerpoint/2010/main" val="31425182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2616" y="365125"/>
            <a:ext cx="10501184" cy="5887394"/>
          </a:xfrm>
        </p:spPr>
        <p:txBody>
          <a:bodyPr/>
          <a:lstStyle/>
          <a:p>
            <a:r>
              <a:rPr lang="en-US" dirty="0" smtClean="0"/>
              <a:t>What is driving the </a:t>
            </a:r>
            <a:r>
              <a:rPr lang="en-US" dirty="0" err="1" smtClean="0"/>
              <a:t>SCt</a:t>
            </a:r>
            <a:r>
              <a:rPr lang="en-US" dirty="0" smtClean="0"/>
              <a:t> to change pleading standards?</a:t>
            </a:r>
            <a:endParaRPr lang="en-US" dirty="0"/>
          </a:p>
        </p:txBody>
      </p:sp>
    </p:spTree>
    <p:extLst>
      <p:ext uri="{BB962C8B-B14F-4D97-AF65-F5344CB8AC3E}">
        <p14:creationId xmlns:p14="http://schemas.microsoft.com/office/powerpoint/2010/main" val="34701755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idx="4294967295"/>
          </p:nvPr>
        </p:nvSpPr>
        <p:spPr>
          <a:xfrm>
            <a:off x="1905000" y="274638"/>
            <a:ext cx="8305800" cy="6202362"/>
          </a:xfrm>
        </p:spPr>
        <p:txBody>
          <a:bodyPr/>
          <a:lstStyle/>
          <a:p>
            <a:pPr eaLnBrk="1" hangingPunct="1"/>
            <a:r>
              <a:rPr lang="en-US" altLang="en-US" smtClean="0"/>
              <a:t>drafting a complaint</a:t>
            </a:r>
          </a:p>
        </p:txBody>
      </p:sp>
    </p:spTree>
    <p:extLst>
      <p:ext uri="{BB962C8B-B14F-4D97-AF65-F5344CB8AC3E}">
        <p14:creationId xmlns:p14="http://schemas.microsoft.com/office/powerpoint/2010/main" val="202910897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4335" y="365125"/>
            <a:ext cx="10649465" cy="5949178"/>
          </a:xfrm>
        </p:spPr>
        <p:txBody>
          <a:bodyPr/>
          <a:lstStyle/>
          <a:p>
            <a:r>
              <a:rPr lang="en-US" dirty="0" smtClean="0"/>
              <a:t>Does </a:t>
            </a:r>
            <a:r>
              <a:rPr lang="en-US" dirty="0" err="1" smtClean="0"/>
              <a:t>Twombly</a:t>
            </a:r>
            <a:r>
              <a:rPr lang="en-US" dirty="0" smtClean="0"/>
              <a:t> frustrate other purposes of a complaint?</a:t>
            </a:r>
            <a:endParaRPr lang="en-US" dirty="0"/>
          </a:p>
        </p:txBody>
      </p:sp>
    </p:spTree>
    <p:extLst>
      <p:ext uri="{BB962C8B-B14F-4D97-AF65-F5344CB8AC3E}">
        <p14:creationId xmlns:p14="http://schemas.microsoft.com/office/powerpoint/2010/main" val="388366034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838" y="365125"/>
            <a:ext cx="10735962" cy="6196313"/>
          </a:xfrm>
        </p:spPr>
        <p:txBody>
          <a:bodyPr/>
          <a:lstStyle/>
          <a:p>
            <a:r>
              <a:rPr lang="en-US" dirty="0" smtClean="0"/>
              <a:t>Does the </a:t>
            </a:r>
            <a:r>
              <a:rPr lang="en-US" dirty="0" err="1" smtClean="0"/>
              <a:t>SCt</a:t>
            </a:r>
            <a:r>
              <a:rPr lang="en-US" dirty="0" smtClean="0"/>
              <a:t> have the power to do this?</a:t>
            </a:r>
            <a:endParaRPr lang="en-US" dirty="0"/>
          </a:p>
        </p:txBody>
      </p:sp>
    </p:spTree>
    <p:extLst>
      <p:ext uri="{BB962C8B-B14F-4D97-AF65-F5344CB8AC3E}">
        <p14:creationId xmlns:p14="http://schemas.microsoft.com/office/powerpoint/2010/main" val="14085905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a:xfrm>
            <a:off x="1879600" y="1131888"/>
            <a:ext cx="8159750" cy="4686300"/>
          </a:xfrm>
        </p:spPr>
        <p:txBody>
          <a:bodyPr>
            <a:normAutofit fontScale="90000"/>
          </a:bodyPr>
          <a:lstStyle/>
          <a:p>
            <a:r>
              <a:rPr lang="en-US" altLang="en-US" sz="3600" b="1"/>
              <a:t>28 U.S.C. § 2072. - Rules of procedure and evidence; power to prescribe</a:t>
            </a:r>
            <a:r>
              <a:rPr lang="en-US" altLang="en-US" sz="3600"/>
              <a:t/>
            </a:r>
            <a:br>
              <a:rPr lang="en-US" altLang="en-US" sz="3600"/>
            </a:br>
            <a:r>
              <a:rPr lang="en-US" altLang="en-US" sz="3600"/>
              <a:t>(a) The Supreme Court shall have the power to prescribe general rules of practice and procedure and rules of evidence for cases in the United States district courts (including proceedings before magistrate judges thereof) and courts of appeals. . . .</a:t>
            </a:r>
            <a:br>
              <a:rPr lang="en-US" altLang="en-US" sz="3600"/>
            </a:br>
            <a:endParaRPr lang="en-US" altLang="en-US" sz="3600"/>
          </a:p>
        </p:txBody>
      </p:sp>
    </p:spTree>
    <p:extLst>
      <p:ext uri="{BB962C8B-B14F-4D97-AF65-F5344CB8AC3E}">
        <p14:creationId xmlns:p14="http://schemas.microsoft.com/office/powerpoint/2010/main" val="39093920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a:xfrm>
            <a:off x="2103438" y="1131888"/>
            <a:ext cx="7935912" cy="4271962"/>
          </a:xfrm>
        </p:spPr>
        <p:txBody>
          <a:bodyPr>
            <a:normAutofit fontScale="90000"/>
          </a:bodyPr>
          <a:lstStyle/>
          <a:p>
            <a:r>
              <a:rPr lang="en-US" altLang="en-US" sz="3600"/>
              <a:t>Six months after the dismissal in Twombly, the plaintiffs’ lawyers find in the trash outside various baby bells’ offices memos indicating that the baby bells were intentionally coordinating their behavior in just the manner that the Twombly complaint suggested.</a:t>
            </a:r>
            <a:br>
              <a:rPr lang="en-US" altLang="en-US" sz="3600"/>
            </a:br>
            <a:r>
              <a:rPr lang="en-US" altLang="en-US" sz="3600"/>
              <a:t>They file a new complaint in federal court with this evidence described.</a:t>
            </a:r>
            <a:br>
              <a:rPr lang="en-US" altLang="en-US" sz="3600"/>
            </a:br>
            <a:r>
              <a:rPr lang="en-US" altLang="en-US" sz="3600"/>
              <a:t>What result?</a:t>
            </a:r>
          </a:p>
        </p:txBody>
      </p:sp>
    </p:spTree>
    <p:extLst>
      <p:ext uri="{BB962C8B-B14F-4D97-AF65-F5344CB8AC3E}">
        <p14:creationId xmlns:p14="http://schemas.microsoft.com/office/powerpoint/2010/main" val="9520538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a:xfrm>
            <a:off x="2781300" y="1063626"/>
            <a:ext cx="6400800" cy="4537075"/>
          </a:xfrm>
        </p:spPr>
        <p:txBody>
          <a:bodyPr/>
          <a:lstStyle/>
          <a:p>
            <a:pPr eaLnBrk="1" hangingPunct="1"/>
            <a:r>
              <a:rPr lang="en-US" altLang="en-US" smtClean="0"/>
              <a:t>Ashcroft </a:t>
            </a:r>
            <a:r>
              <a:rPr lang="en-US" altLang="en-US" dirty="0" smtClean="0"/>
              <a:t>v. Iqbal</a:t>
            </a:r>
            <a:br>
              <a:rPr lang="en-US" altLang="en-US" dirty="0" smtClean="0"/>
            </a:br>
            <a:r>
              <a:rPr lang="en-US" altLang="en-US" dirty="0" smtClean="0"/>
              <a:t>(U.S. 2009)</a:t>
            </a:r>
            <a:br>
              <a:rPr lang="en-US" altLang="en-US" dirty="0" smtClean="0"/>
            </a:br>
            <a:endParaRPr lang="en-US" altLang="en-US" dirty="0" smtClean="0"/>
          </a:p>
        </p:txBody>
      </p:sp>
    </p:spTree>
    <p:extLst>
      <p:ext uri="{BB962C8B-B14F-4D97-AF65-F5344CB8AC3E}">
        <p14:creationId xmlns:p14="http://schemas.microsoft.com/office/powerpoint/2010/main" val="531025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2133600" y="274638"/>
            <a:ext cx="8077200" cy="6049962"/>
          </a:xfrm>
        </p:spPr>
        <p:txBody>
          <a:bodyPr/>
          <a:lstStyle/>
          <a:p>
            <a:r>
              <a:rPr lang="en-US" altLang="en-US" smtClean="0"/>
              <a:t>What are the alleged facts that the plaintiff claims entitle him to relief?</a:t>
            </a:r>
          </a:p>
        </p:txBody>
      </p:sp>
    </p:spTree>
    <p:extLst>
      <p:ext uri="{BB962C8B-B14F-4D97-AF65-F5344CB8AC3E}">
        <p14:creationId xmlns:p14="http://schemas.microsoft.com/office/powerpoint/2010/main" val="384908185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057400" y="274638"/>
            <a:ext cx="8153400" cy="6202362"/>
          </a:xfrm>
        </p:spPr>
        <p:txBody>
          <a:bodyPr/>
          <a:lstStyle/>
          <a:p>
            <a:r>
              <a:rPr lang="en-US" altLang="en-US" smtClean="0"/>
              <a:t>Does Iqbal state a claim?</a:t>
            </a:r>
          </a:p>
        </p:txBody>
      </p:sp>
    </p:spTree>
    <p:extLst>
      <p:ext uri="{BB962C8B-B14F-4D97-AF65-F5344CB8AC3E}">
        <p14:creationId xmlns:p14="http://schemas.microsoft.com/office/powerpoint/2010/main" val="272365852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981200" y="274638"/>
            <a:ext cx="8229600" cy="6278562"/>
          </a:xfrm>
        </p:spPr>
        <p:txBody>
          <a:bodyPr/>
          <a:lstStyle/>
          <a:p>
            <a:r>
              <a:rPr lang="en-US" altLang="en-US" smtClean="0"/>
              <a:t>Are the defendants put on notice about the subject matter of the suit?</a:t>
            </a:r>
          </a:p>
        </p:txBody>
      </p:sp>
    </p:spTree>
    <p:extLst>
      <p:ext uri="{BB962C8B-B14F-4D97-AF65-F5344CB8AC3E}">
        <p14:creationId xmlns:p14="http://schemas.microsoft.com/office/powerpoint/2010/main" val="151051597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981200" y="274638"/>
            <a:ext cx="8229600" cy="6202362"/>
          </a:xfrm>
        </p:spPr>
        <p:txBody>
          <a:bodyPr/>
          <a:lstStyle/>
          <a:p>
            <a:r>
              <a:rPr lang="en-US" altLang="en-US" smtClean="0"/>
              <a:t>What is wrong with the complaint then?</a:t>
            </a:r>
          </a:p>
        </p:txBody>
      </p:sp>
    </p:spTree>
    <p:extLst>
      <p:ext uri="{BB962C8B-B14F-4D97-AF65-F5344CB8AC3E}">
        <p14:creationId xmlns:p14="http://schemas.microsoft.com/office/powerpoint/2010/main" val="89433743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1981200" y="274638"/>
            <a:ext cx="8229600" cy="6278562"/>
          </a:xfrm>
        </p:spPr>
        <p:txBody>
          <a:bodyPr/>
          <a:lstStyle/>
          <a:p>
            <a:pPr algn="l"/>
            <a:r>
              <a:rPr lang="en-US" altLang="en-US" smtClean="0"/>
              <a:t>- P sues D for negligence in federal court</a:t>
            </a:r>
            <a:br>
              <a:rPr lang="en-US" altLang="en-US" smtClean="0"/>
            </a:br>
            <a:r>
              <a:rPr lang="en-US" altLang="en-US" smtClean="0"/>
              <a:t>- In his answer, D adds a counterclaim asking for the damages that D sustained due to P’s negligence in the same accident</a:t>
            </a:r>
            <a:br>
              <a:rPr lang="en-US" altLang="en-US" smtClean="0"/>
            </a:br>
            <a:r>
              <a:rPr lang="en-US" altLang="en-US" smtClean="0"/>
              <a:t>- Do the standards in Twiqbal apply to the allegations of P’s negligence in the counterclaim?</a:t>
            </a:r>
          </a:p>
        </p:txBody>
      </p:sp>
    </p:spTree>
    <p:extLst>
      <p:ext uri="{BB962C8B-B14F-4D97-AF65-F5344CB8AC3E}">
        <p14:creationId xmlns:p14="http://schemas.microsoft.com/office/powerpoint/2010/main" val="2349635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1981200" y="274638"/>
            <a:ext cx="8229600" cy="6126162"/>
          </a:xfrm>
        </p:spPr>
        <p:txBody>
          <a:bodyPr/>
          <a:lstStyle/>
          <a:p>
            <a:pPr algn="l" eaLnBrk="1" hangingPunct="1"/>
            <a:r>
              <a:rPr lang="en-US" altLang="en-US" sz="4000"/>
              <a:t>Three things that can be wrong with a complaint:</a:t>
            </a:r>
            <a:br>
              <a:rPr lang="en-US" altLang="en-US" sz="4000"/>
            </a:br>
            <a:r>
              <a:rPr lang="en-US" altLang="en-US" sz="4000"/>
              <a:t>1) legal sufficiency of factual allegations  </a:t>
            </a:r>
            <a:br>
              <a:rPr lang="en-US" altLang="en-US" sz="4000"/>
            </a:br>
            <a:r>
              <a:rPr lang="en-US" altLang="en-US" sz="4000"/>
              <a:t>2) level of specificity in factual allegations </a:t>
            </a:r>
            <a:br>
              <a:rPr lang="en-US" altLang="en-US" sz="4000"/>
            </a:br>
            <a:r>
              <a:rPr lang="en-US" altLang="en-US" sz="4000"/>
              <a:t>3) evidentiary support for factual allegations</a:t>
            </a:r>
            <a:endParaRPr lang="en-US" altLang="en-US" sz="3200"/>
          </a:p>
        </p:txBody>
      </p:sp>
    </p:spTree>
    <p:extLst>
      <p:ext uri="{BB962C8B-B14F-4D97-AF65-F5344CB8AC3E}">
        <p14:creationId xmlns:p14="http://schemas.microsoft.com/office/powerpoint/2010/main" val="130087850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1905000" y="274638"/>
            <a:ext cx="8763000" cy="6583362"/>
          </a:xfrm>
        </p:spPr>
        <p:txBody>
          <a:bodyPr/>
          <a:lstStyle/>
          <a:p>
            <a:pPr algn="l" eaLnBrk="1" hangingPunct="1"/>
            <a:r>
              <a:rPr lang="en-US" altLang="en-US" sz="3200"/>
              <a:t>-	Rule 8. General Rules of Pleading</a:t>
            </a:r>
            <a:br>
              <a:rPr lang="en-US" altLang="en-US" sz="3200"/>
            </a:br>
            <a:r>
              <a:rPr lang="en-US" altLang="en-US" sz="3200"/>
              <a:t/>
            </a:r>
            <a:br>
              <a:rPr lang="en-US" altLang="en-US" sz="3200"/>
            </a:br>
            <a:r>
              <a:rPr lang="en-US" altLang="en-US" sz="3200"/>
              <a:t>(a) Claim for Relief. A pleading that states a claim for relief must contain:</a:t>
            </a:r>
            <a:br>
              <a:rPr lang="en-US" altLang="en-US" sz="3200"/>
            </a:br>
            <a:r>
              <a:rPr lang="en-US" altLang="en-US" sz="3200"/>
              <a:t>...(2) a short and plain statement of the claim showing that the pleader is entitled to relief...</a:t>
            </a:r>
            <a:br>
              <a:rPr lang="en-US" altLang="en-US" sz="3200"/>
            </a:br>
            <a:endParaRPr lang="en-US" altLang="en-US" sz="3200"/>
          </a:p>
        </p:txBody>
      </p:sp>
    </p:spTree>
    <p:extLst>
      <p:ext uri="{BB962C8B-B14F-4D97-AF65-F5344CB8AC3E}">
        <p14:creationId xmlns:p14="http://schemas.microsoft.com/office/powerpoint/2010/main" val="402832514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981200" y="274638"/>
            <a:ext cx="8229600" cy="6278562"/>
          </a:xfrm>
        </p:spPr>
        <p:txBody>
          <a:bodyPr/>
          <a:lstStyle/>
          <a:p>
            <a:pPr algn="l"/>
            <a:r>
              <a:rPr lang="en-US" altLang="en-US" smtClean="0"/>
              <a:t>- P sues D for negligence in federal court</a:t>
            </a:r>
            <a:br>
              <a:rPr lang="en-US" altLang="en-US" smtClean="0"/>
            </a:br>
            <a:r>
              <a:rPr lang="en-US" altLang="en-US" smtClean="0"/>
              <a:t>- In his answer, D introduces the defense of contributory negligence</a:t>
            </a:r>
            <a:br>
              <a:rPr lang="en-US" altLang="en-US" smtClean="0"/>
            </a:br>
            <a:r>
              <a:rPr lang="en-US" altLang="en-US" smtClean="0"/>
              <a:t>- Do the standards in Twiqbal apply to the allegations of P’s negligence in the affirmative defense?</a:t>
            </a:r>
          </a:p>
        </p:txBody>
      </p:sp>
    </p:spTree>
    <p:extLst>
      <p:ext uri="{BB962C8B-B14F-4D97-AF65-F5344CB8AC3E}">
        <p14:creationId xmlns:p14="http://schemas.microsoft.com/office/powerpoint/2010/main" val="55481464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0768" y="365125"/>
            <a:ext cx="10773032" cy="5912107"/>
          </a:xfrm>
        </p:spPr>
        <p:txBody>
          <a:bodyPr/>
          <a:lstStyle/>
          <a:p>
            <a:r>
              <a:rPr lang="en-US" b="1" dirty="0"/>
              <a:t>Rule 8. General Rules of Pleading</a:t>
            </a:r>
            <a:r>
              <a:rPr lang="en-US" dirty="0"/>
              <a:t/>
            </a:r>
            <a:br>
              <a:rPr lang="en-US" dirty="0"/>
            </a:br>
            <a:r>
              <a:rPr lang="en-US" dirty="0"/>
              <a:t/>
            </a:r>
            <a:br>
              <a:rPr lang="en-US" dirty="0"/>
            </a:br>
            <a:r>
              <a:rPr lang="en-US" dirty="0"/>
              <a:t>(b) Defenses; Admissions and Denials.</a:t>
            </a:r>
            <a:br>
              <a:rPr lang="en-US" dirty="0"/>
            </a:br>
            <a:r>
              <a:rPr lang="en-US" dirty="0"/>
              <a:t>    (1) In General. In responding to a pleading, a party must:</a:t>
            </a:r>
            <a:br>
              <a:rPr lang="en-US" dirty="0"/>
            </a:br>
            <a:r>
              <a:rPr lang="en-US" dirty="0"/>
              <a:t>        (A) state in short and plain terms its defenses to each claim asserted against it; and</a:t>
            </a:r>
            <a:br>
              <a:rPr lang="en-US" dirty="0"/>
            </a:br>
            <a:r>
              <a:rPr lang="en-US" dirty="0"/>
              <a:t>        (B) admit or deny the allegations asserted against it by an opposing party.</a:t>
            </a:r>
          </a:p>
        </p:txBody>
      </p:sp>
    </p:spTree>
    <p:extLst>
      <p:ext uri="{BB962C8B-B14F-4D97-AF65-F5344CB8AC3E}">
        <p14:creationId xmlns:p14="http://schemas.microsoft.com/office/powerpoint/2010/main" val="36834110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752600" y="274638"/>
            <a:ext cx="8458200" cy="5897562"/>
          </a:xfrm>
        </p:spPr>
        <p:txBody>
          <a:bodyPr/>
          <a:lstStyle/>
          <a:p>
            <a:r>
              <a:rPr lang="en-US" altLang="en-US" smtClean="0"/>
              <a:t/>
            </a:r>
            <a:br>
              <a:rPr lang="en-US" altLang="en-US" smtClean="0"/>
            </a:br>
            <a:r>
              <a:rPr lang="en-US" altLang="en-US" smtClean="0"/>
              <a:t>1</a:t>
            </a:r>
            <a:br>
              <a:rPr lang="en-US" altLang="en-US" smtClean="0"/>
            </a:br>
            <a:r>
              <a:rPr lang="en-US" altLang="en-US" smtClean="0"/>
              <a:t/>
            </a:r>
            <a:br>
              <a:rPr lang="en-US" altLang="en-US" smtClean="0"/>
            </a:br>
            <a:r>
              <a:rPr lang="en-US" altLang="en-US" smtClean="0"/>
              <a:t>legal sufficiency of factual allegations</a:t>
            </a:r>
            <a:br>
              <a:rPr lang="en-US" altLang="en-US" smtClean="0"/>
            </a:br>
            <a:r>
              <a:rPr lang="en-US" altLang="en-US" smtClean="0"/>
              <a:t/>
            </a:r>
            <a:br>
              <a:rPr lang="en-US" altLang="en-US" smtClean="0"/>
            </a:br>
            <a:r>
              <a:rPr lang="en-US" altLang="en-US" smtClean="0"/>
              <a:t>do they state a claim?</a:t>
            </a:r>
          </a:p>
        </p:txBody>
      </p:sp>
    </p:spTree>
    <p:extLst>
      <p:ext uri="{BB962C8B-B14F-4D97-AF65-F5344CB8AC3E}">
        <p14:creationId xmlns:p14="http://schemas.microsoft.com/office/powerpoint/2010/main" val="10945547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2286000" y="2971800"/>
            <a:ext cx="8229600" cy="1143000"/>
          </a:xfrm>
        </p:spPr>
        <p:txBody>
          <a:bodyPr>
            <a:normAutofit fontScale="90000"/>
          </a:bodyPr>
          <a:lstStyle/>
          <a:p>
            <a:pPr marL="342900" indent="-342900"/>
            <a:r>
              <a:rPr lang="en-US" altLang="en-US" b="1" smtClean="0"/>
              <a:t>FRCP 12(b) How to Present Defenses.</a:t>
            </a:r>
            <a:r>
              <a:rPr lang="en-US" altLang="en-US" smtClean="0"/>
              <a:t> </a:t>
            </a:r>
            <a:br>
              <a:rPr lang="en-US" altLang="en-US" smtClean="0"/>
            </a:br>
            <a:r>
              <a:rPr lang="en-US" altLang="en-US" smtClean="0"/>
              <a:t>Every defense to a claim for relief in any pleading must be asserted in the responsive pleading if one is required. But a party may assert the following defenses by motion:</a:t>
            </a:r>
            <a:br>
              <a:rPr lang="en-US" altLang="en-US" smtClean="0"/>
            </a:br>
            <a:r>
              <a:rPr lang="en-US" altLang="en-US" smtClean="0"/>
              <a:t>...(6)</a:t>
            </a:r>
            <a:r>
              <a:rPr lang="en-US" altLang="en-US" b="1" smtClean="0"/>
              <a:t> </a:t>
            </a:r>
            <a:r>
              <a:rPr lang="en-US" altLang="en-US" smtClean="0"/>
              <a:t>failure to state a claim upon which relief can be granted; and ...</a:t>
            </a:r>
            <a:br>
              <a:rPr lang="en-US" altLang="en-US" smtClean="0"/>
            </a:br>
            <a:endParaRPr lang="en-US" altLang="en-US" smtClean="0"/>
          </a:p>
        </p:txBody>
      </p:sp>
    </p:spTree>
    <p:extLst>
      <p:ext uri="{BB962C8B-B14F-4D97-AF65-F5344CB8AC3E}">
        <p14:creationId xmlns:p14="http://schemas.microsoft.com/office/powerpoint/2010/main" val="38543845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1752600" y="274638"/>
            <a:ext cx="8458200" cy="6430962"/>
          </a:xfrm>
        </p:spPr>
        <p:txBody>
          <a:bodyPr/>
          <a:lstStyle/>
          <a:p>
            <a:r>
              <a:rPr lang="en-US" altLang="en-US" smtClean="0"/>
              <a:t/>
            </a:r>
            <a:br>
              <a:rPr lang="en-US" altLang="en-US" smtClean="0"/>
            </a:br>
            <a:r>
              <a:rPr lang="en-US" altLang="en-US" smtClean="0"/>
              <a:t>2</a:t>
            </a:r>
            <a:br>
              <a:rPr lang="en-US" altLang="en-US" smtClean="0"/>
            </a:br>
            <a:r>
              <a:rPr lang="en-US" altLang="en-US" smtClean="0"/>
              <a:t/>
            </a:r>
            <a:br>
              <a:rPr lang="en-US" altLang="en-US" smtClean="0"/>
            </a:br>
            <a:r>
              <a:rPr lang="en-US" altLang="en-US" smtClean="0"/>
              <a:t>level of specificity in factual allegations </a:t>
            </a:r>
            <a:br>
              <a:rPr lang="en-US" altLang="en-US" smtClean="0"/>
            </a:br>
            <a:r>
              <a:rPr lang="en-US" altLang="en-US" sz="3600"/>
              <a:t/>
            </a:r>
            <a:br>
              <a:rPr lang="en-US" altLang="en-US" sz="3600"/>
            </a:br>
            <a:r>
              <a:rPr lang="en-US" altLang="en-US" sz="3600"/>
              <a:t>are the factual allegations in the complaint specific enough?</a:t>
            </a:r>
            <a:endParaRPr lang="en-US" altLang="en-US" smtClean="0"/>
          </a:p>
        </p:txBody>
      </p:sp>
    </p:spTree>
    <p:extLst>
      <p:ext uri="{BB962C8B-B14F-4D97-AF65-F5344CB8AC3E}">
        <p14:creationId xmlns:p14="http://schemas.microsoft.com/office/powerpoint/2010/main" val="37493056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1905000" y="274638"/>
            <a:ext cx="8763000" cy="6583362"/>
          </a:xfrm>
        </p:spPr>
        <p:txBody>
          <a:bodyPr/>
          <a:lstStyle/>
          <a:p>
            <a:pPr algn="l" eaLnBrk="1" hangingPunct="1"/>
            <a:r>
              <a:rPr lang="en-US" altLang="en-US" sz="3200"/>
              <a:t>-	Rule 8. General Rules of Pleading</a:t>
            </a:r>
            <a:br>
              <a:rPr lang="en-US" altLang="en-US" sz="3200"/>
            </a:br>
            <a:r>
              <a:rPr lang="en-US" altLang="en-US" sz="3200"/>
              <a:t/>
            </a:r>
            <a:br>
              <a:rPr lang="en-US" altLang="en-US" sz="3200"/>
            </a:br>
            <a:r>
              <a:rPr lang="en-US" altLang="en-US" sz="3200"/>
              <a:t>(a) Claim for Relief. A pleading that states a claim for relief must contain:</a:t>
            </a:r>
            <a:br>
              <a:rPr lang="en-US" altLang="en-US" sz="3200"/>
            </a:br>
            <a:r>
              <a:rPr lang="en-US" altLang="en-US" sz="3200"/>
              <a:t>...(2) a short and plain statement of the claim showing that the pleader is entitled to relief...</a:t>
            </a:r>
            <a:br>
              <a:rPr lang="en-US" altLang="en-US" sz="3200"/>
            </a:br>
            <a:endParaRPr lang="en-US" altLang="en-US" sz="3200"/>
          </a:p>
        </p:txBody>
      </p:sp>
    </p:spTree>
    <p:extLst>
      <p:ext uri="{BB962C8B-B14F-4D97-AF65-F5344CB8AC3E}">
        <p14:creationId xmlns:p14="http://schemas.microsoft.com/office/powerpoint/2010/main" val="35744016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752600" y="274638"/>
            <a:ext cx="8458200" cy="6430962"/>
          </a:xfrm>
        </p:spPr>
        <p:txBody>
          <a:bodyPr/>
          <a:lstStyle/>
          <a:p>
            <a:r>
              <a:rPr lang="en-US" altLang="en-US" smtClean="0"/>
              <a:t/>
            </a:r>
            <a:br>
              <a:rPr lang="en-US" altLang="en-US" smtClean="0"/>
            </a:br>
            <a:r>
              <a:rPr lang="en-US" altLang="en-US" smtClean="0"/>
              <a:t>3</a:t>
            </a:r>
            <a:br>
              <a:rPr lang="en-US" altLang="en-US" smtClean="0"/>
            </a:br>
            <a:r>
              <a:rPr lang="en-US" altLang="en-US" smtClean="0"/>
              <a:t/>
            </a:r>
            <a:br>
              <a:rPr lang="en-US" altLang="en-US" smtClean="0"/>
            </a:br>
            <a:r>
              <a:rPr lang="en-US" altLang="en-US" smtClean="0"/>
              <a:t>evidentiary support for factual allegations </a:t>
            </a:r>
          </a:p>
        </p:txBody>
      </p:sp>
    </p:spTree>
    <p:extLst>
      <p:ext uri="{BB962C8B-B14F-4D97-AF65-F5344CB8AC3E}">
        <p14:creationId xmlns:p14="http://schemas.microsoft.com/office/powerpoint/2010/main" val="764609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443</Words>
  <Application>Microsoft Office PowerPoint</Application>
  <PresentationFormat>Widescreen</PresentationFormat>
  <Paragraphs>42</Paragraphs>
  <Slides>42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42</vt:i4>
      </vt:variant>
    </vt:vector>
  </HeadingPairs>
  <TitlesOfParts>
    <vt:vector size="46" baseType="lpstr">
      <vt:lpstr>Arial</vt:lpstr>
      <vt:lpstr>Calibri</vt:lpstr>
      <vt:lpstr>Calibri Light</vt:lpstr>
      <vt:lpstr>Office Theme</vt:lpstr>
      <vt:lpstr>Mon., Aug. 29</vt:lpstr>
      <vt:lpstr>Pleading Period</vt:lpstr>
      <vt:lpstr>drafting a complaint</vt:lpstr>
      <vt:lpstr>Three things that can be wrong with a complaint: 1) legal sufficiency of factual allegations   2) level of specificity in factual allegations  3) evidentiary support for factual allegations</vt:lpstr>
      <vt:lpstr> 1  legal sufficiency of factual allegations  do they state a claim?</vt:lpstr>
      <vt:lpstr>FRCP 12(b) How to Present Defenses.  Every defense to a claim for relief in any pleading must be asserted in the responsive pleading if one is required. But a party may assert the following defenses by motion: ...(6) failure to state a claim upon which relief can be granted; and ... </vt:lpstr>
      <vt:lpstr> 2  level of specificity in factual allegations   are the factual allegations in the complaint specific enough?</vt:lpstr>
      <vt:lpstr>- Rule 8. General Rules of Pleading  (a) Claim for Relief. A pleading that states a claim for relief must contain: ...(2) a short and plain statement of the claim showing that the pleader is entitled to relief... </vt:lpstr>
      <vt:lpstr> 3  evidentiary support for factual allegations </vt:lpstr>
      <vt:lpstr>Rule 11. Signing Pleadings, Motions, and Other Papers; Representations to the Court; Sanctions  ...(b) Representations to the Court. By presenting to the court a pleading, written motion, or other paper — whether by signing, filing, submitting, or later advocating it — an attorney or unrepresented party certifies that to the best of the person’s knowledge, information, and belief, formed after an inquiry reasonable under the circumstances:  ...(3) the factual contentions have evidentiary support or, if specifically so identified, will likely have evidentiary support after a reasonable opportunity for further investigation or discovery; ... </vt:lpstr>
      <vt:lpstr>Rule 56. Summary Judgment  (a) Motion for Summary Judgment or Partial Summary Judgment.  A party may move for summary judgment, identifying each claim or defense — or the part of each claim or defense — on which summary judgment is sought.  The court shall grant summary judgment if the movant shows that there is no genuine dispute as to any material fact and the movant is entitled to judgment as a matter of law.  The court should state on the record the reasons for granting or denying the motion. ... </vt:lpstr>
      <vt:lpstr>Sierocinski v. E.I. Du Pont De Nemours &amp; Co.  3d Cir. 1939</vt:lpstr>
      <vt:lpstr>Bell Atlantic Corp. v. Twombly (U.S. 2007)</vt:lpstr>
      <vt:lpstr>What decision by the trial court was appealed?</vt:lpstr>
      <vt:lpstr>Did the plaintiffs state a claim?</vt:lpstr>
      <vt:lpstr>Paragraph 51 “In the absence of any meaningful competition between the [baby bells] in one another’s markets, and in light of the parallel course of conduct that each engaged in to prevent competition from [locals] within their respective local telephone and/or high speed internet services markets and the other facts and market circumstances alleged above, Plaintiffs allege upon information and belief that Defendants have entered into a contract, combination or conspiracy to prevent entry in their respective local telephone and/or high speed internet service markets and have agreed not to compete with one another and otherwise allocated customers and markets to one another.”</vt:lpstr>
      <vt:lpstr>Paragraph 4 Plaintiffs allege that Defendants entered into a contract, combination or conspiracy to prevent competitive entry in their respective local telephone and/or high speed internet services markets by, among other things, agreeing not to compete with one another and to stifle attempts by others to compete with them and otherwise allocating customers and markets to one another.</vt:lpstr>
      <vt:lpstr>Stevens:  But the plaintiffs allege in three places in their complaint, ¶¶ 4, 51, 64, App. 11, 27, 30, that the [baby bells] did in fact agree both to prevent competitors from entering into their local markets and to forgo competition with each other. And as the Court recognizes, at the motion to dismiss stage, a judge assumes “that all the allegations in the complaint are true (even if doubtful in fact).”</vt:lpstr>
      <vt:lpstr>The majority circumvents this obvious obstacle to dismissal by pretending that it does not exist. The Court admits that “in form a few stray statements in the complaint speak directly of agreement,” but disregards those allegations by saying that “on fair reading these are merely legal conclusions resting on the prior allegations” of parallel conduct. Ante, at 1970. The Court's dichotomy between factual allegations and “legal conclusions” is the stuff of a bygone era, supra, at 1976 - 1977.</vt:lpstr>
      <vt:lpstr>What 8(a)(2) violated then?</vt:lpstr>
      <vt:lpstr>Were the defendants not put on notice about the nature of the alleged agreement?</vt:lpstr>
      <vt:lpstr>Assume that the complaint had alleged a handshake agreement among the CEOs of the baby bells at a particular meeting and named the date. No evidence is offered at all. Is Twombly satisfied?</vt:lpstr>
      <vt:lpstr>How can an agreement in restraint of trade arise?  Must there always be a “handshake”?</vt:lpstr>
      <vt:lpstr>How do you show a tacit agreement?</vt:lpstr>
      <vt:lpstr>Imagine that there was a trial and all that the Ps offered for evidence of an agreement was this parallel behavior?  What result? </vt:lpstr>
      <vt:lpstr>The real problem is evidentiary support.</vt:lpstr>
      <vt:lpstr>Souter: Asking for plausible grounds to infer an agreement does not impose a probability requirement at the pleading stage; it simply calls for enough fact to raise a reasonable expectation that discovery will reveal evidence of illegal agreement.</vt:lpstr>
      <vt:lpstr>Did Sierocinski’s complaint satisfy Twombly?</vt:lpstr>
      <vt:lpstr>What is driving the SCt to change pleading standards?</vt:lpstr>
      <vt:lpstr>Does Twombly frustrate other purposes of a complaint?</vt:lpstr>
      <vt:lpstr>Does the SCt have the power to do this?</vt:lpstr>
      <vt:lpstr>28 U.S.C. § 2072. - Rules of procedure and evidence; power to prescribe (a) The Supreme Court shall have the power to prescribe general rules of practice and procedure and rules of evidence for cases in the United States district courts (including proceedings before magistrate judges thereof) and courts of appeals. . . . </vt:lpstr>
      <vt:lpstr>Six months after the dismissal in Twombly, the plaintiffs’ lawyers find in the trash outside various baby bells’ offices memos indicating that the baby bells were intentionally coordinating their behavior in just the manner that the Twombly complaint suggested. They file a new complaint in federal court with this evidence described. What result?</vt:lpstr>
      <vt:lpstr>Ashcroft v. Iqbal (U.S. 2009) </vt:lpstr>
      <vt:lpstr>What are the alleged facts that the plaintiff claims entitle him to relief?</vt:lpstr>
      <vt:lpstr>Does Iqbal state a claim?</vt:lpstr>
      <vt:lpstr>Are the defendants put on notice about the subject matter of the suit?</vt:lpstr>
      <vt:lpstr>What is wrong with the complaint then?</vt:lpstr>
      <vt:lpstr>- P sues D for negligence in federal court - In his answer, D adds a counterclaim asking for the damages that D sustained due to P’s negligence in the same accident - Do the standards in Twiqbal apply to the allegations of P’s negligence in the counterclaim?</vt:lpstr>
      <vt:lpstr>- Rule 8. General Rules of Pleading  (a) Claim for Relief. A pleading that states a claim for relief must contain: ...(2) a short and plain statement of the claim showing that the pleader is entitled to relief... </vt:lpstr>
      <vt:lpstr>- P sues D for negligence in federal court - In his answer, D introduces the defense of contributory negligence - Do the standards in Twiqbal apply to the allegations of P’s negligence in the affirmative defense?</vt:lpstr>
      <vt:lpstr>Rule 8. General Rules of Pleading  (b) Defenses; Admissions and Denials.     (1) In General. In responding to a pleading, a party must:         (A) state in short and plain terms its defenses to each claim asserted against it; and         (B) admit or deny the allegations asserted against it by an opposing party.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 Aug. 29</dc:title>
  <dc:creator>Owner</dc:creator>
  <cp:lastModifiedBy>Green, Michael S</cp:lastModifiedBy>
  <cp:revision>15</cp:revision>
  <dcterms:created xsi:type="dcterms:W3CDTF">2016-08-28T14:52:26Z</dcterms:created>
  <dcterms:modified xsi:type="dcterms:W3CDTF">2016-08-31T15:54:11Z</dcterms:modified>
</cp:coreProperties>
</file>