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0"/>
  </p:handoutMasterIdLst>
  <p:sldIdLst>
    <p:sldId id="257" r:id="rId2"/>
    <p:sldId id="617" r:id="rId3"/>
    <p:sldId id="639" r:id="rId4"/>
    <p:sldId id="640" r:id="rId5"/>
    <p:sldId id="641" r:id="rId6"/>
    <p:sldId id="642" r:id="rId7"/>
    <p:sldId id="643" r:id="rId8"/>
    <p:sldId id="644" r:id="rId9"/>
    <p:sldId id="645" r:id="rId10"/>
    <p:sldId id="691" r:id="rId11"/>
    <p:sldId id="692" r:id="rId12"/>
    <p:sldId id="693" r:id="rId13"/>
    <p:sldId id="697" r:id="rId14"/>
    <p:sldId id="694" r:id="rId15"/>
    <p:sldId id="695" r:id="rId16"/>
    <p:sldId id="696" r:id="rId17"/>
    <p:sldId id="698" r:id="rId18"/>
    <p:sldId id="646" r:id="rId19"/>
    <p:sldId id="647" r:id="rId20"/>
    <p:sldId id="702" r:id="rId21"/>
    <p:sldId id="703" r:id="rId22"/>
    <p:sldId id="704" r:id="rId23"/>
    <p:sldId id="705" r:id="rId24"/>
    <p:sldId id="706" r:id="rId25"/>
    <p:sldId id="707" r:id="rId26"/>
    <p:sldId id="654" r:id="rId27"/>
    <p:sldId id="655" r:id="rId28"/>
    <p:sldId id="656" r:id="rId29"/>
    <p:sldId id="657" r:id="rId30"/>
    <p:sldId id="658" r:id="rId31"/>
    <p:sldId id="659" r:id="rId32"/>
    <p:sldId id="660" r:id="rId33"/>
    <p:sldId id="661" r:id="rId34"/>
    <p:sldId id="662" r:id="rId35"/>
    <p:sldId id="663" r:id="rId36"/>
    <p:sldId id="664" r:id="rId37"/>
    <p:sldId id="665" r:id="rId38"/>
    <p:sldId id="666" r:id="rId39"/>
    <p:sldId id="671" r:id="rId40"/>
    <p:sldId id="672" r:id="rId41"/>
    <p:sldId id="673" r:id="rId42"/>
    <p:sldId id="674" r:id="rId43"/>
    <p:sldId id="675" r:id="rId44"/>
    <p:sldId id="676" r:id="rId45"/>
    <p:sldId id="677" r:id="rId46"/>
    <p:sldId id="678" r:id="rId47"/>
    <p:sldId id="679" r:id="rId48"/>
    <p:sldId id="680" r:id="rId49"/>
    <p:sldId id="681" r:id="rId50"/>
    <p:sldId id="682" r:id="rId51"/>
    <p:sldId id="683" r:id="rId52"/>
    <p:sldId id="684" r:id="rId53"/>
    <p:sldId id="685" r:id="rId54"/>
    <p:sldId id="686" r:id="rId55"/>
    <p:sldId id="687" r:id="rId56"/>
    <p:sldId id="699" r:id="rId57"/>
    <p:sldId id="700" r:id="rId58"/>
    <p:sldId id="701" r:id="rId5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4660"/>
  </p:normalViewPr>
  <p:slideViewPr>
    <p:cSldViewPr snapToGrid="0">
      <p:cViewPr varScale="1">
        <p:scale>
          <a:sx n="78" d="100"/>
          <a:sy n="78"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11/28/2016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Nov. 28</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33600" y="1131889"/>
            <a:ext cx="7905750" cy="4491037"/>
          </a:xfrm>
        </p:spPr>
        <p:txBody>
          <a:bodyPr/>
          <a:lstStyle/>
          <a:p>
            <a:r>
              <a:rPr lang="en-US" altLang="en-US" smtClean="0"/>
              <a:t>Look back at old cases in light of Hanna’s rejection of the outcome determinative test...</a:t>
            </a:r>
          </a:p>
        </p:txBody>
      </p:sp>
    </p:spTree>
    <p:extLst>
      <p:ext uri="{BB962C8B-B14F-4D97-AF65-F5344CB8AC3E}">
        <p14:creationId xmlns:p14="http://schemas.microsoft.com/office/powerpoint/2010/main" val="3992428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009900" y="1063626"/>
            <a:ext cx="6172200" cy="4708525"/>
          </a:xfrm>
        </p:spPr>
        <p:txBody>
          <a:bodyPr/>
          <a:lstStyle/>
          <a:p>
            <a:pPr eaLnBrk="1" hangingPunct="1"/>
            <a:r>
              <a:rPr lang="en-US" altLang="en-US" smtClean="0"/>
              <a:t>Could a federal court sitting in diversity create a common law limitations period different from that of the forum state? (York)</a:t>
            </a:r>
          </a:p>
        </p:txBody>
      </p:sp>
    </p:spTree>
    <p:extLst>
      <p:ext uri="{BB962C8B-B14F-4D97-AF65-F5344CB8AC3E}">
        <p14:creationId xmlns:p14="http://schemas.microsoft.com/office/powerpoint/2010/main" val="3478678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839200" cy="4765675"/>
          </a:xfrm>
        </p:spPr>
        <p:txBody>
          <a:bodyPr>
            <a:normAutofit fontScale="90000"/>
          </a:bodyPr>
          <a:lstStyle/>
          <a:p>
            <a:pPr eaLnBrk="1" hangingPunct="1"/>
            <a:r>
              <a:rPr lang="en-US" altLang="en-US" smtClean="0"/>
              <a:t>The forum state has a statute requiring any out of state corporation doing business in the state to appoint an agent for service of process before bringing suit</a:t>
            </a:r>
            <a:br>
              <a:rPr lang="en-US" altLang="en-US" smtClean="0"/>
            </a:br>
            <a:r>
              <a:rPr lang="en-US" altLang="en-US" smtClean="0"/>
              <a:t/>
            </a:r>
            <a:br>
              <a:rPr lang="en-US" altLang="en-US" smtClean="0"/>
            </a:br>
            <a:r>
              <a:rPr lang="en-US" altLang="en-US" smtClean="0"/>
              <a:t>Should a federal court sitting in diversity in the state use the rule too? (Woods)</a:t>
            </a:r>
          </a:p>
        </p:txBody>
      </p:sp>
    </p:spTree>
    <p:extLst>
      <p:ext uri="{BB962C8B-B14F-4D97-AF65-F5344CB8AC3E}">
        <p14:creationId xmlns:p14="http://schemas.microsoft.com/office/powerpoint/2010/main" val="1203194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357" y="365125"/>
            <a:ext cx="10581443" cy="5769345"/>
          </a:xfrm>
        </p:spPr>
        <p:txBody>
          <a:bodyPr/>
          <a:lstStyle/>
          <a:p>
            <a:r>
              <a:rPr lang="en-US" dirty="0" smtClean="0"/>
              <a:t>Tolling rules…?</a:t>
            </a:r>
            <a:br>
              <a:rPr lang="en-US" dirty="0" smtClean="0"/>
            </a:br>
            <a:r>
              <a:rPr lang="en-US" dirty="0"/>
              <a:t/>
            </a:r>
            <a:br>
              <a:rPr lang="en-US" dirty="0"/>
            </a:br>
            <a:r>
              <a:rPr lang="en-US" dirty="0" smtClean="0"/>
              <a:t>Is Ragan in the federal common law or FRCP track</a:t>
            </a:r>
            <a:endParaRPr lang="en-US" dirty="0"/>
          </a:p>
        </p:txBody>
      </p:sp>
    </p:spTree>
    <p:extLst>
      <p:ext uri="{BB962C8B-B14F-4D97-AF65-F5344CB8AC3E}">
        <p14:creationId xmlns:p14="http://schemas.microsoft.com/office/powerpoint/2010/main" val="37186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686800" cy="4537075"/>
          </a:xfrm>
        </p:spPr>
        <p:txBody>
          <a:bodyPr rtlCol="0">
            <a:normAutofit fontScale="90000"/>
          </a:bodyPr>
          <a:lstStyle/>
          <a:p>
            <a:pPr>
              <a:defRPr/>
            </a:pPr>
            <a:r>
              <a:rPr lang="en-US" dirty="0" smtClean="0"/>
              <a:t>Walker v. Armco Steel Corp.</a:t>
            </a:r>
            <a:br>
              <a:rPr lang="en-US" dirty="0" smtClean="0"/>
            </a:br>
            <a:r>
              <a:rPr lang="en-US" dirty="0" smtClean="0"/>
              <a:t>(US 1980)</a:t>
            </a:r>
            <a:br>
              <a:rPr lang="en-US" dirty="0" smtClean="0"/>
            </a:br>
            <a:r>
              <a:rPr lang="en-US" dirty="0" smtClean="0"/>
              <a:t/>
            </a:r>
            <a:br>
              <a:rPr lang="en-US" dirty="0" smtClean="0"/>
            </a:br>
            <a:r>
              <a:rPr lang="en-US" dirty="0" smtClean="0"/>
              <a:t>- according to forum state law, the statute of limitations tolls upon service</a:t>
            </a:r>
            <a:br>
              <a:rPr lang="en-US" dirty="0" smtClean="0"/>
            </a:br>
            <a:r>
              <a:rPr lang="en-US" dirty="0" smtClean="0"/>
              <a:t>- federal rule (inspired by Fed. R. Civ. P. 3) is that it tolls upon filing</a:t>
            </a:r>
            <a:br>
              <a:rPr lang="en-US" dirty="0" smtClean="0"/>
            </a:br>
            <a:r>
              <a:rPr lang="en-US" dirty="0" smtClean="0"/>
              <a:t/>
            </a:r>
            <a:br>
              <a:rPr lang="en-US" dirty="0" smtClean="0"/>
            </a:br>
            <a:r>
              <a:rPr lang="en-US" dirty="0" smtClean="0"/>
              <a:t>- Ragan said use forum state rule</a:t>
            </a:r>
            <a:br>
              <a:rPr lang="en-US" dirty="0" smtClean="0"/>
            </a:br>
            <a:r>
              <a:rPr lang="en-US" dirty="0" smtClean="0"/>
              <a:t>- but does Hanna make a difference?</a:t>
            </a:r>
          </a:p>
        </p:txBody>
      </p:sp>
    </p:spTree>
    <p:extLst>
      <p:ext uri="{BB962C8B-B14F-4D97-AF65-F5344CB8AC3E}">
        <p14:creationId xmlns:p14="http://schemas.microsoft.com/office/powerpoint/2010/main" val="1471793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895600" y="1063626"/>
            <a:ext cx="6286500" cy="4594225"/>
          </a:xfrm>
        </p:spPr>
        <p:txBody>
          <a:bodyPr/>
          <a:lstStyle/>
          <a:p>
            <a:pPr eaLnBrk="1" hangingPunct="1"/>
            <a:r>
              <a:rPr lang="en-US" altLang="en-US" b="1" smtClean="0"/>
              <a:t>Rule 3.  Commencement of Action</a:t>
            </a:r>
            <a:br>
              <a:rPr lang="en-US" altLang="en-US" b="1" smtClean="0"/>
            </a:br>
            <a:r>
              <a:rPr lang="en-US" altLang="en-US" b="1" smtClean="0"/>
              <a:t/>
            </a:r>
            <a:br>
              <a:rPr lang="en-US" altLang="en-US" b="1" smtClean="0"/>
            </a:br>
            <a:r>
              <a:rPr lang="en-US" altLang="en-US" smtClean="0"/>
              <a:t>A civil action is commenced by filing a complaint with the court.</a:t>
            </a:r>
            <a:br>
              <a:rPr lang="en-US" altLang="en-US" smtClean="0"/>
            </a:br>
            <a:endParaRPr lang="en-US" altLang="en-US" smtClean="0"/>
          </a:p>
        </p:txBody>
      </p:sp>
    </p:spTree>
    <p:extLst>
      <p:ext uri="{BB962C8B-B14F-4D97-AF65-F5344CB8AC3E}">
        <p14:creationId xmlns:p14="http://schemas.microsoft.com/office/powerpoint/2010/main" val="254344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041526" y="1131888"/>
            <a:ext cx="7997825" cy="4533900"/>
          </a:xfrm>
        </p:spPr>
        <p:txBody>
          <a:bodyPr/>
          <a:lstStyle/>
          <a:p>
            <a:r>
              <a:rPr lang="en-US" altLang="en-US" dirty="0" smtClean="0"/>
              <a:t>Application of the </a:t>
            </a:r>
            <a:r>
              <a:rPr lang="en-US" altLang="en-US" i="1" dirty="0" smtClean="0"/>
              <a:t>Hanna</a:t>
            </a:r>
            <a:r>
              <a:rPr lang="en-US" altLang="en-US" dirty="0" smtClean="0"/>
              <a:t> analysis (concerning FRCPs) is premised on a "direct collision" between the FRCP and the state law. </a:t>
            </a:r>
          </a:p>
        </p:txBody>
      </p:sp>
    </p:spTree>
    <p:extLst>
      <p:ext uri="{BB962C8B-B14F-4D97-AF65-F5344CB8AC3E}">
        <p14:creationId xmlns:p14="http://schemas.microsoft.com/office/powerpoint/2010/main" val="3687515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36" y="365125"/>
            <a:ext cx="10652464" cy="6168840"/>
          </a:xfrm>
        </p:spPr>
        <p:txBody>
          <a:bodyPr/>
          <a:lstStyle/>
          <a:p>
            <a:r>
              <a:rPr lang="en-US" dirty="0" err="1" smtClean="0"/>
              <a:t>Twiqbal</a:t>
            </a:r>
            <a:r>
              <a:rPr lang="en-US" dirty="0" smtClean="0"/>
              <a:t>…?</a:t>
            </a:r>
            <a:endParaRPr lang="en-US" dirty="0"/>
          </a:p>
        </p:txBody>
      </p:sp>
    </p:spTree>
    <p:extLst>
      <p:ext uri="{BB962C8B-B14F-4D97-AF65-F5344CB8AC3E}">
        <p14:creationId xmlns:p14="http://schemas.microsoft.com/office/powerpoint/2010/main" val="2994639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1063626"/>
            <a:ext cx="6286500" cy="4594225"/>
          </a:xfrm>
        </p:spPr>
        <p:txBody>
          <a:bodyPr/>
          <a:lstStyle/>
          <a:p>
            <a:pPr eaLnBrk="1" hangingPunct="1"/>
            <a:r>
              <a:rPr lang="en-US" altLang="en-US" smtClean="0"/>
              <a:t>Semtek Int'l Inc. v. Lockheed Martin Corp., </a:t>
            </a:r>
            <a:br>
              <a:rPr lang="en-US" altLang="en-US" smtClean="0"/>
            </a:br>
            <a:r>
              <a:rPr lang="en-US" altLang="en-US" smtClean="0"/>
              <a:t/>
            </a:r>
            <a:br>
              <a:rPr lang="en-US" altLang="en-US" smtClean="0"/>
            </a:br>
            <a:r>
              <a:rPr lang="en-US" altLang="en-US" smtClean="0"/>
              <a:t>(U.S. 2001)</a:t>
            </a:r>
          </a:p>
        </p:txBody>
      </p:sp>
    </p:spTree>
    <p:extLst>
      <p:ext uri="{BB962C8B-B14F-4D97-AF65-F5344CB8AC3E}">
        <p14:creationId xmlns:p14="http://schemas.microsoft.com/office/powerpoint/2010/main" val="2028162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76400" y="1063625"/>
            <a:ext cx="8839200" cy="4897438"/>
          </a:xfrm>
        </p:spPr>
        <p:txBody>
          <a:bodyPr>
            <a:normAutofit fontScale="90000"/>
          </a:bodyPr>
          <a:lstStyle/>
          <a:p>
            <a:pPr algn="l" eaLnBrk="1" hangingPunct="1"/>
            <a:r>
              <a:rPr lang="en-US" altLang="en-US" sz="3200"/>
              <a:t>- Semtek sues Lockheed in state court in Ca. under Ca. law</a:t>
            </a:r>
            <a:br>
              <a:rPr lang="en-US" altLang="en-US" sz="3200"/>
            </a:br>
            <a:r>
              <a:rPr lang="en-US" altLang="en-US" sz="3200"/>
              <a:t>-the action is removed under diversity</a:t>
            </a:r>
            <a:br>
              <a:rPr lang="en-US" altLang="en-US" sz="3200"/>
            </a:br>
            <a:r>
              <a:rPr lang="en-US" altLang="en-US" sz="3200"/>
              <a:t>- then dismissed on statute of limitations grounds</a:t>
            </a:r>
            <a:br>
              <a:rPr lang="en-US" altLang="en-US" sz="3200"/>
            </a:br>
            <a:r>
              <a:rPr lang="en-US" altLang="en-US" sz="3200"/>
              <a:t>- Semtek then brings an action in state court in Maryland (where there is a longer statute of limitations)</a:t>
            </a:r>
            <a:br>
              <a:rPr lang="en-US" altLang="en-US" sz="3200"/>
            </a:br>
            <a:r>
              <a:rPr lang="en-US" altLang="en-US" sz="3200"/>
              <a:t>- claim precluded?</a:t>
            </a:r>
            <a:br>
              <a:rPr lang="en-US" altLang="en-US" sz="3200"/>
            </a:br>
            <a:r>
              <a:rPr lang="en-US" altLang="en-US" sz="3200"/>
              <a:t>- assume that under federal law a dismissal under statute of limitations grounds has claim preclusive effect</a:t>
            </a:r>
            <a:br>
              <a:rPr lang="en-US" altLang="en-US" sz="3200"/>
            </a:br>
            <a:r>
              <a:rPr lang="en-US" altLang="en-US" sz="3200"/>
              <a:t>- under California law it does not</a:t>
            </a:r>
            <a:br>
              <a:rPr lang="en-US" altLang="en-US" sz="3200"/>
            </a:br>
            <a:endParaRPr lang="en-US" altLang="en-US" sz="3200"/>
          </a:p>
        </p:txBody>
      </p:sp>
    </p:spTree>
    <p:extLst>
      <p:ext uri="{BB962C8B-B14F-4D97-AF65-F5344CB8AC3E}">
        <p14:creationId xmlns:p14="http://schemas.microsoft.com/office/powerpoint/2010/main" val="266412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952750" y="1063626"/>
            <a:ext cx="6229350" cy="4594225"/>
          </a:xfrm>
        </p:spPr>
        <p:txBody>
          <a:bodyPr/>
          <a:lstStyle/>
          <a:p>
            <a:pPr eaLnBrk="1" hangingPunct="1"/>
            <a:r>
              <a:rPr lang="en-US" altLang="en-US" smtClean="0"/>
              <a:t>Hanna v. Plumer</a:t>
            </a:r>
            <a:br>
              <a:rPr lang="en-US" altLang="en-US" smtClean="0"/>
            </a:br>
            <a:r>
              <a:rPr lang="en-US" altLang="en-US" smtClean="0"/>
              <a:t>(U.S. 1965)</a:t>
            </a:r>
          </a:p>
        </p:txBody>
      </p:sp>
    </p:spTree>
    <p:extLst>
      <p:ext uri="{BB962C8B-B14F-4D97-AF65-F5344CB8AC3E}">
        <p14:creationId xmlns:p14="http://schemas.microsoft.com/office/powerpoint/2010/main" val="2406823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3414" y="1131888"/>
            <a:ext cx="8135937" cy="4691062"/>
          </a:xfrm>
        </p:spPr>
        <p:txBody>
          <a:bodyPr/>
          <a:lstStyle/>
          <a:p>
            <a:r>
              <a:rPr lang="en-US" altLang="en-US" smtClean="0"/>
              <a:t>Dupasseur v. Rochereau (US 1875)</a:t>
            </a:r>
            <a:br>
              <a:rPr lang="en-US" altLang="en-US" smtClean="0"/>
            </a:br>
            <a:r>
              <a:rPr lang="en-US" altLang="en-US" smtClean="0"/>
              <a:t/>
            </a:r>
            <a:br>
              <a:rPr lang="en-US" altLang="en-US" smtClean="0"/>
            </a:br>
            <a:r>
              <a:rPr lang="en-US" altLang="en-US" smtClean="0"/>
              <a:t>Conformity Act – in actions at law federal courts were to use the forum state’s procedural rules</a:t>
            </a:r>
          </a:p>
        </p:txBody>
      </p:sp>
    </p:spTree>
    <p:extLst>
      <p:ext uri="{BB962C8B-B14F-4D97-AF65-F5344CB8AC3E}">
        <p14:creationId xmlns:p14="http://schemas.microsoft.com/office/powerpoint/2010/main" val="1618333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708525"/>
          </a:xfrm>
        </p:spPr>
        <p:txBody>
          <a:bodyPr/>
          <a:lstStyle/>
          <a:p>
            <a:pPr eaLnBrk="1" hangingPunct="1"/>
            <a:r>
              <a:rPr lang="en-US" altLang="en-US" sz="2400"/>
              <a:t>Rule 41. Dismissal of Actions</a:t>
            </a:r>
            <a:br>
              <a:rPr lang="en-US" altLang="en-US" sz="2400"/>
            </a:br>
            <a:r>
              <a:rPr lang="en-US" altLang="en-US" sz="2400"/>
              <a:t>. . .</a:t>
            </a:r>
            <a:br>
              <a:rPr lang="en-US" altLang="en-US" sz="2400"/>
            </a:br>
            <a:r>
              <a:rPr lang="en-US" altLang="en-US" sz="2400"/>
              <a:t>(b) Involuntary Dismissal; Effect.  If the plaintiff fails to prosecute or to comply with these rules or a court order, a defendant may move to dismiss the action or any claim against it. Unless the dismissal order states otherwise, a dismissal under this subdivision (b) and any dismissal not under this rule — except one for lack of jurisdiction, improper venue, or failure to join a party under Rule 19 — operates as an adjudication on the merits.</a:t>
            </a:r>
          </a:p>
        </p:txBody>
      </p:sp>
    </p:spTree>
    <p:extLst>
      <p:ext uri="{BB962C8B-B14F-4D97-AF65-F5344CB8AC3E}">
        <p14:creationId xmlns:p14="http://schemas.microsoft.com/office/powerpoint/2010/main" val="3876705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7550" y="1131889"/>
            <a:ext cx="8051800" cy="4725987"/>
          </a:xfrm>
        </p:spPr>
        <p:txBody>
          <a:bodyPr/>
          <a:lstStyle/>
          <a:p>
            <a:r>
              <a:rPr lang="en-US" altLang="en-US" sz="3000"/>
              <a:t>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a:t>
            </a:r>
          </a:p>
        </p:txBody>
      </p:sp>
    </p:spTree>
    <p:extLst>
      <p:ext uri="{BB962C8B-B14F-4D97-AF65-F5344CB8AC3E}">
        <p14:creationId xmlns:p14="http://schemas.microsoft.com/office/powerpoint/2010/main" val="2566899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058988" y="1131889"/>
            <a:ext cx="7980362" cy="4624387"/>
          </a:xfrm>
        </p:spPr>
        <p:txBody>
          <a:bodyPr>
            <a:normAutofit fontScale="90000"/>
          </a:bodyPr>
          <a:lstStyle/>
          <a:p>
            <a:pPr algn="l"/>
            <a:r>
              <a:rPr lang="en-US" altLang="en-US" sz="3200"/>
              <a:t>Moreover, as so interpreted, the Rule would in many cases violate the federalism principle of </a:t>
            </a:r>
            <a:r>
              <a:rPr lang="en-US" altLang="en-US" sz="3200" i="1"/>
              <a:t>Erie</a:t>
            </a:r>
            <a:r>
              <a:rPr lang="en-US" altLang="en-US" sz="3200"/>
              <a:t>..., by engendering “ ‘substantial’ variations [in outcomes] between state and federal litigation” which would “[l]ikely … influence the choice of a forum,”.... Out-of-state defendants sued on stale claims in California and in other States adhering to this traditional rule would systematically remove state-law suits brought against them to federal court—where, unless otherwise specified, a statute-of-limitations dismissal would bar suit everywhere. </a:t>
            </a:r>
          </a:p>
        </p:txBody>
      </p:sp>
    </p:spTree>
    <p:extLst>
      <p:ext uri="{BB962C8B-B14F-4D97-AF65-F5344CB8AC3E}">
        <p14:creationId xmlns:p14="http://schemas.microsoft.com/office/powerpoint/2010/main" val="284492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79601" y="1131888"/>
            <a:ext cx="8520113" cy="4610100"/>
          </a:xfrm>
        </p:spPr>
        <p:txBody>
          <a:bodyPr>
            <a:normAutofit fontScale="90000"/>
          </a:bodyPr>
          <a:lstStyle/>
          <a:p>
            <a:pPr algn="l"/>
            <a:r>
              <a:rPr lang="en-US" altLang="en-US" sz="2700"/>
              <a:t>And even apart from the purely default character of Rule 41(b), it would be peculiar to find a rule governing the effect that must be accorded federal judgments by other courts ensconced in rules governing the internal procedures of the rendering court itself. Indeed, such a rule would arguably violate the jurisdictional limitation of the Rules Enabling Act: that the Rules “shall not abridge, enlarge or modify any substantive right,”.... In the present case, for example, if California law left petitioner free to sue on this claim in Maryland even after the California statute of limitations had expired, the federal court’s extinguishment of that right (through Rule 41(b)’s mandated claim-preclusive effect of its judgment) would seem to violate this limitation.</a:t>
            </a:r>
          </a:p>
        </p:txBody>
      </p:sp>
    </p:spTree>
    <p:extLst>
      <p:ext uri="{BB962C8B-B14F-4D97-AF65-F5344CB8AC3E}">
        <p14:creationId xmlns:p14="http://schemas.microsoft.com/office/powerpoint/2010/main" val="1165538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1131888"/>
            <a:ext cx="8515350" cy="4552950"/>
          </a:xfrm>
        </p:spPr>
        <p:txBody>
          <a:bodyPr>
            <a:normAutofit fontScale="90000"/>
          </a:bodyPr>
          <a:lstStyle/>
          <a:p>
            <a:pPr algn="l"/>
            <a:r>
              <a:rPr lang="en-US" altLang="en-US" sz="4000"/>
              <a:t>Rule 13. Counterclaim and Crossclaim</a:t>
            </a:r>
            <a:br>
              <a:rPr lang="en-US" altLang="en-US" sz="4000"/>
            </a:br>
            <a:r>
              <a:rPr lang="en-US" altLang="en-US" sz="4000"/>
              <a:t>(a) Compulsory Counterclaim.</a:t>
            </a:r>
            <a:br>
              <a:rPr lang="en-US" altLang="en-US" sz="4000"/>
            </a:br>
            <a:r>
              <a:rPr lang="en-US" altLang="en-US" sz="4000"/>
              <a:t>(1) </a:t>
            </a:r>
            <a:r>
              <a:rPr lang="en-US" altLang="en-US" sz="4000" i="1"/>
              <a:t>In General.</a:t>
            </a:r>
            <a:r>
              <a:rPr lang="en-US" altLang="en-US" sz="4000"/>
              <a:t> A pleading must state as a counterclaim any claim that—at the time of its service—the pleader has against an opposing party if the claim:</a:t>
            </a:r>
            <a:br>
              <a:rPr lang="en-US" altLang="en-US" sz="4000"/>
            </a:br>
            <a:r>
              <a:rPr lang="en-US" altLang="en-US" sz="4000"/>
              <a:t>(A) arises out of the transaction or occurrence that is the subject matter of the opposing party's claim...</a:t>
            </a:r>
          </a:p>
        </p:txBody>
      </p:sp>
    </p:spTree>
    <p:extLst>
      <p:ext uri="{BB962C8B-B14F-4D97-AF65-F5344CB8AC3E}">
        <p14:creationId xmlns:p14="http://schemas.microsoft.com/office/powerpoint/2010/main" val="1272462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89126" y="1131889"/>
            <a:ext cx="8150225" cy="4410075"/>
          </a:xfrm>
        </p:spPr>
        <p:txBody>
          <a:bodyPr/>
          <a:lstStyle/>
          <a:p>
            <a:r>
              <a:rPr lang="en-US" altLang="en-US" smtClean="0"/>
              <a:t>In federal common law track</a:t>
            </a:r>
            <a:br>
              <a:rPr lang="en-US" altLang="en-US" smtClean="0"/>
            </a:br>
            <a:r>
              <a:rPr lang="en-US" altLang="en-US" smtClean="0"/>
              <a:t/>
            </a:r>
            <a:br>
              <a:rPr lang="en-US" altLang="en-US" smtClean="0"/>
            </a:br>
            <a:r>
              <a:rPr lang="en-US" altLang="en-US" smtClean="0"/>
              <a:t>- is Ca’s preclusion law bound up with the Ca cause of action?</a:t>
            </a:r>
          </a:p>
        </p:txBody>
      </p:sp>
    </p:spTree>
    <p:extLst>
      <p:ext uri="{BB962C8B-B14F-4D97-AF65-F5344CB8AC3E}">
        <p14:creationId xmlns:p14="http://schemas.microsoft.com/office/powerpoint/2010/main" val="335979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46276" y="1131889"/>
            <a:ext cx="8093075" cy="4664075"/>
          </a:xfrm>
        </p:spPr>
        <p:txBody>
          <a:bodyPr/>
          <a:lstStyle/>
          <a:p>
            <a:r>
              <a:rPr lang="en-US" altLang="en-US" smtClean="0"/>
              <a:t>will difference between federal and state law lead to forum shopping?</a:t>
            </a:r>
            <a:br>
              <a:rPr lang="en-US" altLang="en-US" smtClean="0"/>
            </a:br>
            <a:r>
              <a:rPr lang="en-US" altLang="en-US" smtClean="0"/>
              <a:t/>
            </a:r>
            <a:br>
              <a:rPr lang="en-US" altLang="en-US" smtClean="0"/>
            </a:br>
            <a:r>
              <a:rPr lang="en-US" altLang="en-US" smtClean="0"/>
              <a:t>are there countervailing federal interests?</a:t>
            </a:r>
          </a:p>
        </p:txBody>
      </p:sp>
    </p:spTree>
    <p:extLst>
      <p:ext uri="{BB962C8B-B14F-4D97-AF65-F5344CB8AC3E}">
        <p14:creationId xmlns:p14="http://schemas.microsoft.com/office/powerpoint/2010/main" val="448201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98650" y="1131888"/>
            <a:ext cx="8140700" cy="4481512"/>
          </a:xfrm>
        </p:spPr>
        <p:txBody>
          <a:bodyPr>
            <a:normAutofit fontScale="90000"/>
          </a:bodyPr>
          <a:lstStyle/>
          <a:p>
            <a:pPr algn="l"/>
            <a:r>
              <a:rPr lang="en-US" altLang="en-US" sz="3600"/>
              <a:t>In other words, in Dupasseur the State was allowed (indeed, required) to give a federal diversity judgment no more effect than it would accord one of its own judgments only because reference to state law was the federal rule that this Court deemed appropriate . In short, federal common law governs the claim-preclusive effect of a dismissal by a federal court sitting in diversity.</a:t>
            </a:r>
          </a:p>
        </p:txBody>
      </p:sp>
    </p:spTree>
    <p:extLst>
      <p:ext uri="{BB962C8B-B14F-4D97-AF65-F5344CB8AC3E}">
        <p14:creationId xmlns:p14="http://schemas.microsoft.com/office/powerpoint/2010/main" val="1912130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1063626"/>
            <a:ext cx="8382000" cy="4822825"/>
          </a:xfrm>
        </p:spPr>
        <p:txBody>
          <a:bodyPr>
            <a:normAutofit fontScale="90000"/>
          </a:bodyPr>
          <a:lstStyle/>
          <a:p>
            <a:pPr algn="l" eaLnBrk="1" hangingPunct="1"/>
            <a:r>
              <a:rPr lang="en-US" altLang="en-US" sz="3200"/>
              <a:t>- P sues D in federal court in diversity in Nebraska. P's suit is for rent due. Judgment for D - the lease is held to be in violation of the statute of frauds (it should have been in writing). </a:t>
            </a:r>
            <a:br>
              <a:rPr lang="en-US" altLang="en-US" sz="3200"/>
            </a:br>
            <a:r>
              <a:rPr lang="en-US" altLang="en-US" sz="3200"/>
              <a:t>- P subsequently sues D in state court in Nebraska state court for quantum meruit (that is, for the fair value of the use of P's apartment). </a:t>
            </a:r>
            <a:br>
              <a:rPr lang="en-US" altLang="en-US" sz="3200"/>
            </a:br>
            <a:r>
              <a:rPr lang="en-US" altLang="en-US" sz="3200"/>
              <a:t>- Under Nebraska's law of claim preclusion, an action at law concerning a transaction may be followed by an action at equity concerning that same transaction. </a:t>
            </a:r>
            <a:br>
              <a:rPr lang="en-US" altLang="en-US" sz="3200"/>
            </a:br>
            <a:r>
              <a:rPr lang="en-US" altLang="en-US" sz="3200"/>
              <a:t>- Does the Nebraska or the federal (transactional) rule concerning the scope of P's claim against D? </a:t>
            </a:r>
            <a:br>
              <a:rPr lang="en-US" altLang="en-US" sz="3200"/>
            </a:br>
            <a:endParaRPr lang="en-US" altLang="en-US" sz="3200"/>
          </a:p>
        </p:txBody>
      </p:sp>
    </p:spTree>
    <p:extLst>
      <p:ext uri="{BB962C8B-B14F-4D97-AF65-F5344CB8AC3E}">
        <p14:creationId xmlns:p14="http://schemas.microsoft.com/office/powerpoint/2010/main" val="328164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smtClean="0"/>
              <a:t>Erie flow chart...</a:t>
            </a:r>
          </a:p>
        </p:txBody>
      </p:sp>
    </p:spTree>
    <p:extLst>
      <p:ext uri="{BB962C8B-B14F-4D97-AF65-F5344CB8AC3E}">
        <p14:creationId xmlns:p14="http://schemas.microsoft.com/office/powerpoint/2010/main" val="1746085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131888"/>
            <a:ext cx="8534400" cy="4552950"/>
          </a:xfrm>
        </p:spPr>
        <p:txBody>
          <a:bodyPr>
            <a:normAutofit fontScale="90000"/>
          </a:bodyPr>
          <a:lstStyle/>
          <a:p>
            <a:pPr algn="l"/>
            <a:r>
              <a:rPr lang="en-US" altLang="en-US" sz="4000"/>
              <a:t>Rule 13. Counterclaim and Crossclaim</a:t>
            </a:r>
            <a:br>
              <a:rPr lang="en-US" altLang="en-US" sz="4000"/>
            </a:br>
            <a:r>
              <a:rPr lang="en-US" altLang="en-US" sz="4000"/>
              <a:t>(a) Compulsory Counterclaim.</a:t>
            </a:r>
            <a:br>
              <a:rPr lang="en-US" altLang="en-US" sz="4000"/>
            </a:br>
            <a:r>
              <a:rPr lang="en-US" altLang="en-US" sz="4000"/>
              <a:t>(1) </a:t>
            </a:r>
            <a:r>
              <a:rPr lang="en-US" altLang="en-US" sz="4000" i="1"/>
              <a:t>In General.</a:t>
            </a:r>
            <a:r>
              <a:rPr lang="en-US" altLang="en-US" sz="4000"/>
              <a:t> A pleading must state as a counterclaim any claim that—at the time of its service—the pleader has against an opposing party if the claim:</a:t>
            </a:r>
            <a:br>
              <a:rPr lang="en-US" altLang="en-US" sz="4000"/>
            </a:br>
            <a:r>
              <a:rPr lang="en-US" altLang="en-US" sz="4000"/>
              <a:t>(A) arises out of the transaction or occurrence that is the subject matter of the opposing party's claim...</a:t>
            </a:r>
          </a:p>
        </p:txBody>
      </p:sp>
    </p:spTree>
    <p:extLst>
      <p:ext uri="{BB962C8B-B14F-4D97-AF65-F5344CB8AC3E}">
        <p14:creationId xmlns:p14="http://schemas.microsoft.com/office/powerpoint/2010/main" val="3774278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274638"/>
            <a:ext cx="8382000" cy="6202362"/>
          </a:xfrm>
        </p:spPr>
        <p:txBody>
          <a:bodyPr/>
          <a:lstStyle/>
          <a:p>
            <a:r>
              <a:rPr lang="en-US" altLang="en-US" smtClean="0"/>
              <a:t>choice of substantive law</a:t>
            </a:r>
          </a:p>
        </p:txBody>
      </p:sp>
    </p:spTree>
    <p:extLst>
      <p:ext uri="{BB962C8B-B14F-4D97-AF65-F5344CB8AC3E}">
        <p14:creationId xmlns:p14="http://schemas.microsoft.com/office/powerpoint/2010/main" val="2166720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274638"/>
            <a:ext cx="8305800" cy="6202362"/>
          </a:xfrm>
        </p:spPr>
        <p:txBody>
          <a:bodyPr/>
          <a:lstStyle/>
          <a:p>
            <a:r>
              <a:rPr lang="en-US" altLang="en-US" smtClean="0"/>
              <a:t>choice of substantive law in state courts</a:t>
            </a:r>
          </a:p>
        </p:txBody>
      </p:sp>
    </p:spTree>
    <p:extLst>
      <p:ext uri="{BB962C8B-B14F-4D97-AF65-F5344CB8AC3E}">
        <p14:creationId xmlns:p14="http://schemas.microsoft.com/office/powerpoint/2010/main" val="2114310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33576" y="1131888"/>
            <a:ext cx="8734425" cy="4570412"/>
          </a:xfrm>
        </p:spPr>
        <p:txBody>
          <a:bodyPr>
            <a:normAutofit fontScale="90000"/>
          </a:bodyPr>
          <a:lstStyle/>
          <a:p>
            <a:pPr algn="l" eaLnBrk="1" hangingPunct="1"/>
            <a:r>
              <a:rPr lang="en-US" altLang="en-US" sz="3200"/>
              <a:t>Wife (a NY domiciliary) is driving Husband (a NY domiciliary) in Pa when she gets into an accident.</a:t>
            </a:r>
            <a:br>
              <a:rPr lang="en-US" altLang="en-US" sz="3200"/>
            </a:br>
            <a:r>
              <a:rPr lang="en-US" altLang="en-US" sz="3200"/>
              <a:t/>
            </a:r>
            <a:br>
              <a:rPr lang="en-US" altLang="en-US" sz="3200"/>
            </a:br>
            <a:r>
              <a:rPr lang="en-US" altLang="en-US" sz="3200"/>
              <a:t>Husband sues Wife for negligence in Va state court. </a:t>
            </a:r>
            <a:br>
              <a:rPr lang="en-US" altLang="en-US" sz="3200"/>
            </a:br>
            <a:r>
              <a:rPr lang="en-US" altLang="en-US" sz="3200"/>
              <a:t/>
            </a:r>
            <a:br>
              <a:rPr lang="en-US" altLang="en-US" sz="3200"/>
            </a:br>
            <a:r>
              <a:rPr lang="en-US" altLang="en-US" sz="3200"/>
              <a:t>Under Va and Pa state law husbands cannot sue their wives for negligence </a:t>
            </a:r>
            <a:br>
              <a:rPr lang="en-US" altLang="en-US" sz="3200"/>
            </a:br>
            <a:r>
              <a:rPr lang="en-US" altLang="en-US" sz="3200"/>
              <a:t/>
            </a:r>
            <a:br>
              <a:rPr lang="en-US" altLang="en-US" sz="3200"/>
            </a:br>
            <a:r>
              <a:rPr lang="en-US" altLang="en-US" sz="3200"/>
              <a:t>Under NY law, they can. </a:t>
            </a:r>
            <a:br>
              <a:rPr lang="en-US" altLang="en-US" sz="3200"/>
            </a:br>
            <a:r>
              <a:rPr lang="en-US" altLang="en-US" sz="3200"/>
              <a:t/>
            </a:r>
            <a:br>
              <a:rPr lang="en-US" altLang="en-US" sz="3200"/>
            </a:br>
            <a:r>
              <a:rPr lang="en-US" altLang="en-US" sz="3200"/>
              <a:t>Which law should the Va state court use?</a:t>
            </a:r>
          </a:p>
        </p:txBody>
      </p:sp>
    </p:spTree>
    <p:extLst>
      <p:ext uri="{BB962C8B-B14F-4D97-AF65-F5344CB8AC3E}">
        <p14:creationId xmlns:p14="http://schemas.microsoft.com/office/powerpoint/2010/main" val="412911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08164" y="1131888"/>
            <a:ext cx="8231187" cy="4597400"/>
          </a:xfrm>
        </p:spPr>
        <p:txBody>
          <a:bodyPr/>
          <a:lstStyle/>
          <a:p>
            <a:pPr eaLnBrk="1" hangingPunct="1"/>
            <a:r>
              <a:rPr lang="en-US" altLang="en-US" smtClean="0"/>
              <a:t/>
            </a:r>
            <a:br>
              <a:rPr lang="en-US" altLang="en-US" smtClean="0"/>
            </a:br>
            <a:r>
              <a:rPr lang="en-US" altLang="en-US" smtClean="0"/>
              <a:t>lex loci delicti</a:t>
            </a:r>
            <a:br>
              <a:rPr lang="en-US" altLang="en-US" smtClean="0"/>
            </a:br>
            <a:r>
              <a:rPr lang="en-US" altLang="en-US" smtClean="0"/>
              <a:t/>
            </a:r>
            <a:br>
              <a:rPr lang="en-US" altLang="en-US" smtClean="0"/>
            </a:br>
            <a:r>
              <a:rPr lang="en-US" altLang="en-US" smtClean="0"/>
              <a:t>interest analysis</a:t>
            </a:r>
          </a:p>
        </p:txBody>
      </p:sp>
    </p:spTree>
    <p:extLst>
      <p:ext uri="{BB962C8B-B14F-4D97-AF65-F5344CB8AC3E}">
        <p14:creationId xmlns:p14="http://schemas.microsoft.com/office/powerpoint/2010/main" val="3413733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33576" y="1131888"/>
            <a:ext cx="8734425" cy="4570412"/>
          </a:xfrm>
        </p:spPr>
        <p:txBody>
          <a:bodyPr>
            <a:normAutofit fontScale="90000"/>
          </a:bodyPr>
          <a:lstStyle/>
          <a:p>
            <a:pPr algn="l" eaLnBrk="1" hangingPunct="1"/>
            <a:r>
              <a:rPr lang="en-US" altLang="en-US" sz="3200"/>
              <a:t>Wife (a NY domiciliary) is driving Husband (a NY domiciliary) in Pa when she gets into an accident.</a:t>
            </a:r>
            <a:br>
              <a:rPr lang="en-US" altLang="en-US" sz="3200"/>
            </a:br>
            <a:r>
              <a:rPr lang="en-US" altLang="en-US" sz="3200"/>
              <a:t/>
            </a:r>
            <a:br>
              <a:rPr lang="en-US" altLang="en-US" sz="3200"/>
            </a:br>
            <a:r>
              <a:rPr lang="en-US" altLang="en-US" sz="3200"/>
              <a:t>Husband sues Wife for negligence in federal court in Va. </a:t>
            </a:r>
            <a:br>
              <a:rPr lang="en-US" altLang="en-US" sz="3200"/>
            </a:br>
            <a:r>
              <a:rPr lang="en-US" altLang="en-US" sz="3200"/>
              <a:t/>
            </a:r>
            <a:br>
              <a:rPr lang="en-US" altLang="en-US" sz="3200"/>
            </a:br>
            <a:r>
              <a:rPr lang="en-US" altLang="en-US" sz="3200"/>
              <a:t>Under Va and Pa state law husbands cannot sue their wives for negligence </a:t>
            </a:r>
            <a:br>
              <a:rPr lang="en-US" altLang="en-US" sz="3200"/>
            </a:br>
            <a:r>
              <a:rPr lang="en-US" altLang="en-US" sz="3200"/>
              <a:t/>
            </a:r>
            <a:br>
              <a:rPr lang="en-US" altLang="en-US" sz="3200"/>
            </a:br>
            <a:r>
              <a:rPr lang="en-US" altLang="en-US" sz="3200"/>
              <a:t>Under NY law, they can. </a:t>
            </a:r>
            <a:br>
              <a:rPr lang="en-US" altLang="en-US" sz="3200"/>
            </a:br>
            <a:r>
              <a:rPr lang="en-US" altLang="en-US" sz="3200"/>
              <a:t/>
            </a:r>
            <a:br>
              <a:rPr lang="en-US" altLang="en-US" sz="3200"/>
            </a:br>
            <a:r>
              <a:rPr lang="en-US" altLang="en-US" sz="3200"/>
              <a:t>Which law should the federal court use?</a:t>
            </a:r>
          </a:p>
        </p:txBody>
      </p:sp>
    </p:spTree>
    <p:extLst>
      <p:ext uri="{BB962C8B-B14F-4D97-AF65-F5344CB8AC3E}">
        <p14:creationId xmlns:p14="http://schemas.microsoft.com/office/powerpoint/2010/main" val="3756274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049962"/>
          </a:xfrm>
        </p:spPr>
        <p:txBody>
          <a:bodyPr/>
          <a:lstStyle/>
          <a:p>
            <a:r>
              <a:rPr lang="en-US" altLang="en-US" smtClean="0"/>
              <a:t>Klaxon Company v. Stentor Electric Manufacturing Company (1941)</a:t>
            </a:r>
          </a:p>
        </p:txBody>
      </p:sp>
    </p:spTree>
    <p:extLst>
      <p:ext uri="{BB962C8B-B14F-4D97-AF65-F5344CB8AC3E}">
        <p14:creationId xmlns:p14="http://schemas.microsoft.com/office/powerpoint/2010/main" val="1495524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274638"/>
            <a:ext cx="8229600" cy="6202362"/>
          </a:xfrm>
        </p:spPr>
        <p:txBody>
          <a:bodyPr/>
          <a:lstStyle/>
          <a:p>
            <a:r>
              <a:rPr lang="en-US" altLang="en-US" smtClean="0"/>
              <a:t>Fed. R. Civ. P.s?</a:t>
            </a:r>
          </a:p>
        </p:txBody>
      </p:sp>
    </p:spTree>
    <p:extLst>
      <p:ext uri="{BB962C8B-B14F-4D97-AF65-F5344CB8AC3E}">
        <p14:creationId xmlns:p14="http://schemas.microsoft.com/office/powerpoint/2010/main" val="6232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86800" cy="4937125"/>
          </a:xfrm>
        </p:spPr>
        <p:txBody>
          <a:bodyPr rtlCol="0">
            <a:normAutofit fontScale="90000"/>
          </a:bodyPr>
          <a:lstStyle/>
          <a:p>
            <a:pPr>
              <a:defRPr/>
            </a:pPr>
            <a:r>
              <a:rPr lang="en-US" b="1" dirty="0" smtClean="0"/>
              <a:t>28 U.S.C. § 2072. - Rules of procedure and evidence; power to prescribe</a:t>
            </a:r>
            <a:r>
              <a:rPr lang="en-US" dirty="0" smtClean="0"/>
              <a:t> </a:t>
            </a:r>
            <a:br>
              <a:rPr lang="en-US" dirty="0" smtClean="0"/>
            </a:br>
            <a:r>
              <a:rPr lang="en-US" dirty="0" smtClean="0"/>
              <a:t>(a) The Supreme Court shall have the power to prescribe general rules of practice and procedure and rules of evidence for cases in the United States district courts (including proceedings before magistrate judges thereof) and courts of appeals. </a:t>
            </a:r>
            <a:br>
              <a:rPr lang="en-US" dirty="0" smtClean="0"/>
            </a:br>
            <a:r>
              <a:rPr lang="en-US" dirty="0" smtClean="0"/>
              <a:t>(b) Such rules shall not abridge, enlarge or modify any substantive right. . . . </a:t>
            </a:r>
            <a:br>
              <a:rPr lang="en-US" dirty="0" smtClean="0"/>
            </a:br>
            <a:endParaRPr lang="en-US" dirty="0" smtClean="0"/>
          </a:p>
        </p:txBody>
      </p:sp>
    </p:spTree>
    <p:extLst>
      <p:ext uri="{BB962C8B-B14F-4D97-AF65-F5344CB8AC3E}">
        <p14:creationId xmlns:p14="http://schemas.microsoft.com/office/powerpoint/2010/main" val="4217966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274638"/>
            <a:ext cx="8229600" cy="6354762"/>
          </a:xfrm>
        </p:spPr>
        <p:txBody>
          <a:bodyPr/>
          <a:lstStyle/>
          <a:p>
            <a:pPr eaLnBrk="1" hangingPunct="1"/>
            <a:r>
              <a:rPr lang="en-US" altLang="en-US" smtClean="0"/>
              <a:t>Shady Grove Orthoped. Assoc. V. Allstate (U.S. 2010)</a:t>
            </a:r>
          </a:p>
        </p:txBody>
      </p:sp>
    </p:spTree>
    <p:extLst>
      <p:ext uri="{BB962C8B-B14F-4D97-AF65-F5344CB8AC3E}">
        <p14:creationId xmlns:p14="http://schemas.microsoft.com/office/powerpoint/2010/main" val="379270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828800" y="1063626"/>
            <a:ext cx="8686800" cy="4708525"/>
          </a:xfrm>
        </p:spPr>
        <p:txBody>
          <a:bodyPr>
            <a:normAutofit fontScale="90000"/>
          </a:bodyPr>
          <a:lstStyle/>
          <a:p>
            <a:pPr algn="l" eaLnBrk="1" hangingPunct="1"/>
            <a:r>
              <a:rPr lang="en-US" altLang="en-US" sz="4000" dirty="0"/>
              <a:t>is the federal court sitting in diversity/alienage (or is there a cause of action with supplemental jurisdiction)?</a:t>
            </a:r>
            <a:br>
              <a:rPr lang="en-US" altLang="en-US" sz="4000" dirty="0"/>
            </a:br>
            <a:r>
              <a:rPr lang="en-US" altLang="en-US" sz="4000" dirty="0"/>
              <a:t>	if no – no </a:t>
            </a:r>
            <a:r>
              <a:rPr lang="en-US" altLang="en-US" sz="4000" i="1" dirty="0"/>
              <a:t>Erie</a:t>
            </a:r>
            <a:r>
              <a:rPr lang="en-US" altLang="en-US" sz="4000" dirty="0"/>
              <a:t> problem</a:t>
            </a:r>
            <a:br>
              <a:rPr lang="en-US" altLang="en-US" sz="4000" dirty="0"/>
            </a:br>
            <a:r>
              <a:rPr lang="en-US" altLang="en-US" sz="4000" dirty="0"/>
              <a:t>- just use federal </a:t>
            </a:r>
            <a:r>
              <a:rPr lang="en-US" altLang="en-US" sz="4000" dirty="0" smtClean="0"/>
              <a:t>procedure, provided it is valid*</a:t>
            </a:r>
            <a:r>
              <a:rPr lang="en-US" altLang="en-US" sz="4000" dirty="0"/>
              <a:t/>
            </a:r>
            <a:br>
              <a:rPr lang="en-US" altLang="en-US" sz="4000" dirty="0"/>
            </a:br>
            <a:r>
              <a:rPr lang="en-US" altLang="en-US" sz="4000" dirty="0"/>
              <a:t>- Example: P sues D in federal court in New York under federal securities law</a:t>
            </a:r>
            <a:br>
              <a:rPr lang="en-US" altLang="en-US" sz="4000" dirty="0"/>
            </a:br>
            <a:r>
              <a:rPr lang="en-US" altLang="en-US" sz="4000" dirty="0"/>
              <a:t/>
            </a:r>
            <a:br>
              <a:rPr lang="en-US" altLang="en-US" sz="4000" dirty="0"/>
            </a:br>
            <a:r>
              <a:rPr lang="en-US" altLang="en-US" sz="4000" dirty="0"/>
              <a:t>*a FRCP might still be invalid under the RDA, e.g. because it abridges enlarges or modifies a </a:t>
            </a:r>
            <a:r>
              <a:rPr lang="en-US" altLang="en-US" sz="4000" i="1" dirty="0"/>
              <a:t>federal</a:t>
            </a:r>
            <a:r>
              <a:rPr lang="en-US" altLang="en-US" sz="4000" dirty="0"/>
              <a:t> substantive </a:t>
            </a:r>
            <a:r>
              <a:rPr lang="en-US" altLang="en-US" sz="4000" dirty="0" smtClean="0"/>
              <a:t>right</a:t>
            </a:r>
            <a:endParaRPr lang="en-US" altLang="en-US" sz="4000" dirty="0"/>
          </a:p>
        </p:txBody>
      </p:sp>
    </p:spTree>
    <p:extLst>
      <p:ext uri="{BB962C8B-B14F-4D97-AF65-F5344CB8AC3E}">
        <p14:creationId xmlns:p14="http://schemas.microsoft.com/office/powerpoint/2010/main" val="17100075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057400" y="274638"/>
            <a:ext cx="8153400" cy="6126162"/>
          </a:xfrm>
        </p:spPr>
        <p:txBody>
          <a:bodyPr/>
          <a:lstStyle/>
          <a:p>
            <a:pPr algn="l"/>
            <a:r>
              <a:rPr lang="en-US" altLang="en-US" smtClean="0"/>
              <a:t>Allstate refused to pay NY statutory interest on late payment of claims</a:t>
            </a:r>
            <a:br>
              <a:rPr lang="en-US" altLang="en-US" smtClean="0"/>
            </a:br>
            <a:r>
              <a:rPr lang="en-US" altLang="en-US" smtClean="0"/>
              <a:t/>
            </a:r>
            <a:br>
              <a:rPr lang="en-US" altLang="en-US" smtClean="0"/>
            </a:br>
            <a:r>
              <a:rPr lang="en-US" altLang="en-US" smtClean="0"/>
              <a:t>- class action against Allstate for the interest</a:t>
            </a:r>
          </a:p>
        </p:txBody>
      </p:sp>
    </p:spTree>
    <p:extLst>
      <p:ext uri="{BB962C8B-B14F-4D97-AF65-F5344CB8AC3E}">
        <p14:creationId xmlns:p14="http://schemas.microsoft.com/office/powerpoint/2010/main" val="530607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126162"/>
          </a:xfrm>
        </p:spPr>
        <p:txBody>
          <a:bodyPr/>
          <a:lstStyle/>
          <a:p>
            <a:pPr eaLnBrk="1" hangingPunct="1"/>
            <a:r>
              <a:rPr lang="en-US" altLang="en-US" smtClean="0"/>
              <a:t>N. Y. Civ. Prac. Law Ann. §901</a:t>
            </a:r>
            <a:br>
              <a:rPr lang="en-US" altLang="en-US" smtClean="0"/>
            </a:br>
            <a:r>
              <a:rPr lang="en-US" altLang="en-US" smtClean="0"/>
              <a:t>(no class actions for penalties or statutory minimum damages)</a:t>
            </a:r>
          </a:p>
        </p:txBody>
      </p:sp>
    </p:spTree>
    <p:extLst>
      <p:ext uri="{BB962C8B-B14F-4D97-AF65-F5344CB8AC3E}">
        <p14:creationId xmlns:p14="http://schemas.microsoft.com/office/powerpoint/2010/main" val="842571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828800" y="274638"/>
            <a:ext cx="8839200" cy="6430962"/>
          </a:xfrm>
        </p:spPr>
        <p:txBody>
          <a:bodyPr/>
          <a:lstStyle/>
          <a:p>
            <a:pPr algn="l"/>
            <a:r>
              <a:rPr lang="en-US" altLang="en-US" sz="3200"/>
              <a:t>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a:t>
            </a:r>
          </a:p>
        </p:txBody>
      </p:sp>
    </p:spTree>
    <p:extLst>
      <p:ext uri="{BB962C8B-B14F-4D97-AF65-F5344CB8AC3E}">
        <p14:creationId xmlns:p14="http://schemas.microsoft.com/office/powerpoint/2010/main" val="4002690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354762"/>
          </a:xfrm>
        </p:spPr>
        <p:txBody>
          <a:bodyPr/>
          <a:lstStyle/>
          <a:p>
            <a:pPr algn="l"/>
            <a:r>
              <a:rPr lang="en-US" altLang="en-US" smtClean="0"/>
              <a:t>Scalia (with Thomas, Roberts &amp; Sotomayor) </a:t>
            </a:r>
          </a:p>
        </p:txBody>
      </p:sp>
    </p:spTree>
    <p:extLst>
      <p:ext uri="{BB962C8B-B14F-4D97-AF65-F5344CB8AC3E}">
        <p14:creationId xmlns:p14="http://schemas.microsoft.com/office/powerpoint/2010/main" val="883792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0"/>
            <a:ext cx="8305800" cy="6858000"/>
          </a:xfrm>
        </p:spPr>
        <p:txBody>
          <a:bodyPr/>
          <a:lstStyle/>
          <a:p>
            <a:pPr algn="l"/>
            <a:r>
              <a:rPr lang="en-US" altLang="en-US" sz="3600"/>
              <a:t>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a:t>
            </a:r>
          </a:p>
        </p:txBody>
      </p:sp>
    </p:spTree>
    <p:extLst>
      <p:ext uri="{BB962C8B-B14F-4D97-AF65-F5344CB8AC3E}">
        <p14:creationId xmlns:p14="http://schemas.microsoft.com/office/powerpoint/2010/main" val="26200892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610600" cy="6126162"/>
          </a:xfrm>
        </p:spPr>
        <p:txBody>
          <a:bodyPr/>
          <a:lstStyle/>
          <a:p>
            <a:pPr algn="l" eaLnBrk="1" hangingPunct="1"/>
            <a:r>
              <a:rPr lang="en-US" altLang="en-US" sz="3600"/>
              <a:t>Scalia: </a:t>
            </a:r>
            <a:br>
              <a:rPr lang="en-US" altLang="en-US" sz="3600"/>
            </a:br>
            <a:r>
              <a:rPr lang="en-US" altLang="en-US" sz="3600"/>
              <a:t>“In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a:t>
            </a:r>
          </a:p>
        </p:txBody>
      </p:sp>
    </p:spTree>
    <p:extLst>
      <p:ext uri="{BB962C8B-B14F-4D97-AF65-F5344CB8AC3E}">
        <p14:creationId xmlns:p14="http://schemas.microsoft.com/office/powerpoint/2010/main" val="6227930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05000" y="274638"/>
            <a:ext cx="8305800" cy="6202362"/>
          </a:xfrm>
        </p:spPr>
        <p:txBody>
          <a:bodyPr/>
          <a:lstStyle/>
          <a:p>
            <a:pPr algn="l"/>
            <a:r>
              <a:rPr lang="en-US" altLang="en-US" smtClean="0"/>
              <a:t>Assume there is a new FRCP that determines who has the burden of proof for contributory negligence – is it valid?</a:t>
            </a:r>
          </a:p>
        </p:txBody>
      </p:sp>
    </p:spTree>
    <p:extLst>
      <p:ext uri="{BB962C8B-B14F-4D97-AF65-F5344CB8AC3E}">
        <p14:creationId xmlns:p14="http://schemas.microsoft.com/office/powerpoint/2010/main" val="18676185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6202362"/>
          </a:xfrm>
        </p:spPr>
        <p:txBody>
          <a:bodyPr/>
          <a:lstStyle/>
          <a:p>
            <a:pPr algn="l"/>
            <a:r>
              <a:rPr lang="en-US" altLang="en-US" smtClean="0"/>
              <a:t>Stevens</a:t>
            </a:r>
          </a:p>
        </p:txBody>
      </p:sp>
    </p:spTree>
    <p:extLst>
      <p:ext uri="{BB962C8B-B14F-4D97-AF65-F5344CB8AC3E}">
        <p14:creationId xmlns:p14="http://schemas.microsoft.com/office/powerpoint/2010/main" val="11246033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126162"/>
          </a:xfrm>
        </p:spPr>
        <p:txBody>
          <a:bodyPr/>
          <a:lstStyle/>
          <a:p>
            <a:pPr algn="l"/>
            <a:r>
              <a:rPr lang="en-US" altLang="en-US" sz="3200"/>
              <a:t>Stevens:</a:t>
            </a:r>
            <a:br>
              <a:rPr lang="en-US" altLang="en-US" sz="3200"/>
            </a:br>
            <a:r>
              <a:rPr lang="en-US" altLang="en-US" sz="3200"/>
              <a:t/>
            </a:r>
            <a:br>
              <a:rPr lang="en-US" altLang="en-US" sz="3200"/>
            </a:br>
            <a:r>
              <a:rPr lang="en-US" altLang="en-US" sz="3200"/>
              <a:t>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a:t>
            </a:r>
          </a:p>
        </p:txBody>
      </p:sp>
    </p:spTree>
    <p:extLst>
      <p:ext uri="{BB962C8B-B14F-4D97-AF65-F5344CB8AC3E}">
        <p14:creationId xmlns:p14="http://schemas.microsoft.com/office/powerpoint/2010/main" val="30334236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274638"/>
            <a:ext cx="8382000" cy="6126162"/>
          </a:xfrm>
        </p:spPr>
        <p:txBody>
          <a:bodyPr/>
          <a:lstStyle/>
          <a:p>
            <a:pPr eaLnBrk="1" hangingPunct="1"/>
            <a:r>
              <a:rPr lang="en-US" altLang="en-US" smtClean="0"/>
              <a:t>Imagine that a class action for statutory penaties under Pennsylvania law had been brought in state court in New York. Would section 901(b) have applied? </a:t>
            </a:r>
          </a:p>
        </p:txBody>
      </p:sp>
    </p:spTree>
    <p:extLst>
      <p:ext uri="{BB962C8B-B14F-4D97-AF65-F5344CB8AC3E}">
        <p14:creationId xmlns:p14="http://schemas.microsoft.com/office/powerpoint/2010/main" val="3793795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202362"/>
          </a:xfrm>
        </p:spPr>
        <p:txBody>
          <a:bodyPr/>
          <a:lstStyle/>
          <a:p>
            <a:r>
              <a:rPr lang="en-US" altLang="en-US" smtClean="0"/>
              <a:t>Assume now that a federal court entertains a state law action (or an action under the law of another nation)</a:t>
            </a:r>
          </a:p>
        </p:txBody>
      </p:sp>
    </p:spTree>
    <p:extLst>
      <p:ext uri="{BB962C8B-B14F-4D97-AF65-F5344CB8AC3E}">
        <p14:creationId xmlns:p14="http://schemas.microsoft.com/office/powerpoint/2010/main" val="8623092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274638"/>
            <a:ext cx="8382000" cy="6583362"/>
          </a:xfrm>
        </p:spPr>
        <p:txBody>
          <a:bodyPr/>
          <a:lstStyle/>
          <a:p>
            <a:pPr eaLnBrk="1" hangingPunct="1"/>
            <a:r>
              <a:rPr lang="en-US" altLang="en-US" smtClean="0"/>
              <a:t>Imagine that a class action for statutory penalties under New York law had been brought in state court in Pennsylvania. Would section 901(b) have applied?</a:t>
            </a:r>
          </a:p>
        </p:txBody>
      </p:sp>
    </p:spTree>
    <p:extLst>
      <p:ext uri="{BB962C8B-B14F-4D97-AF65-F5344CB8AC3E}">
        <p14:creationId xmlns:p14="http://schemas.microsoft.com/office/powerpoint/2010/main" val="7964983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524000" y="274638"/>
            <a:ext cx="9144000" cy="6126162"/>
          </a:xfrm>
        </p:spPr>
        <p:txBody>
          <a:bodyPr/>
          <a:lstStyle/>
          <a:p>
            <a:pPr algn="l"/>
            <a:r>
              <a:rPr lang="en-US" altLang="en-US" sz="2800"/>
              <a:t>“Justice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a:t>
            </a:r>
          </a:p>
        </p:txBody>
      </p:sp>
    </p:spTree>
    <p:extLst>
      <p:ext uri="{BB962C8B-B14F-4D97-AF65-F5344CB8AC3E}">
        <p14:creationId xmlns:p14="http://schemas.microsoft.com/office/powerpoint/2010/main" val="41203145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pPr algn="l"/>
            <a:r>
              <a:rPr lang="en-US" altLang="en-US" smtClean="0"/>
              <a:t>Ginsburg (with Kennedy, Breyer, &amp; Alito)</a:t>
            </a:r>
          </a:p>
        </p:txBody>
      </p:sp>
    </p:spTree>
    <p:extLst>
      <p:ext uri="{BB962C8B-B14F-4D97-AF65-F5344CB8AC3E}">
        <p14:creationId xmlns:p14="http://schemas.microsoft.com/office/powerpoint/2010/main" val="2226781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686800" cy="6126162"/>
          </a:xfrm>
        </p:spPr>
        <p:txBody>
          <a:bodyPr/>
          <a:lstStyle/>
          <a:p>
            <a:pPr algn="l" eaLnBrk="1" hangingPunct="1"/>
            <a:r>
              <a:rPr lang="en-US" altLang="en-US" sz="3200"/>
              <a:t>Ginsburg:</a:t>
            </a:r>
            <a:br>
              <a:rPr lang="en-US" altLang="en-US" sz="3200"/>
            </a:br>
            <a:r>
              <a:rPr lang="en-US" altLang="en-US" sz="3200"/>
              <a:t/>
            </a:r>
            <a:br>
              <a:rPr lang="en-US" altLang="en-US" sz="3200"/>
            </a:br>
            <a:r>
              <a:rPr lang="en-US" altLang="en-US" sz="3200"/>
              <a:t>“The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a:t>
            </a:r>
          </a:p>
        </p:txBody>
      </p:sp>
    </p:spTree>
    <p:extLst>
      <p:ext uri="{BB962C8B-B14F-4D97-AF65-F5344CB8AC3E}">
        <p14:creationId xmlns:p14="http://schemas.microsoft.com/office/powerpoint/2010/main" val="25526970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28800" y="274638"/>
            <a:ext cx="8382000" cy="6202362"/>
          </a:xfrm>
        </p:spPr>
        <p:txBody>
          <a:bodyPr/>
          <a:lstStyle/>
          <a:p>
            <a:pPr algn="l"/>
            <a:r>
              <a:rPr lang="en-US" altLang="en-US" sz="3600"/>
              <a:t>“In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a:t>
            </a:r>
            <a:br>
              <a:rPr lang="en-US" altLang="en-US" sz="3600"/>
            </a:br>
            <a:endParaRPr lang="en-US" altLang="en-US" sz="3600"/>
          </a:p>
        </p:txBody>
      </p:sp>
    </p:spTree>
    <p:extLst>
      <p:ext uri="{BB962C8B-B14F-4D97-AF65-F5344CB8AC3E}">
        <p14:creationId xmlns:p14="http://schemas.microsoft.com/office/powerpoint/2010/main" val="15548072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05000" y="274638"/>
            <a:ext cx="8763000" cy="6659562"/>
          </a:xfrm>
        </p:spPr>
        <p:txBody>
          <a:bodyPr>
            <a:normAutofit fontScale="90000"/>
          </a:bodyPr>
          <a:lstStyle/>
          <a:p>
            <a:pPr algn="l"/>
            <a:r>
              <a:rPr lang="en-US" altLang="en-US" smtClean="0"/>
              <a:t>Is the relevant federal procedural law a Fed. R. Civ. P.?</a:t>
            </a:r>
            <a:br>
              <a:rPr lang="en-US" altLang="en-US" smtClean="0"/>
            </a:br>
            <a:r>
              <a:rPr lang="en-US" altLang="en-US" smtClean="0"/>
              <a:t/>
            </a:r>
            <a:br>
              <a:rPr lang="en-US" altLang="en-US" smtClean="0"/>
            </a:br>
            <a:r>
              <a:rPr lang="en-US" altLang="en-US" smtClean="0"/>
              <a:t>if yes only questions are </a:t>
            </a:r>
            <a:br>
              <a:rPr lang="en-US" altLang="en-US" smtClean="0"/>
            </a:br>
            <a:r>
              <a:rPr lang="en-US" altLang="en-US" smtClean="0"/>
              <a:t/>
            </a:r>
            <a:br>
              <a:rPr lang="en-US" altLang="en-US" smtClean="0"/>
            </a:br>
            <a:r>
              <a:rPr lang="en-US" altLang="en-US" smtClean="0"/>
              <a:t>- is it arguably procedural and </a:t>
            </a:r>
            <a:br>
              <a:rPr lang="en-US" altLang="en-US" smtClean="0"/>
            </a:br>
            <a:r>
              <a:rPr lang="en-US" altLang="en-US" smtClean="0"/>
              <a:t>- does it abridge enlarge or modify substantive rights </a:t>
            </a:r>
            <a:br>
              <a:rPr lang="en-US" altLang="en-US" smtClean="0"/>
            </a:br>
            <a:r>
              <a:rPr lang="en-US" altLang="en-US" smtClean="0"/>
              <a:t>	(must consider state substantive policies)</a:t>
            </a:r>
            <a:br>
              <a:rPr lang="en-US" altLang="en-US" smtClean="0"/>
            </a:br>
            <a:endParaRPr lang="en-US" altLang="en-US" smtClean="0"/>
          </a:p>
        </p:txBody>
      </p:sp>
    </p:spTree>
    <p:extLst>
      <p:ext uri="{BB962C8B-B14F-4D97-AF65-F5344CB8AC3E}">
        <p14:creationId xmlns:p14="http://schemas.microsoft.com/office/powerpoint/2010/main" val="7225415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644650" y="382589"/>
            <a:ext cx="8940800" cy="6154737"/>
          </a:xfrm>
        </p:spPr>
        <p:txBody>
          <a:bodyPr/>
          <a:lstStyle/>
          <a:p>
            <a:pPr algn="l" eaLnBrk="1" hangingPunct="1"/>
            <a:r>
              <a:rPr lang="en-US" altLang="en-US" sz="3000" dirty="0"/>
              <a:t>- Colorado passed a Certificate of Review Statute</a:t>
            </a:r>
            <a:br>
              <a:rPr lang="en-US" altLang="en-US" sz="3000" dirty="0"/>
            </a:br>
            <a:r>
              <a:rPr lang="en-US" altLang="en-US" sz="3000" dirty="0"/>
              <a:t>	- anyone suing a licensed professional for malpractice must provide, with the complaint filed, a certificate stating that an expert in the licensed professional’s area of practice has examined the claim and has determined that it has substantial justification.  </a:t>
            </a:r>
            <a:br>
              <a:rPr lang="en-US" altLang="en-US" sz="3000" dirty="0"/>
            </a:br>
            <a:r>
              <a:rPr lang="en-US" altLang="en-US" sz="3000" dirty="0"/>
              <a:t>- P (a citizen of New York) sues D (a citizen of Colorado) in the Federal District Court for the District of Colorado for medical malpractice under New York law.  </a:t>
            </a:r>
            <a:br>
              <a:rPr lang="en-US" altLang="en-US" sz="3000" dirty="0"/>
            </a:br>
            <a:r>
              <a:rPr lang="en-US" altLang="en-US" sz="3000" dirty="0"/>
              <a:t>- P’s suit concerns an operation that D performed upon P in New York City.  P does not file a Certificate of Review with her complaint.  In his answer, D asks that the action be dismissed for failure to file a Certificate of Review.  What result and why?</a:t>
            </a:r>
          </a:p>
        </p:txBody>
      </p:sp>
    </p:spTree>
    <p:extLst>
      <p:ext uri="{BB962C8B-B14F-4D97-AF65-F5344CB8AC3E}">
        <p14:creationId xmlns:p14="http://schemas.microsoft.com/office/powerpoint/2010/main" val="12394187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676401" y="793750"/>
            <a:ext cx="8888413" cy="5207000"/>
          </a:xfrm>
        </p:spPr>
        <p:txBody>
          <a:bodyPr>
            <a:normAutofit fontScale="90000"/>
          </a:bodyPr>
          <a:lstStyle/>
          <a:p>
            <a:pPr algn="l" eaLnBrk="1" hangingPunct="1"/>
            <a:r>
              <a:rPr lang="en-US" altLang="en-US" sz="3200"/>
              <a:t>- P sues D in federal court in New York under 42 USC 1983 for civil rights violations. </a:t>
            </a:r>
            <a:br>
              <a:rPr lang="en-US" altLang="en-US" sz="3200"/>
            </a:br>
            <a:r>
              <a:rPr lang="en-US" altLang="en-US" sz="3200"/>
              <a:t>- 1983 does not have its own statute of limitations, so federal courts borrow from analogous state statutes. </a:t>
            </a:r>
            <a:br>
              <a:rPr lang="en-US" altLang="en-US" sz="3200"/>
            </a:br>
            <a:r>
              <a:rPr lang="en-US" altLang="en-US" sz="3200"/>
              <a:t>- New York's statute of limitations ran out between the time that P filed in federal court and the time P served D. </a:t>
            </a:r>
            <a:br>
              <a:rPr lang="en-US" altLang="en-US" sz="3200"/>
            </a:br>
            <a:r>
              <a:rPr lang="en-US" altLang="en-US" sz="3200"/>
              <a:t>- Under the federal rule, statute of limitations are tolled at filing. </a:t>
            </a:r>
            <a:br>
              <a:rPr lang="en-US" altLang="en-US" sz="3200"/>
            </a:br>
            <a:r>
              <a:rPr lang="en-US" altLang="en-US" sz="3200"/>
              <a:t>- Under the New York state rule they are tolled at service. Is P's action barred?</a:t>
            </a:r>
            <a:br>
              <a:rPr lang="en-US" altLang="en-US" sz="3200"/>
            </a:br>
            <a:endParaRPr lang="en-US" altLang="en-US" sz="3200"/>
          </a:p>
        </p:txBody>
      </p:sp>
    </p:spTree>
    <p:extLst>
      <p:ext uri="{BB962C8B-B14F-4D97-AF65-F5344CB8AC3E}">
        <p14:creationId xmlns:p14="http://schemas.microsoft.com/office/powerpoint/2010/main" val="1876385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905000" y="274638"/>
            <a:ext cx="8305800" cy="6354762"/>
          </a:xfrm>
        </p:spPr>
        <p:txBody>
          <a:bodyPr/>
          <a:lstStyle/>
          <a:p>
            <a:pPr algn="l"/>
            <a:r>
              <a:rPr lang="en-US" altLang="en-US" sz="3600" dirty="0"/>
              <a:t>- federal courts have developed a judge-made doctrine of forum non </a:t>
            </a:r>
            <a:r>
              <a:rPr lang="en-US" altLang="en-US" sz="3600" dirty="0" err="1"/>
              <a:t>conveniens</a:t>
            </a:r>
            <a:r>
              <a:rPr lang="en-US" altLang="en-US" sz="3600" dirty="0"/>
              <a:t/>
            </a:r>
            <a:br>
              <a:rPr lang="en-US" altLang="en-US" sz="3600" dirty="0"/>
            </a:br>
            <a:r>
              <a:rPr lang="en-US" altLang="en-US" sz="3600" dirty="0"/>
              <a:t>- P(NY) sues D(Germany) in federal court in NY for a tort committed in Germany</a:t>
            </a:r>
            <a:br>
              <a:rPr lang="en-US" altLang="en-US" sz="3600" dirty="0"/>
            </a:br>
            <a:r>
              <a:rPr lang="en-US" altLang="en-US" sz="3600" dirty="0"/>
              <a:t>- the source of PJ is tagging</a:t>
            </a:r>
            <a:br>
              <a:rPr lang="en-US" altLang="en-US" sz="3600" dirty="0"/>
            </a:br>
            <a:r>
              <a:rPr lang="en-US" altLang="en-US" sz="3600" dirty="0"/>
              <a:t>- NY has rejected the doctrine of forum non </a:t>
            </a:r>
            <a:r>
              <a:rPr lang="en-US" altLang="en-US" sz="3600" dirty="0" err="1"/>
              <a:t>conveniens</a:t>
            </a:r>
            <a:r>
              <a:rPr lang="en-US" altLang="en-US" sz="3600" dirty="0"/>
              <a:t/>
            </a:r>
            <a:br>
              <a:rPr lang="en-US" altLang="en-US" sz="3600" dirty="0"/>
            </a:br>
            <a:r>
              <a:rPr lang="en-US" altLang="en-US" sz="3600" dirty="0"/>
              <a:t>- D moves to dismiss under forum non </a:t>
            </a:r>
            <a:r>
              <a:rPr lang="en-US" altLang="en-US" sz="3600" dirty="0" err="1"/>
              <a:t>conveniens</a:t>
            </a:r>
            <a:r>
              <a:rPr lang="en-US" altLang="en-US" sz="3600" dirty="0"/>
              <a:t> </a:t>
            </a:r>
            <a:br>
              <a:rPr lang="en-US" altLang="en-US" sz="3600" dirty="0"/>
            </a:br>
            <a:r>
              <a:rPr lang="en-US" altLang="en-US" sz="3600" dirty="0"/>
              <a:t>- what result?</a:t>
            </a:r>
          </a:p>
        </p:txBody>
      </p:sp>
    </p:spTree>
    <p:extLst>
      <p:ext uri="{BB962C8B-B14F-4D97-AF65-F5344CB8AC3E}">
        <p14:creationId xmlns:p14="http://schemas.microsoft.com/office/powerpoint/2010/main" val="395826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09900" y="1063626"/>
            <a:ext cx="6172200" cy="4537075"/>
          </a:xfrm>
        </p:spPr>
        <p:txBody>
          <a:bodyPr/>
          <a:lstStyle/>
          <a:p>
            <a:pPr eaLnBrk="1" hangingPunct="1"/>
            <a:r>
              <a:rPr lang="en-US" altLang="en-US" smtClean="0"/>
              <a:t>is the relevant federal procedural law mandated by the U.S. Constitution? E.g. 7</a:t>
            </a:r>
            <a:r>
              <a:rPr lang="en-US" altLang="en-US" baseline="30000" smtClean="0"/>
              <a:t>th</a:t>
            </a:r>
            <a:r>
              <a:rPr lang="en-US" altLang="en-US" smtClean="0"/>
              <a:t> A</a:t>
            </a:r>
            <a:br>
              <a:rPr lang="en-US" altLang="en-US" smtClean="0"/>
            </a:br>
            <a:r>
              <a:rPr lang="en-US" altLang="en-US" smtClean="0"/>
              <a:t/>
            </a:r>
            <a:br>
              <a:rPr lang="en-US" altLang="en-US" smtClean="0"/>
            </a:br>
            <a:r>
              <a:rPr lang="en-US" altLang="en-US" smtClean="0"/>
              <a:t>	if yes it applies</a:t>
            </a:r>
            <a:br>
              <a:rPr lang="en-US" altLang="en-US" smtClean="0"/>
            </a:br>
            <a:endParaRPr lang="en-US" altLang="en-US" smtClean="0"/>
          </a:p>
        </p:txBody>
      </p:sp>
    </p:spTree>
    <p:extLst>
      <p:ext uri="{BB962C8B-B14F-4D97-AF65-F5344CB8AC3E}">
        <p14:creationId xmlns:p14="http://schemas.microsoft.com/office/powerpoint/2010/main" val="397560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0517" y="1063626"/>
            <a:ext cx="11123720" cy="4708525"/>
          </a:xfrm>
        </p:spPr>
        <p:txBody>
          <a:bodyPr>
            <a:normAutofit fontScale="90000"/>
          </a:bodyPr>
          <a:lstStyle/>
          <a:p>
            <a:pPr eaLnBrk="1" hangingPunct="1"/>
            <a:r>
              <a:rPr lang="en-US" altLang="en-US" sz="4000" dirty="0"/>
              <a:t>Is the relevant federal procedural law a federal statute?</a:t>
            </a:r>
            <a:br>
              <a:rPr lang="en-US" altLang="en-US" sz="4000" dirty="0"/>
            </a:br>
            <a:r>
              <a:rPr lang="en-US" altLang="en-US" sz="4000" dirty="0"/>
              <a:t/>
            </a:r>
            <a:br>
              <a:rPr lang="en-US" altLang="en-US" sz="4000" dirty="0"/>
            </a:br>
            <a:r>
              <a:rPr lang="en-US" altLang="en-US" sz="4000" dirty="0"/>
              <a:t>	if yes it applies if </a:t>
            </a:r>
            <a:r>
              <a:rPr lang="en-US" altLang="en-US" sz="4000" dirty="0" smtClean="0"/>
              <a:t>what it regulates </a:t>
            </a:r>
            <a:r>
              <a:rPr lang="en-US" altLang="en-US" sz="4000" dirty="0"/>
              <a:t>is </a:t>
            </a:r>
            <a:r>
              <a:rPr lang="en-US" altLang="en-US" sz="4000" dirty="0" smtClean="0"/>
              <a:t>rationally capable of classification as procedural (arguably procedural)</a:t>
            </a:r>
            <a:r>
              <a:rPr lang="en-US" altLang="en-US" sz="4000" dirty="0"/>
              <a:t/>
            </a:r>
            <a:br>
              <a:rPr lang="en-US" altLang="en-US" sz="4000" dirty="0"/>
            </a:br>
            <a:r>
              <a:rPr lang="en-US" altLang="en-US" sz="4000" dirty="0"/>
              <a:t/>
            </a:r>
            <a:br>
              <a:rPr lang="en-US" altLang="en-US" sz="4000" dirty="0"/>
            </a:br>
            <a:r>
              <a:rPr lang="en-US" altLang="en-US" sz="4000" dirty="0"/>
              <a:t>	- Green wonders about the power of Congress to preempt state rules bound up with the state’s cause of action</a:t>
            </a:r>
            <a:r>
              <a:rPr lang="en-US" altLang="en-US" sz="4000" dirty="0" smtClean="0"/>
              <a:t>...</a:t>
            </a:r>
            <a:br>
              <a:rPr lang="en-US" altLang="en-US" sz="4000" dirty="0" smtClean="0"/>
            </a:br>
            <a:r>
              <a:rPr lang="en-US" altLang="en-US" sz="4000" dirty="0"/>
              <a:t>	</a:t>
            </a:r>
            <a:r>
              <a:rPr lang="en-US" altLang="en-US" sz="4000" dirty="0" smtClean="0"/>
              <a:t>- Green also wonders if Congress might use this power to override federal courts’ intrinsically judicial powers (</a:t>
            </a:r>
            <a:r>
              <a:rPr lang="en-US" altLang="en-US" sz="4000" dirty="0" err="1" smtClean="0"/>
              <a:t>Schiavo</a:t>
            </a:r>
            <a:r>
              <a:rPr lang="en-US" altLang="en-US" sz="4000" dirty="0" smtClean="0"/>
              <a:t>)</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285991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133600" y="1981200"/>
            <a:ext cx="7772400" cy="4572000"/>
          </a:xfrm>
        </p:spPr>
        <p:txBody>
          <a:bodyPr>
            <a:normAutofit fontScale="90000"/>
          </a:bodyPr>
          <a:lstStyle/>
          <a:p>
            <a:pPr algn="l" eaLnBrk="1" hangingPunct="1"/>
            <a:r>
              <a:rPr lang="en-US" altLang="en-US" dirty="0" smtClean="0"/>
              <a:t>Is the relevant federal procedural law a Fed. R. Civ. P.?</a:t>
            </a:r>
            <a:br>
              <a:rPr lang="en-US" altLang="en-US" dirty="0" smtClean="0"/>
            </a:br>
            <a:r>
              <a:rPr lang="en-US" altLang="en-US" sz="3000" dirty="0"/>
              <a:t/>
            </a:r>
            <a:br>
              <a:rPr lang="en-US" altLang="en-US" sz="3000" dirty="0"/>
            </a:br>
            <a:r>
              <a:rPr lang="en-US" altLang="en-US" sz="3600" dirty="0"/>
              <a:t>if yes only questions are </a:t>
            </a:r>
            <a:br>
              <a:rPr lang="en-US" altLang="en-US" sz="3600" dirty="0"/>
            </a:br>
            <a:r>
              <a:rPr lang="en-US" altLang="en-US" sz="3600" dirty="0"/>
              <a:t/>
            </a:r>
            <a:br>
              <a:rPr lang="en-US" altLang="en-US" sz="3600" dirty="0"/>
            </a:br>
            <a:r>
              <a:rPr lang="en-US" altLang="en-US" sz="3600" dirty="0"/>
              <a:t>- is </a:t>
            </a:r>
            <a:r>
              <a:rPr lang="en-US" altLang="en-US" sz="3600" dirty="0" smtClean="0"/>
              <a:t>what it regulates arguably </a:t>
            </a:r>
            <a:r>
              <a:rPr lang="en-US" altLang="en-US" sz="3600" dirty="0"/>
              <a:t>procedural and </a:t>
            </a:r>
            <a:br>
              <a:rPr lang="en-US" altLang="en-US" sz="3600" dirty="0"/>
            </a:br>
            <a:r>
              <a:rPr lang="en-US" altLang="en-US" sz="3600" dirty="0"/>
              <a:t>- does it abridge enlarge or modify substantive rights (will discuss later)</a:t>
            </a:r>
            <a:r>
              <a:rPr lang="en-US" altLang="en-US" sz="3000" dirty="0"/>
              <a:t>		</a:t>
            </a:r>
            <a:br>
              <a:rPr lang="en-US" altLang="en-US" sz="3000" dirty="0"/>
            </a:br>
            <a:r>
              <a:rPr lang="en-US" altLang="en-US" sz="3000" dirty="0"/>
              <a:t/>
            </a:r>
            <a:br>
              <a:rPr lang="en-US" altLang="en-US" sz="3000" dirty="0"/>
            </a:br>
            <a:endParaRPr lang="en-US" altLang="en-US" sz="3000" dirty="0"/>
          </a:p>
        </p:txBody>
      </p:sp>
    </p:spTree>
    <p:extLst>
      <p:ext uri="{BB962C8B-B14F-4D97-AF65-F5344CB8AC3E}">
        <p14:creationId xmlns:p14="http://schemas.microsoft.com/office/powerpoint/2010/main" val="380248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38313" y="1063626"/>
            <a:ext cx="8693150" cy="4937125"/>
          </a:xfrm>
        </p:spPr>
        <p:txBody>
          <a:bodyPr>
            <a:normAutofit fontScale="90000"/>
          </a:bodyPr>
          <a:lstStyle/>
          <a:p>
            <a:pPr algn="l" eaLnBrk="1" hangingPunct="1"/>
            <a:r>
              <a:rPr lang="en-US" altLang="en-US" sz="3200" dirty="0"/>
              <a:t>is the relevant federal procedural law </a:t>
            </a:r>
            <a:r>
              <a:rPr lang="en-US" altLang="en-US" sz="3200" dirty="0" smtClean="0"/>
              <a:t>common </a:t>
            </a:r>
            <a:r>
              <a:rPr lang="en-US" altLang="en-US" sz="3200" dirty="0"/>
              <a:t>law?</a:t>
            </a:r>
            <a:br>
              <a:rPr lang="en-US" altLang="en-US" sz="3200" dirty="0"/>
            </a:br>
            <a:r>
              <a:rPr lang="en-US" altLang="en-US" sz="3200" dirty="0"/>
              <a:t>	- remember, includes cases in which the federal court simply doesn’t have </a:t>
            </a:r>
            <a:r>
              <a:rPr lang="en-US" altLang="en-US" sz="3200" dirty="0" smtClean="0"/>
              <a:t>anything that state law addresses</a:t>
            </a:r>
            <a:r>
              <a:rPr lang="en-US" altLang="en-US" sz="3200" dirty="0"/>
              <a:t/>
            </a:r>
            <a:br>
              <a:rPr lang="en-US" altLang="en-US" sz="3200" dirty="0"/>
            </a:br>
            <a:r>
              <a:rPr lang="en-US" altLang="en-US" sz="3200" dirty="0"/>
              <a:t/>
            </a:r>
            <a:br>
              <a:rPr lang="en-US" altLang="en-US" sz="3200" dirty="0"/>
            </a:br>
            <a:r>
              <a:rPr lang="en-US" altLang="en-US" sz="3200" dirty="0"/>
              <a:t>if so first determine if</a:t>
            </a:r>
            <a:br>
              <a:rPr lang="en-US" altLang="en-US" sz="3200" dirty="0"/>
            </a:br>
            <a:r>
              <a:rPr lang="en-US" altLang="en-US" sz="3200" dirty="0"/>
              <a:t>1) state rule is bound up with the cause of action (Byrd) – if so, use state </a:t>
            </a:r>
            <a:r>
              <a:rPr lang="en-US" altLang="en-US" sz="3200" dirty="0" smtClean="0"/>
              <a:t>law</a:t>
            </a:r>
            <a:br>
              <a:rPr lang="en-US" altLang="en-US" sz="3200" dirty="0" smtClean="0"/>
            </a:br>
            <a:r>
              <a:rPr lang="en-US" altLang="en-US" sz="3200" dirty="0"/>
              <a:t>	</a:t>
            </a:r>
            <a:r>
              <a:rPr lang="en-US" altLang="en-US" sz="3200" dirty="0" smtClean="0"/>
              <a:t>- Green wonders whether a state might abuse this power to bind up irrelevant procedural rules</a:t>
            </a:r>
            <a:br>
              <a:rPr lang="en-US" altLang="en-US" sz="3200" dirty="0" smtClean="0"/>
            </a:br>
            <a:r>
              <a:rPr lang="en-US" altLang="en-US" sz="3200" dirty="0"/>
              <a:t/>
            </a:r>
            <a:br>
              <a:rPr lang="en-US" altLang="en-US" sz="3200" dirty="0"/>
            </a:br>
            <a:r>
              <a:rPr lang="en-US" altLang="en-US" sz="3200" dirty="0"/>
              <a:t>2) if not look to</a:t>
            </a:r>
            <a:br>
              <a:rPr lang="en-US" altLang="en-US" sz="3200" dirty="0"/>
            </a:br>
            <a:r>
              <a:rPr lang="en-US" altLang="en-US" sz="3200" dirty="0"/>
              <a:t>	twin aims of Erie</a:t>
            </a:r>
            <a:br>
              <a:rPr lang="en-US" altLang="en-US" sz="3200" dirty="0"/>
            </a:br>
            <a:r>
              <a:rPr lang="en-US" altLang="en-US" sz="3200" dirty="0"/>
              <a:t>		difference leads to forum shopping and </a:t>
            </a:r>
            <a:r>
              <a:rPr lang="en-US" altLang="en-US" sz="3200" dirty="0" err="1"/>
              <a:t>ineq</a:t>
            </a:r>
            <a:r>
              <a:rPr lang="en-US" altLang="en-US" sz="3200" dirty="0"/>
              <a:t>. admin. of laws?</a:t>
            </a:r>
            <a:br>
              <a:rPr lang="en-US" altLang="en-US" sz="3200" dirty="0"/>
            </a:br>
            <a:r>
              <a:rPr lang="en-US" altLang="en-US" sz="3200" dirty="0"/>
              <a:t>	countervailing federal </a:t>
            </a:r>
            <a:r>
              <a:rPr lang="en-US" altLang="en-US" sz="3200" dirty="0" smtClean="0"/>
              <a:t>interests</a:t>
            </a:r>
            <a:r>
              <a:rPr lang="en-US" altLang="en-US" sz="3200" dirty="0"/>
              <a:t/>
            </a:r>
            <a:br>
              <a:rPr lang="en-US" altLang="en-US" sz="3200" dirty="0"/>
            </a:br>
            <a:r>
              <a:rPr lang="en-US" altLang="en-US" sz="3200" dirty="0"/>
              <a:t>	</a:t>
            </a:r>
          </a:p>
        </p:txBody>
      </p:sp>
    </p:spTree>
    <p:extLst>
      <p:ext uri="{BB962C8B-B14F-4D97-AF65-F5344CB8AC3E}">
        <p14:creationId xmlns:p14="http://schemas.microsoft.com/office/powerpoint/2010/main" val="3427973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1255</Words>
  <Application>Microsoft Office PowerPoint</Application>
  <PresentationFormat>Widescreen</PresentationFormat>
  <Paragraphs>58</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Mon., Nov. 28</vt:lpstr>
      <vt:lpstr>Hanna v. Plumer (U.S. 1965)</vt:lpstr>
      <vt:lpstr>Erie flow chart...</vt:lpstr>
      <vt:lpstr>is the federal court sitting in diversity/alienage (or is there a cause of action with supplemental jurisdiction)?  if no – no Erie problem - just use federal procedure, provided it is valid* - Example: P sues D in federal court in New York under federal securities law  *a FRCP might still be invalid under the RDA, e.g. because it abridges enlarges or modifies a federal substantive right</vt:lpstr>
      <vt:lpstr>Assume now that a federal court entertains a state law action (or an action under the law of another nation)</vt:lpstr>
      <vt:lpstr>is the relevant federal procedural law mandated by the U.S. Constitution? E.g. 7th A   if yes it applies </vt:lpstr>
      <vt:lpstr>Is the relevant federal procedural law a federal statute?   if yes it applies if what it regulates is rationally capable of classification as procedural (arguably procedural)   - Green wonders about the power of Congress to preempt state rules bound up with the state’s cause of action...  - Green also wonders if Congress might use this power to override federal courts’ intrinsically judicial powers (Schiavo) </vt:lpstr>
      <vt:lpstr>Is the relevant federal procedural law a Fed. R. Civ. P.?  if yes only questions are   - is what it regulates arguably procedural and  - does it abridge enlarge or modify substantive rights (will discuss later)    </vt:lpstr>
      <vt:lpstr>is the relevant federal procedural law common law?  - remember, includes cases in which the federal court simply doesn’t have anything that state law addresses  if so first determine if 1) state rule is bound up with the cause of action (Byrd) – if so, use state law  - Green wonders whether a state might abuse this power to bind up irrelevant procedural rules  2) if not look to  twin aims of Erie   difference leads to forum shopping and ineq. admin. of laws?  countervailing federal interests  </vt:lpstr>
      <vt:lpstr>Look back at old cases in light of Hanna’s rejection of the outcome determinative test...</vt:lpstr>
      <vt:lpstr>Could a federal court sitting in diversity create a common law limitations period different from that of the forum state? (York)</vt:lpstr>
      <vt:lpstr>The forum state has a statute requiring any out of state corporation doing business in the state to appoint an agent for service of process before bringing suit  Should a federal court sitting in diversity in the state use the rule too? (Woods)</vt:lpstr>
      <vt:lpstr>Tolling rules…?  Is Ragan in the federal common law or FRCP track</vt:lpstr>
      <vt:lpstr>Walker v. Armco Steel Corp. (US 1980)  - according to forum state law, the statute of limitations tolls upon service - federal rule (inspired by Fed. R. Civ. P. 3) is that it tolls upon filing  - Ragan said use forum state rule - but does Hanna make a difference?</vt:lpstr>
      <vt:lpstr>Rule 3.  Commencement of Action  A civil action is commenced by filing a complaint with the court. </vt:lpstr>
      <vt:lpstr>Application of the Hanna analysis (concerning FRCPs) is premised on a "direct collision" between the FRCP and the state law. </vt:lpstr>
      <vt:lpstr>Twiqbal…?</vt:lpstr>
      <vt:lpstr>Semtek Int'l Inc. v. Lockheed Martin Corp.,   (U.S. 2001)</vt:lpstr>
      <vt:lpstr>- Semtek sues Lockheed in state court in Ca. under Ca. law -the action is removed under diversity - then dismissed on statute of limitations grounds - Semtek then brings an action in state court in Maryland (where there is a longer statute of limitations) - claim precluded? - assume that under federal law a dismissal under statute of limitations grounds has claim preclusive effect - under California law it does not </vt:lpstr>
      <vt:lpstr>Dupasseur v. Rochereau (US 1875)  Conformity Act – in actions at law federal courts were to use the forum state’s procedural rules</vt:lpstr>
      <vt:lpstr>Rule 41. Dismissal of Actions . . . (b) Involuntary Dismissal; Effect.  If the plaintiff fails to prosecute or to comply with these rules or a court order, a defendant may move to dismiss the action or any claim against it. Unless the dismissal order states otherwise, a dismissal under this subdivision (b) and any dismissal not under this rule — except one for lack of jurisdiction, improper venue, or failure to join a party under Rule 19 — operates as an adjudication on the merits.</vt:lpstr>
      <vt:lpstr>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vt:lpstr>
      <vt:lpstr>Moreover, as so interpreted, the Rule would in many cases violate the federalism principle of Erie..., by engendering “ ‘substantial’ variations [in outcomes] between state and federal litigation” which would “[l]ikely … influence the choice of a forum,”.... Out-of-state defendants sued on stale claims in California and in other States adhering to this traditional rule would systematically remove state-law suits brought against them to federal court—where, unless otherwise specified, a statute-of-limitations dismissal would bar suit everywhere. </vt:lpstr>
      <vt:lpstr>And even apart from the purely default character of Rule 41(b), it would be peculiar to find a rule governing the effect that must be accorded federal judgments by other courts ensconced in rules governing the internal procedures of the rendering court itself. Indeed, such a rule would arguably violate the jurisdictional limitation of the Rules Enabling Act: that the Rules “shall not abridge, enlarge or modify any substantive right,”.... In the present case, for example, if California law left petitioner free to sue on this claim in Maryland even after the California statute of limitations had expired, the federal court’s extinguishment of that right (through Rule 41(b)’s mandated claim-preclusive effect of its judgment) would seem to violate this limitation.</vt:lpstr>
      <vt:lpstr>Rule 13. Counterclaim and Crossclaim (a) Compulsory Counterclaim. (1) In General. A pleading must state as a counterclaim any claim that—at the time of its service—the pleader has against an opposing party if the claim: (A) arises out of the transaction or occurrence that is the subject matter of the opposing party's claim...</vt:lpstr>
      <vt:lpstr>In federal common law track  - is Ca’s preclusion law bound up with the Ca cause of action?</vt:lpstr>
      <vt:lpstr>will difference between federal and state law lead to forum shopping?  are there countervailing federal interests?</vt:lpstr>
      <vt:lpstr>In other words, in Dupasseur the State was allowed (indeed, required) to give a federal diversity judgment no more effect than it would accord one of its own judgments only because reference to state law was the federal rule that this Court deemed appropriate . In short, federal common law governs the claim-preclusive effect of a dismissal by a federal court sitting in diversity.</vt:lpstr>
      <vt:lpstr>- P sues D in federal court in diversity in Nebraska. P's suit is for rent due. Judgment for D - the lease is held to be in violation of the statute of frauds (it should have been in writing).  - P subsequently sues D in state court in Nebraska state court for quantum meruit (that is, for the fair value of the use of P's apartment).  - Under Nebraska's law of claim preclusion, an action at law concerning a transaction may be followed by an action at equity concerning that same transaction.  - Does the Nebraska or the federal (transactional) rule concerning the scope of P's claim against D?  </vt:lpstr>
      <vt:lpstr>Rule 13. Counterclaim and Crossclaim (a) Compulsory Counterclaim. (1) In General. A pleading must state as a counterclaim any claim that—at the time of its service—the pleader has against an opposing party if the claim: (A) arises out of the transaction or occurrence that is the subject matter of the opposing party's claim...</vt:lpstr>
      <vt:lpstr>choice of substantive law</vt:lpstr>
      <vt:lpstr>choice of substantive law in state courts</vt:lpstr>
      <vt:lpstr>Wife (a NY domiciliary) is driving Husband (a NY domiciliary) in Pa when she gets into an accident.  Husband sues Wife for negligence in Va state court.   Under Va and Pa state law husbands cannot sue their wives for negligence   Under NY law, they can.   Which law should the Va state court use?</vt:lpstr>
      <vt:lpstr> lex loci delicti  interest analysis</vt:lpstr>
      <vt:lpstr>Wife (a NY domiciliary) is driving Husband (a NY domiciliary) in Pa when she gets into an accident.  Husband sues Wife for negligence in federal court in Va.   Under Va and Pa state law husbands cannot sue their wives for negligence   Under NY law, they can.   Which law should the federal court use?</vt:lpstr>
      <vt:lpstr>Klaxon Company v. Stentor Electric Manufacturing Company (1941)</vt:lpstr>
      <vt:lpstr>Fed. R. Civ. P.s?</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Shady Grove Orthoped. Assoc. V. Allstate (U.S. 2010)</vt:lpstr>
      <vt:lpstr>Allstate refused to pay NY statutory interest on late payment of claims  - class action against Allstate for the interest</vt:lpstr>
      <vt:lpstr>N. Y. Civ. Prac. Law Ann. §901 (no class actions for penalties or statutory minimum damages)</vt:lpstr>
      <vt:lpstr>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vt:lpstr>
      <vt:lpstr>Scalia (with Thomas, Roberts &amp; Sotomayor) </vt:lpstr>
      <vt:lpstr>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vt:lpstr>
      <vt:lpstr>Scalia:  “In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vt:lpstr>
      <vt:lpstr>Assume there is a new FRCP that determines who has the burden of proof for contributory negligence – is it valid?</vt:lpstr>
      <vt:lpstr>Stevens</vt:lpstr>
      <vt:lpstr>Stevens:  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vt:lpstr>
      <vt:lpstr>Imagine that a class action for statutory penaties under Pennsylvania law had been brought in state court in New York. Would section 901(b) have applied? </vt:lpstr>
      <vt:lpstr>Imagine that a class action for statutory penalties under New York law had been brought in state court in Pennsylvania. Would section 901(b) have applied?</vt:lpstr>
      <vt:lpstr>“Justice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vt:lpstr>
      <vt:lpstr>Ginsburg (with Kennedy, Breyer, &amp; Alito)</vt:lpstr>
      <vt:lpstr>Ginsburg:  “The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vt:lpstr>
      <vt:lpstr>“In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 </vt:lpstr>
      <vt:lpstr>Is the relevant federal procedural law a Fed. R. Civ. P.?  if yes only questions are   - is it arguably procedural and  - does it abridge enlarge or modify substantive rights   (must consider state substantive policies) </vt:lpstr>
      <vt:lpstr>- Colorado passed a Certificate of Review Statute  - anyone suing a licensed professional for malpractice must provide, with the complaint filed, a certificate stating that an expert in the licensed professional’s area of practice has examined the claim and has determined that it has substantial justification.   - P (a citizen of New York) sues D (a citizen of Colorado) in the Federal District Court for the District of Colorado for medical malpractice under New York law.   - P’s suit concerns an operation that D performed upon P in New York City.  P does not file a Certificate of Review with her complaint.  In his answer, D asks that the action be dismissed for failure to file a Certificate of Review.  What result and why?</vt:lpstr>
      <vt:lpstr>- P sues D in federal court in New York under 42 USC 1983 for civil rights violations.  - 1983 does not have its own statute of limitations, so federal courts borrow from analogous state statutes.  - New York's statute of limitations ran out between the time that P filed in federal court and the time P served D.  - Under the federal rule, statute of limitations are tolled at filing.  - Under the New York state rule they are tolled at service. Is P's action barred? </vt:lpstr>
      <vt:lpstr>- federal courts have developed a judge-made doctrine of forum non conveniens - P(NY) sues D(Germany) in federal court in NY for a tort committed in Germany - the source of PJ is tagging - NY has rejected the doctrine of forum non conveniens - D moves to dismiss under forum non conveniens  - what result?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80</cp:revision>
  <cp:lastPrinted>2016-11-10T16:34:39Z</cp:lastPrinted>
  <dcterms:created xsi:type="dcterms:W3CDTF">2016-11-03T13:09:03Z</dcterms:created>
  <dcterms:modified xsi:type="dcterms:W3CDTF">2016-11-28T18:51:08Z</dcterms:modified>
</cp:coreProperties>
</file>