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9"/>
  </p:handoutMasterIdLst>
  <p:sldIdLst>
    <p:sldId id="257" r:id="rId2"/>
    <p:sldId id="551" r:id="rId3"/>
    <p:sldId id="606" r:id="rId4"/>
    <p:sldId id="530" r:id="rId5"/>
    <p:sldId id="539" r:id="rId6"/>
    <p:sldId id="542" r:id="rId7"/>
    <p:sldId id="545" r:id="rId8"/>
    <p:sldId id="565" r:id="rId9"/>
    <p:sldId id="607" r:id="rId10"/>
    <p:sldId id="574" r:id="rId11"/>
    <p:sldId id="608" r:id="rId12"/>
    <p:sldId id="609" r:id="rId13"/>
    <p:sldId id="610" r:id="rId14"/>
    <p:sldId id="611" r:id="rId15"/>
    <p:sldId id="612" r:id="rId16"/>
    <p:sldId id="615" r:id="rId17"/>
    <p:sldId id="578" r:id="rId18"/>
    <p:sldId id="613" r:id="rId19"/>
    <p:sldId id="614" r:id="rId20"/>
    <p:sldId id="579" r:id="rId21"/>
    <p:sldId id="580" r:id="rId22"/>
    <p:sldId id="581" r:id="rId23"/>
    <p:sldId id="582" r:id="rId24"/>
    <p:sldId id="583" r:id="rId25"/>
    <p:sldId id="584" r:id="rId26"/>
    <p:sldId id="585" r:id="rId27"/>
    <p:sldId id="586" r:id="rId28"/>
    <p:sldId id="587" r:id="rId29"/>
    <p:sldId id="588" r:id="rId30"/>
    <p:sldId id="589" r:id="rId31"/>
    <p:sldId id="590" r:id="rId32"/>
    <p:sldId id="591" r:id="rId33"/>
    <p:sldId id="592" r:id="rId34"/>
    <p:sldId id="593" r:id="rId35"/>
    <p:sldId id="594" r:id="rId36"/>
    <p:sldId id="595" r:id="rId37"/>
    <p:sldId id="596" r:id="rId38"/>
    <p:sldId id="597" r:id="rId39"/>
    <p:sldId id="598" r:id="rId40"/>
    <p:sldId id="599" r:id="rId41"/>
    <p:sldId id="600" r:id="rId42"/>
    <p:sldId id="601" r:id="rId43"/>
    <p:sldId id="602" r:id="rId44"/>
    <p:sldId id="603" r:id="rId45"/>
    <p:sldId id="604" r:id="rId46"/>
    <p:sldId id="616" r:id="rId47"/>
    <p:sldId id="617" r:id="rId48"/>
    <p:sldId id="618" r:id="rId49"/>
    <p:sldId id="619" r:id="rId50"/>
    <p:sldId id="620" r:id="rId51"/>
    <p:sldId id="622" r:id="rId52"/>
    <p:sldId id="623" r:id="rId53"/>
    <p:sldId id="624" r:id="rId54"/>
    <p:sldId id="625" r:id="rId55"/>
    <p:sldId id="626" r:id="rId56"/>
    <p:sldId id="627" r:id="rId57"/>
    <p:sldId id="628" r:id="rId58"/>
    <p:sldId id="629" r:id="rId59"/>
    <p:sldId id="630" r:id="rId60"/>
    <p:sldId id="631" r:id="rId61"/>
    <p:sldId id="632" r:id="rId62"/>
    <p:sldId id="633" r:id="rId63"/>
    <p:sldId id="634" r:id="rId64"/>
    <p:sldId id="635" r:id="rId65"/>
    <p:sldId id="636" r:id="rId66"/>
    <p:sldId id="637" r:id="rId67"/>
    <p:sldId id="638" r:id="rId6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autoAdjust="0"/>
    <p:restoredTop sz="94660"/>
  </p:normalViewPr>
  <p:slideViewPr>
    <p:cSldViewPr snapToGrid="0">
      <p:cViewPr varScale="1">
        <p:scale>
          <a:sx n="108" d="100"/>
          <a:sy n="108" d="100"/>
        </p:scale>
        <p:origin x="108" y="10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5A99ED0-7E04-478F-B595-33A49425D61C}" type="datetimeFigureOut">
              <a:rPr lang="en-US" smtClean="0"/>
              <a:t>11/21/2016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287E3CD-F1B2-4A18-B7DD-5F18694EFEE7}" type="slidenum">
              <a:rPr lang="en-US" smtClean="0"/>
              <a:t>‹#›</a:t>
            </a:fld>
            <a:endParaRPr lang="en-US"/>
          </a:p>
        </p:txBody>
      </p:sp>
    </p:spTree>
    <p:extLst>
      <p:ext uri="{BB962C8B-B14F-4D97-AF65-F5344CB8AC3E}">
        <p14:creationId xmlns:p14="http://schemas.microsoft.com/office/powerpoint/2010/main" val="2364425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E6D852-73D9-4532-9439-1DF977BF09FD}"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8BDD7-8472-44CA-9D18-1FC1880FA14F}" type="slidenum">
              <a:rPr lang="en-US" smtClean="0"/>
              <a:t>‹#›</a:t>
            </a:fld>
            <a:endParaRPr lang="en-US"/>
          </a:p>
        </p:txBody>
      </p:sp>
    </p:spTree>
    <p:extLst>
      <p:ext uri="{BB962C8B-B14F-4D97-AF65-F5344CB8AC3E}">
        <p14:creationId xmlns:p14="http://schemas.microsoft.com/office/powerpoint/2010/main" val="803941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E6D852-73D9-4532-9439-1DF977BF09FD}"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8BDD7-8472-44CA-9D18-1FC1880FA14F}" type="slidenum">
              <a:rPr lang="en-US" smtClean="0"/>
              <a:t>‹#›</a:t>
            </a:fld>
            <a:endParaRPr lang="en-US"/>
          </a:p>
        </p:txBody>
      </p:sp>
    </p:spTree>
    <p:extLst>
      <p:ext uri="{BB962C8B-B14F-4D97-AF65-F5344CB8AC3E}">
        <p14:creationId xmlns:p14="http://schemas.microsoft.com/office/powerpoint/2010/main" val="3385713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E6D852-73D9-4532-9439-1DF977BF09FD}"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8BDD7-8472-44CA-9D18-1FC1880FA14F}" type="slidenum">
              <a:rPr lang="en-US" smtClean="0"/>
              <a:t>‹#›</a:t>
            </a:fld>
            <a:endParaRPr lang="en-US"/>
          </a:p>
        </p:txBody>
      </p:sp>
    </p:spTree>
    <p:extLst>
      <p:ext uri="{BB962C8B-B14F-4D97-AF65-F5344CB8AC3E}">
        <p14:creationId xmlns:p14="http://schemas.microsoft.com/office/powerpoint/2010/main" val="371432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E6D852-73D9-4532-9439-1DF977BF09FD}"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8BDD7-8472-44CA-9D18-1FC1880FA14F}" type="slidenum">
              <a:rPr lang="en-US" smtClean="0"/>
              <a:t>‹#›</a:t>
            </a:fld>
            <a:endParaRPr lang="en-US"/>
          </a:p>
        </p:txBody>
      </p:sp>
    </p:spTree>
    <p:extLst>
      <p:ext uri="{BB962C8B-B14F-4D97-AF65-F5344CB8AC3E}">
        <p14:creationId xmlns:p14="http://schemas.microsoft.com/office/powerpoint/2010/main" val="2707199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E6D852-73D9-4532-9439-1DF977BF09FD}"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8BDD7-8472-44CA-9D18-1FC1880FA14F}" type="slidenum">
              <a:rPr lang="en-US" smtClean="0"/>
              <a:t>‹#›</a:t>
            </a:fld>
            <a:endParaRPr lang="en-US"/>
          </a:p>
        </p:txBody>
      </p:sp>
    </p:spTree>
    <p:extLst>
      <p:ext uri="{BB962C8B-B14F-4D97-AF65-F5344CB8AC3E}">
        <p14:creationId xmlns:p14="http://schemas.microsoft.com/office/powerpoint/2010/main" val="510119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E6D852-73D9-4532-9439-1DF977BF09FD}" type="datetimeFigureOut">
              <a:rPr lang="en-US" smtClean="0"/>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8BDD7-8472-44CA-9D18-1FC1880FA14F}" type="slidenum">
              <a:rPr lang="en-US" smtClean="0"/>
              <a:t>‹#›</a:t>
            </a:fld>
            <a:endParaRPr lang="en-US"/>
          </a:p>
        </p:txBody>
      </p:sp>
    </p:spTree>
    <p:extLst>
      <p:ext uri="{BB962C8B-B14F-4D97-AF65-F5344CB8AC3E}">
        <p14:creationId xmlns:p14="http://schemas.microsoft.com/office/powerpoint/2010/main" val="2261638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E6D852-73D9-4532-9439-1DF977BF09FD}" type="datetimeFigureOut">
              <a:rPr lang="en-US" smtClean="0"/>
              <a:t>11/21/2016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88BDD7-8472-44CA-9D18-1FC1880FA14F}" type="slidenum">
              <a:rPr lang="en-US" smtClean="0"/>
              <a:t>‹#›</a:t>
            </a:fld>
            <a:endParaRPr lang="en-US"/>
          </a:p>
        </p:txBody>
      </p:sp>
    </p:spTree>
    <p:extLst>
      <p:ext uri="{BB962C8B-B14F-4D97-AF65-F5344CB8AC3E}">
        <p14:creationId xmlns:p14="http://schemas.microsoft.com/office/powerpoint/2010/main" val="3974605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E6D852-73D9-4532-9439-1DF977BF09FD}" type="datetimeFigureOut">
              <a:rPr lang="en-US" smtClean="0"/>
              <a:t>11/21/2016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88BDD7-8472-44CA-9D18-1FC1880FA14F}" type="slidenum">
              <a:rPr lang="en-US" smtClean="0"/>
              <a:t>‹#›</a:t>
            </a:fld>
            <a:endParaRPr lang="en-US"/>
          </a:p>
        </p:txBody>
      </p:sp>
    </p:spTree>
    <p:extLst>
      <p:ext uri="{BB962C8B-B14F-4D97-AF65-F5344CB8AC3E}">
        <p14:creationId xmlns:p14="http://schemas.microsoft.com/office/powerpoint/2010/main" val="73136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E6D852-73D9-4532-9439-1DF977BF09FD}" type="datetimeFigureOut">
              <a:rPr lang="en-US" smtClean="0"/>
              <a:t>11/21/2016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88BDD7-8472-44CA-9D18-1FC1880FA14F}" type="slidenum">
              <a:rPr lang="en-US" smtClean="0"/>
              <a:t>‹#›</a:t>
            </a:fld>
            <a:endParaRPr lang="en-US"/>
          </a:p>
        </p:txBody>
      </p:sp>
    </p:spTree>
    <p:extLst>
      <p:ext uri="{BB962C8B-B14F-4D97-AF65-F5344CB8AC3E}">
        <p14:creationId xmlns:p14="http://schemas.microsoft.com/office/powerpoint/2010/main" val="3955549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E6D852-73D9-4532-9439-1DF977BF09FD}" type="datetimeFigureOut">
              <a:rPr lang="en-US" smtClean="0"/>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8BDD7-8472-44CA-9D18-1FC1880FA14F}" type="slidenum">
              <a:rPr lang="en-US" smtClean="0"/>
              <a:t>‹#›</a:t>
            </a:fld>
            <a:endParaRPr lang="en-US"/>
          </a:p>
        </p:txBody>
      </p:sp>
    </p:spTree>
    <p:extLst>
      <p:ext uri="{BB962C8B-B14F-4D97-AF65-F5344CB8AC3E}">
        <p14:creationId xmlns:p14="http://schemas.microsoft.com/office/powerpoint/2010/main" val="14049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E6D852-73D9-4532-9439-1DF977BF09FD}" type="datetimeFigureOut">
              <a:rPr lang="en-US" smtClean="0"/>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8BDD7-8472-44CA-9D18-1FC1880FA14F}" type="slidenum">
              <a:rPr lang="en-US" smtClean="0"/>
              <a:t>‹#›</a:t>
            </a:fld>
            <a:endParaRPr lang="en-US"/>
          </a:p>
        </p:txBody>
      </p:sp>
    </p:spTree>
    <p:extLst>
      <p:ext uri="{BB962C8B-B14F-4D97-AF65-F5344CB8AC3E}">
        <p14:creationId xmlns:p14="http://schemas.microsoft.com/office/powerpoint/2010/main" val="3504347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E6D852-73D9-4532-9439-1DF977BF09FD}" type="datetimeFigureOut">
              <a:rPr lang="en-US" smtClean="0"/>
              <a:t>11/21/2016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8BDD7-8472-44CA-9D18-1FC1880FA14F}" type="slidenum">
              <a:rPr lang="en-US" smtClean="0"/>
              <a:t>‹#›</a:t>
            </a:fld>
            <a:endParaRPr lang="en-US"/>
          </a:p>
        </p:txBody>
      </p:sp>
    </p:spTree>
    <p:extLst>
      <p:ext uri="{BB962C8B-B14F-4D97-AF65-F5344CB8AC3E}">
        <p14:creationId xmlns:p14="http://schemas.microsoft.com/office/powerpoint/2010/main" val="1169650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905000" y="274638"/>
            <a:ext cx="8305800" cy="5668962"/>
          </a:xfrm>
        </p:spPr>
        <p:txBody>
          <a:bodyPr/>
          <a:lstStyle/>
          <a:p>
            <a:pPr eaLnBrk="1" hangingPunct="1"/>
            <a:r>
              <a:rPr lang="en-US" altLang="en-US" dirty="0" smtClean="0"/>
              <a:t>Mon., </a:t>
            </a:r>
            <a:r>
              <a:rPr lang="en-US" altLang="en-US" dirty="0" smtClean="0"/>
              <a:t>Nov. </a:t>
            </a:r>
            <a:r>
              <a:rPr lang="en-US" altLang="en-US" dirty="0" smtClean="0"/>
              <a:t>21</a:t>
            </a:r>
            <a:endParaRPr lang="en-US" altLang="en-US" dirty="0" smtClean="0"/>
          </a:p>
        </p:txBody>
      </p:sp>
    </p:spTree>
    <p:extLst>
      <p:ext uri="{BB962C8B-B14F-4D97-AF65-F5344CB8AC3E}">
        <p14:creationId xmlns:p14="http://schemas.microsoft.com/office/powerpoint/2010/main" val="3903088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808164" y="1063626"/>
            <a:ext cx="8478837" cy="4537075"/>
          </a:xfrm>
        </p:spPr>
        <p:txBody>
          <a:bodyPr/>
          <a:lstStyle/>
          <a:p>
            <a:pPr eaLnBrk="1" hangingPunct="1"/>
            <a:r>
              <a:rPr lang="en-US" altLang="en-US" dirty="0" smtClean="0"/>
              <a:t/>
            </a:r>
            <a:br>
              <a:rPr lang="en-US" altLang="en-US" dirty="0" smtClean="0"/>
            </a:br>
            <a:r>
              <a:rPr lang="en-US" altLang="en-US" dirty="0" smtClean="0"/>
              <a:t>what is the procedural power of a state court entertaining a sister state cause of action?</a:t>
            </a:r>
          </a:p>
        </p:txBody>
      </p:sp>
    </p:spTree>
    <p:extLst>
      <p:ext uri="{BB962C8B-B14F-4D97-AF65-F5344CB8AC3E}">
        <p14:creationId xmlns:p14="http://schemas.microsoft.com/office/powerpoint/2010/main" val="3372480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703" y="365125"/>
            <a:ext cx="10679097" cy="6000164"/>
          </a:xfrm>
        </p:spPr>
        <p:txBody>
          <a:bodyPr/>
          <a:lstStyle/>
          <a:p>
            <a:r>
              <a:rPr lang="en-US" dirty="0" smtClean="0"/>
              <a:t>a Virginia court is entertaining a negligence action concerning two Pennsylvanians that took place in Pennsylvania</a:t>
            </a:r>
            <a:br>
              <a:rPr lang="en-US" dirty="0" smtClean="0"/>
            </a:br>
            <a:r>
              <a:rPr lang="en-US" dirty="0"/>
              <a:t/>
            </a:r>
            <a:br>
              <a:rPr lang="en-US" dirty="0"/>
            </a:br>
            <a:r>
              <a:rPr lang="en-US" dirty="0" smtClean="0"/>
              <a:t>Virginia has procedural power</a:t>
            </a:r>
            <a:br>
              <a:rPr lang="en-US" dirty="0" smtClean="0"/>
            </a:br>
            <a:r>
              <a:rPr lang="en-US" dirty="0"/>
              <a:t/>
            </a:r>
            <a:br>
              <a:rPr lang="en-US" dirty="0"/>
            </a:br>
            <a:r>
              <a:rPr lang="en-US" dirty="0" smtClean="0"/>
              <a:t>how far can/should it go in exercising this power?</a:t>
            </a:r>
            <a:endParaRPr lang="en-US" dirty="0"/>
          </a:p>
        </p:txBody>
      </p:sp>
    </p:spTree>
    <p:extLst>
      <p:ext uri="{BB962C8B-B14F-4D97-AF65-F5344CB8AC3E}">
        <p14:creationId xmlns:p14="http://schemas.microsoft.com/office/powerpoint/2010/main" val="3620033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8888" y="365125"/>
            <a:ext cx="10474911" cy="5787100"/>
          </a:xfrm>
        </p:spPr>
        <p:txBody>
          <a:bodyPr/>
          <a:lstStyle/>
          <a:p>
            <a:r>
              <a:rPr lang="en-US" dirty="0"/>
              <a:t>c</a:t>
            </a:r>
            <a:r>
              <a:rPr lang="en-US" dirty="0" smtClean="0"/>
              <a:t>an it use this power to displace Pa’s standard of care?</a:t>
            </a:r>
            <a:endParaRPr lang="en-US" dirty="0"/>
          </a:p>
        </p:txBody>
      </p:sp>
    </p:spTree>
    <p:extLst>
      <p:ext uri="{BB962C8B-B14F-4D97-AF65-F5344CB8AC3E}">
        <p14:creationId xmlns:p14="http://schemas.microsoft.com/office/powerpoint/2010/main" val="3752411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926" y="365125"/>
            <a:ext cx="10767874" cy="5707201"/>
          </a:xfrm>
        </p:spPr>
        <p:txBody>
          <a:bodyPr/>
          <a:lstStyle/>
          <a:p>
            <a:r>
              <a:rPr lang="en-US" dirty="0" smtClean="0"/>
              <a:t>to use comparative fault rather than Pa’s rule of contributory negligence?</a:t>
            </a:r>
            <a:endParaRPr lang="en-US" dirty="0"/>
          </a:p>
        </p:txBody>
      </p:sp>
    </p:spTree>
    <p:extLst>
      <p:ext uri="{BB962C8B-B14F-4D97-AF65-F5344CB8AC3E}">
        <p14:creationId xmlns:p14="http://schemas.microsoft.com/office/powerpoint/2010/main" val="1974660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926" y="365125"/>
            <a:ext cx="10767874" cy="5707201"/>
          </a:xfrm>
        </p:spPr>
        <p:txBody>
          <a:bodyPr/>
          <a:lstStyle/>
          <a:p>
            <a:r>
              <a:rPr lang="en-US" dirty="0" smtClean="0"/>
              <a:t>to use change the burden of proof concerning contributory negligence from the plaintiff (as it is under Pa law) to the defendant (as it is under </a:t>
            </a:r>
            <a:r>
              <a:rPr lang="en-US" dirty="0" err="1" smtClean="0"/>
              <a:t>Va</a:t>
            </a:r>
            <a:r>
              <a:rPr lang="en-US" dirty="0" smtClean="0"/>
              <a:t> law)?</a:t>
            </a:r>
            <a:endParaRPr lang="en-US" dirty="0"/>
          </a:p>
        </p:txBody>
      </p:sp>
    </p:spTree>
    <p:extLst>
      <p:ext uri="{BB962C8B-B14F-4D97-AF65-F5344CB8AC3E}">
        <p14:creationId xmlns:p14="http://schemas.microsoft.com/office/powerpoint/2010/main" val="1889655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926" y="365125"/>
            <a:ext cx="10767874" cy="5707201"/>
          </a:xfrm>
        </p:spPr>
        <p:txBody>
          <a:bodyPr/>
          <a:lstStyle/>
          <a:p>
            <a:r>
              <a:rPr lang="en-US" dirty="0" smtClean="0"/>
              <a:t>to use its own 3-year limitations on negligence actions rather than Pa’s 2-year limitation?</a:t>
            </a:r>
            <a:endParaRPr lang="en-US" dirty="0"/>
          </a:p>
        </p:txBody>
      </p:sp>
    </p:spTree>
    <p:extLst>
      <p:ext uri="{BB962C8B-B14F-4D97-AF65-F5344CB8AC3E}">
        <p14:creationId xmlns:p14="http://schemas.microsoft.com/office/powerpoint/2010/main" val="1533743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16114" y="1131889"/>
            <a:ext cx="8123237" cy="4518025"/>
          </a:xfrm>
        </p:spPr>
        <p:txBody>
          <a:bodyPr>
            <a:normAutofit fontScale="90000"/>
          </a:bodyPr>
          <a:lstStyle/>
          <a:p>
            <a:r>
              <a:rPr lang="en-US" altLang="en-US" smtClean="0"/>
              <a:t>Substantive = state that created the rule wants it to follow the state’s causes of action into other court systems</a:t>
            </a:r>
            <a:br>
              <a:rPr lang="en-US" altLang="en-US" smtClean="0"/>
            </a:br>
            <a:r>
              <a:rPr lang="en-US" altLang="en-US" smtClean="0"/>
              <a:t/>
            </a:r>
            <a:br>
              <a:rPr lang="en-US" altLang="en-US" smtClean="0"/>
            </a:br>
            <a:r>
              <a:rPr lang="en-US" altLang="en-US" smtClean="0"/>
              <a:t>Procedural = state that created the rule wants it to apply only in the state’s own courts</a:t>
            </a:r>
          </a:p>
        </p:txBody>
      </p:sp>
    </p:spTree>
    <p:extLst>
      <p:ext uri="{BB962C8B-B14F-4D97-AF65-F5344CB8AC3E}">
        <p14:creationId xmlns:p14="http://schemas.microsoft.com/office/powerpoint/2010/main" val="2247379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844676" y="1131888"/>
            <a:ext cx="8194675" cy="4552950"/>
          </a:xfrm>
        </p:spPr>
        <p:txBody>
          <a:bodyPr/>
          <a:lstStyle/>
          <a:p>
            <a:r>
              <a:rPr lang="en-US" altLang="en-US" smtClean="0"/>
              <a:t>How can you tell whether a Pa. rule is substantive or procedural?</a:t>
            </a:r>
            <a:br>
              <a:rPr lang="en-US" altLang="en-US" smtClean="0"/>
            </a:br>
            <a:r>
              <a:rPr lang="en-US" altLang="en-US" smtClean="0"/>
              <a:t/>
            </a:r>
            <a:br>
              <a:rPr lang="en-US" altLang="en-US" smtClean="0"/>
            </a:br>
            <a:r>
              <a:rPr lang="en-US" altLang="en-US" smtClean="0"/>
              <a:t>Will there be any Pa. state court decisions on point?</a:t>
            </a:r>
          </a:p>
        </p:txBody>
      </p:sp>
    </p:spTree>
    <p:extLst>
      <p:ext uri="{BB962C8B-B14F-4D97-AF65-F5344CB8AC3E}">
        <p14:creationId xmlns:p14="http://schemas.microsoft.com/office/powerpoint/2010/main" val="3516299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926" y="365125"/>
            <a:ext cx="10767874" cy="5707201"/>
          </a:xfrm>
        </p:spPr>
        <p:txBody>
          <a:bodyPr/>
          <a:lstStyle/>
          <a:p>
            <a:r>
              <a:rPr lang="en-US" dirty="0" smtClean="0"/>
              <a:t>to use </a:t>
            </a:r>
            <a:r>
              <a:rPr lang="en-US" dirty="0" err="1" smtClean="0"/>
              <a:t>Twiqbal</a:t>
            </a:r>
            <a:r>
              <a:rPr lang="en-US" dirty="0" smtClean="0"/>
              <a:t> rather than Pa’s rule of notice pleading?</a:t>
            </a:r>
            <a:endParaRPr lang="en-US" dirty="0"/>
          </a:p>
        </p:txBody>
      </p:sp>
    </p:spTree>
    <p:extLst>
      <p:ext uri="{BB962C8B-B14F-4D97-AF65-F5344CB8AC3E}">
        <p14:creationId xmlns:p14="http://schemas.microsoft.com/office/powerpoint/2010/main" val="3987453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214" y="365125"/>
            <a:ext cx="10643586" cy="5866999"/>
          </a:xfrm>
        </p:spPr>
        <p:txBody>
          <a:bodyPr/>
          <a:lstStyle/>
          <a:p>
            <a:r>
              <a:rPr lang="en-US" dirty="0" smtClean="0"/>
              <a:t>To use </a:t>
            </a:r>
            <a:r>
              <a:rPr lang="en-US" dirty="0" err="1" smtClean="0"/>
              <a:t>Va’s</a:t>
            </a:r>
            <a:r>
              <a:rPr lang="en-US" dirty="0" smtClean="0"/>
              <a:t> service rules rather than Pa’s?</a:t>
            </a:r>
            <a:endParaRPr lang="en-US" dirty="0"/>
          </a:p>
        </p:txBody>
      </p:sp>
    </p:spTree>
    <p:extLst>
      <p:ext uri="{BB962C8B-B14F-4D97-AF65-F5344CB8AC3E}">
        <p14:creationId xmlns:p14="http://schemas.microsoft.com/office/powerpoint/2010/main" val="2113312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214" y="365125"/>
            <a:ext cx="10643586" cy="5920265"/>
          </a:xfrm>
        </p:spPr>
        <p:txBody>
          <a:bodyPr/>
          <a:lstStyle/>
          <a:p>
            <a:r>
              <a:rPr lang="en-US" dirty="0"/>
              <a:t>s</a:t>
            </a:r>
            <a:r>
              <a:rPr lang="en-US" dirty="0" smtClean="0"/>
              <a:t>tructure of the American legal system</a:t>
            </a:r>
            <a:endParaRPr lang="en-US" dirty="0"/>
          </a:p>
        </p:txBody>
      </p:sp>
    </p:spTree>
    <p:extLst>
      <p:ext uri="{BB962C8B-B14F-4D97-AF65-F5344CB8AC3E}">
        <p14:creationId xmlns:p14="http://schemas.microsoft.com/office/powerpoint/2010/main" val="29440147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752600" y="1063626"/>
            <a:ext cx="8915400" cy="4683125"/>
          </a:xfrm>
        </p:spPr>
        <p:txBody>
          <a:bodyPr>
            <a:normAutofit fontScale="90000"/>
          </a:bodyPr>
          <a:lstStyle/>
          <a:p>
            <a:pPr eaLnBrk="1" hangingPunct="1"/>
            <a:r>
              <a:rPr lang="en-US" altLang="en-US" sz="4000"/>
              <a:t>Virginia state courts have a generous 3 year statute of limitations for tort. Too many people are coming to Va. state court to sue under sister state causes of action.</a:t>
            </a:r>
            <a:br>
              <a:rPr lang="en-US" altLang="en-US" sz="4000"/>
            </a:br>
            <a:r>
              <a:rPr lang="en-US" altLang="en-US" sz="4000"/>
              <a:t/>
            </a:r>
            <a:br>
              <a:rPr lang="en-US" altLang="en-US" sz="4000"/>
            </a:br>
            <a:r>
              <a:rPr lang="en-US" altLang="en-US" sz="4000"/>
              <a:t>So Virginia enacts a borrowing statute:</a:t>
            </a:r>
            <a:br>
              <a:rPr lang="en-US" altLang="en-US" sz="4000"/>
            </a:br>
            <a:r>
              <a:rPr lang="en-US" altLang="en-US" sz="4000"/>
              <a:t>The Va. statute of limitations for tort incorporates the time period of the state that provides the cause of action.</a:t>
            </a:r>
          </a:p>
        </p:txBody>
      </p:sp>
    </p:spTree>
    <p:extLst>
      <p:ext uri="{BB962C8B-B14F-4D97-AF65-F5344CB8AC3E}">
        <p14:creationId xmlns:p14="http://schemas.microsoft.com/office/powerpoint/2010/main" val="3810306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2838450" y="1063626"/>
            <a:ext cx="6343650" cy="4708525"/>
          </a:xfrm>
        </p:spPr>
        <p:txBody>
          <a:bodyPr/>
          <a:lstStyle/>
          <a:p>
            <a:pPr eaLnBrk="1" hangingPunct="1"/>
            <a:r>
              <a:rPr lang="en-US" altLang="en-US" smtClean="0"/>
              <a:t>what is the procedural power of a </a:t>
            </a:r>
            <a:r>
              <a:rPr lang="en-US" altLang="en-US" i="1" smtClean="0"/>
              <a:t>federal</a:t>
            </a:r>
            <a:r>
              <a:rPr lang="en-US" altLang="en-US" smtClean="0"/>
              <a:t> court entertaining a state law cause of action?</a:t>
            </a:r>
          </a:p>
        </p:txBody>
      </p:sp>
    </p:spTree>
    <p:extLst>
      <p:ext uri="{BB962C8B-B14F-4D97-AF65-F5344CB8AC3E}">
        <p14:creationId xmlns:p14="http://schemas.microsoft.com/office/powerpoint/2010/main" val="1851173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987550" y="1131889"/>
            <a:ext cx="8051800" cy="4579937"/>
          </a:xfrm>
        </p:spPr>
        <p:txBody>
          <a:bodyPr/>
          <a:lstStyle/>
          <a:p>
            <a:r>
              <a:rPr lang="en-US" altLang="en-US" dirty="0" smtClean="0"/>
              <a:t>For the moment consider only choices between state law and </a:t>
            </a:r>
            <a:r>
              <a:rPr lang="en-US" altLang="en-US" i="1" dirty="0" smtClean="0"/>
              <a:t>federal common law</a:t>
            </a:r>
            <a:br>
              <a:rPr lang="en-US" altLang="en-US" i="1" dirty="0" smtClean="0"/>
            </a:br>
            <a:r>
              <a:rPr lang="en-US" altLang="en-US" i="1" dirty="0"/>
              <a:t/>
            </a:r>
            <a:br>
              <a:rPr lang="en-US" altLang="en-US" i="1" dirty="0"/>
            </a:br>
            <a:r>
              <a:rPr lang="en-US" altLang="en-US" i="1" dirty="0" smtClean="0"/>
              <a:t>- </a:t>
            </a:r>
            <a:r>
              <a:rPr lang="en-US" altLang="en-US" dirty="0" smtClean="0"/>
              <a:t>ignore federal statutes and FRCPs</a:t>
            </a:r>
          </a:p>
        </p:txBody>
      </p:sp>
    </p:spTree>
    <p:extLst>
      <p:ext uri="{BB962C8B-B14F-4D97-AF65-F5344CB8AC3E}">
        <p14:creationId xmlns:p14="http://schemas.microsoft.com/office/powerpoint/2010/main" val="21025928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893888" y="1131888"/>
            <a:ext cx="8145462" cy="4538662"/>
          </a:xfrm>
        </p:spPr>
        <p:txBody>
          <a:bodyPr>
            <a:normAutofit fontScale="90000"/>
          </a:bodyPr>
          <a:lstStyle/>
          <a:p>
            <a:r>
              <a:rPr lang="en-US" altLang="en-US" sz="3600" dirty="0"/>
              <a:t>P sues D in federal court in New York under New York law. </a:t>
            </a:r>
            <a:br>
              <a:rPr lang="en-US" altLang="en-US" sz="3600" dirty="0"/>
            </a:br>
            <a:r>
              <a:rPr lang="en-US" altLang="en-US" sz="3600" dirty="0"/>
              <a:t/>
            </a:r>
            <a:br>
              <a:rPr lang="en-US" altLang="en-US" sz="3600" dirty="0"/>
            </a:br>
            <a:r>
              <a:rPr lang="en-US" altLang="en-US" sz="3600" dirty="0"/>
              <a:t>New York law puts the burden of </a:t>
            </a:r>
            <a:r>
              <a:rPr lang="en-US" altLang="en-US" sz="3600" dirty="0" smtClean="0"/>
              <a:t>proof concerning </a:t>
            </a:r>
            <a:r>
              <a:rPr lang="en-US" altLang="en-US" sz="3600" dirty="0"/>
              <a:t>lack of contributory negligence on the plaintiff.</a:t>
            </a:r>
            <a:br>
              <a:rPr lang="en-US" altLang="en-US" sz="3600" dirty="0"/>
            </a:br>
            <a:r>
              <a:rPr lang="en-US" altLang="en-US" sz="3600" dirty="0"/>
              <a:t/>
            </a:r>
            <a:br>
              <a:rPr lang="en-US" altLang="en-US" sz="3600" dirty="0"/>
            </a:br>
            <a:r>
              <a:rPr lang="en-US" altLang="en-US" sz="3600" dirty="0"/>
              <a:t>Can the federal court use a federal common law rule putting the burden on the defendant to prove the contributory negligence of the plaintiff instead?</a:t>
            </a:r>
            <a:br>
              <a:rPr lang="en-US" altLang="en-US" sz="3600" dirty="0"/>
            </a:br>
            <a:endParaRPr lang="en-US" altLang="en-US" sz="3600" dirty="0"/>
          </a:p>
        </p:txBody>
      </p:sp>
    </p:spTree>
    <p:extLst>
      <p:ext uri="{BB962C8B-B14F-4D97-AF65-F5344CB8AC3E}">
        <p14:creationId xmlns:p14="http://schemas.microsoft.com/office/powerpoint/2010/main" val="3614209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916114" y="1131888"/>
            <a:ext cx="8123237" cy="4464050"/>
          </a:xfrm>
        </p:spPr>
        <p:txBody>
          <a:bodyPr/>
          <a:lstStyle/>
          <a:p>
            <a:r>
              <a:rPr lang="en-US" altLang="en-US" smtClean="0"/>
              <a:t>Palmer v. Hoffman (US 1943)</a:t>
            </a:r>
          </a:p>
        </p:txBody>
      </p:sp>
    </p:spTree>
    <p:extLst>
      <p:ext uri="{BB962C8B-B14F-4D97-AF65-F5344CB8AC3E}">
        <p14:creationId xmlns:p14="http://schemas.microsoft.com/office/powerpoint/2010/main" val="1914986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879600" y="1131888"/>
            <a:ext cx="8159750" cy="4868862"/>
          </a:xfrm>
        </p:spPr>
        <p:txBody>
          <a:bodyPr/>
          <a:lstStyle/>
          <a:p>
            <a:r>
              <a:rPr lang="en-US" altLang="en-US" smtClean="0"/>
              <a:t>Guaranty Trust v. York (U.S. 1945)</a:t>
            </a:r>
          </a:p>
        </p:txBody>
      </p:sp>
    </p:spTree>
    <p:extLst>
      <p:ext uri="{BB962C8B-B14F-4D97-AF65-F5344CB8AC3E}">
        <p14:creationId xmlns:p14="http://schemas.microsoft.com/office/powerpoint/2010/main" val="10584019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960564" y="1131888"/>
            <a:ext cx="8078787" cy="4557712"/>
          </a:xfrm>
        </p:spPr>
        <p:txBody>
          <a:bodyPr/>
          <a:lstStyle/>
          <a:p>
            <a:r>
              <a:rPr lang="en-US" altLang="en-US" smtClean="0"/>
              <a:t>Was New York’s statute of limitations substantive?</a:t>
            </a:r>
          </a:p>
        </p:txBody>
      </p:sp>
    </p:spTree>
    <p:extLst>
      <p:ext uri="{BB962C8B-B14F-4D97-AF65-F5344CB8AC3E}">
        <p14:creationId xmlns:p14="http://schemas.microsoft.com/office/powerpoint/2010/main" val="25773166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871664" y="1131888"/>
            <a:ext cx="8167687" cy="4521200"/>
          </a:xfrm>
        </p:spPr>
        <p:txBody>
          <a:bodyPr>
            <a:normAutofit fontScale="90000"/>
          </a:bodyPr>
          <a:lstStyle/>
          <a:p>
            <a:r>
              <a:rPr lang="en-US" altLang="en-US" sz="2700"/>
              <a:t>It is therefore immaterial whether statutes of limitation are characterized either as "substantive" or "procedural" in State court opinions in any use of those terms unrelated to the specific issue before us. </a:t>
            </a:r>
            <a:r>
              <a:rPr lang="en-US" altLang="en-US" sz="2700" i="1"/>
              <a:t>Erie R. Co. v. Tompkins</a:t>
            </a:r>
            <a:r>
              <a:rPr lang="en-US" altLang="en-US" sz="2700"/>
              <a:t>...expressed a policy that touches vitally the proper distribution of judicial power between State and federal courts. In essence, the intent of that decision was to insure that, in all cases where a federal court is exercising jurisdiction solely because of the diversity of citizenship of the parties, the outcome of the litigation in the federal court should be substantially the same, so far as legal rules determine the outcome of a litigation, as it would be if tried in a State court.</a:t>
            </a:r>
          </a:p>
        </p:txBody>
      </p:sp>
    </p:spTree>
    <p:extLst>
      <p:ext uri="{BB962C8B-B14F-4D97-AF65-F5344CB8AC3E}">
        <p14:creationId xmlns:p14="http://schemas.microsoft.com/office/powerpoint/2010/main" val="2931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041526" y="1131888"/>
            <a:ext cx="7997825" cy="4641850"/>
          </a:xfrm>
        </p:spPr>
        <p:txBody>
          <a:bodyPr/>
          <a:lstStyle/>
          <a:p>
            <a:r>
              <a:rPr lang="en-US" altLang="en-US" smtClean="0"/>
              <a:t>policy of vertical uniformity between federal and forum state court</a:t>
            </a:r>
            <a:br>
              <a:rPr lang="en-US" altLang="en-US" smtClean="0"/>
            </a:br>
            <a:r>
              <a:rPr lang="en-US" altLang="en-US" smtClean="0"/>
              <a:t>	(if outcome determinative)</a:t>
            </a:r>
          </a:p>
        </p:txBody>
      </p:sp>
    </p:spTree>
    <p:extLst>
      <p:ext uri="{BB962C8B-B14F-4D97-AF65-F5344CB8AC3E}">
        <p14:creationId xmlns:p14="http://schemas.microsoft.com/office/powerpoint/2010/main" val="39262363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844676" y="1131889"/>
            <a:ext cx="8194675" cy="4605337"/>
          </a:xfrm>
        </p:spPr>
        <p:txBody>
          <a:bodyPr>
            <a:normAutofit fontScale="90000"/>
          </a:bodyPr>
          <a:lstStyle/>
          <a:p>
            <a:r>
              <a:rPr lang="en-US" altLang="en-US" smtClean="0"/>
              <a:t>According to Kansas law, the statute limitations tolls upon service. According to the federal rule (suggested by Fed R Civ P 3) it is tolled upon filing. Which rule would determine whether statute limitations was met in a case brought under Kansas law in federal court in Kansas?</a:t>
            </a:r>
          </a:p>
        </p:txBody>
      </p:sp>
    </p:spTree>
    <p:extLst>
      <p:ext uri="{BB962C8B-B14F-4D97-AF65-F5344CB8AC3E}">
        <p14:creationId xmlns:p14="http://schemas.microsoft.com/office/powerpoint/2010/main" val="2066680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660" y="365125"/>
            <a:ext cx="10821140" cy="6035675"/>
          </a:xfrm>
        </p:spPr>
        <p:txBody>
          <a:bodyPr/>
          <a:lstStyle/>
          <a:p>
            <a:r>
              <a:rPr lang="en-US" i="1" dirty="0" smtClean="0"/>
              <a:t>Erie</a:t>
            </a:r>
            <a:r>
              <a:rPr lang="en-US" dirty="0" smtClean="0"/>
              <a:t> </a:t>
            </a:r>
            <a:r>
              <a:rPr lang="en-US" dirty="0" smtClean="0"/>
              <a:t>was about</a:t>
            </a:r>
            <a:endParaRPr lang="en-US" dirty="0"/>
          </a:p>
        </p:txBody>
      </p:sp>
    </p:spTree>
    <p:extLst>
      <p:ext uri="{BB962C8B-B14F-4D97-AF65-F5344CB8AC3E}">
        <p14:creationId xmlns:p14="http://schemas.microsoft.com/office/powerpoint/2010/main" val="34204533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209800" y="1447800"/>
            <a:ext cx="8180388" cy="4567238"/>
          </a:xfrm>
        </p:spPr>
        <p:txBody>
          <a:bodyPr/>
          <a:lstStyle/>
          <a:p>
            <a:r>
              <a:rPr lang="en-US" altLang="en-US" smtClean="0"/>
              <a:t>Ragan v. Merchants Transfer &amp; Warehouse (US 1949)</a:t>
            </a:r>
          </a:p>
        </p:txBody>
      </p:sp>
    </p:spTree>
    <p:extLst>
      <p:ext uri="{BB962C8B-B14F-4D97-AF65-F5344CB8AC3E}">
        <p14:creationId xmlns:p14="http://schemas.microsoft.com/office/powerpoint/2010/main" val="23396208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981200" y="274638"/>
            <a:ext cx="8229600" cy="6202362"/>
          </a:xfrm>
        </p:spPr>
        <p:txBody>
          <a:bodyPr/>
          <a:lstStyle/>
          <a:p>
            <a:r>
              <a:rPr lang="en-US" altLang="en-US" smtClean="0"/>
              <a:t>Imagine instead that the Kansas cause of action was brought in state court in Nebraska.</a:t>
            </a:r>
            <a:br>
              <a:rPr lang="en-US" altLang="en-US" smtClean="0"/>
            </a:br>
            <a:r>
              <a:rPr lang="en-US" altLang="en-US" smtClean="0"/>
              <a:t/>
            </a:r>
            <a:br>
              <a:rPr lang="en-US" altLang="en-US" smtClean="0"/>
            </a:br>
            <a:r>
              <a:rPr lang="en-US" altLang="en-US" smtClean="0"/>
              <a:t>Which tolling rule would be used – Kansas’s or Nebraska’s?</a:t>
            </a:r>
          </a:p>
        </p:txBody>
      </p:sp>
    </p:spTree>
    <p:extLst>
      <p:ext uri="{BB962C8B-B14F-4D97-AF65-F5344CB8AC3E}">
        <p14:creationId xmlns:p14="http://schemas.microsoft.com/office/powerpoint/2010/main" val="10994283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1765300" y="1131888"/>
            <a:ext cx="8902700" cy="4375150"/>
          </a:xfrm>
        </p:spPr>
        <p:txBody>
          <a:bodyPr>
            <a:normAutofit fontScale="90000"/>
          </a:bodyPr>
          <a:lstStyle/>
          <a:p>
            <a:pPr algn="l"/>
            <a:r>
              <a:rPr lang="en-US" altLang="en-US" sz="3200" dirty="0"/>
              <a:t>- A Mississippi statute requires a corporation doing business within the state to designate an agent for the service of process before bringing suit. </a:t>
            </a:r>
            <a:br>
              <a:rPr lang="en-US" altLang="en-US" sz="3200" dirty="0"/>
            </a:br>
            <a:r>
              <a:rPr lang="en-US" altLang="en-US" sz="3200" dirty="0"/>
              <a:t>- There is no such requirement under federal law. </a:t>
            </a:r>
            <a:br>
              <a:rPr lang="en-US" altLang="en-US" sz="3200" dirty="0"/>
            </a:br>
            <a:r>
              <a:rPr lang="en-US" altLang="en-US" sz="3200" dirty="0"/>
              <a:t>- P (a Tennessee corporation doing business in Mississippi) is suing D in federal court in Mississippi. </a:t>
            </a:r>
            <a:br>
              <a:rPr lang="en-US" altLang="en-US" sz="3200" dirty="0"/>
            </a:br>
            <a:r>
              <a:rPr lang="en-US" altLang="en-US" sz="3200" dirty="0"/>
              <a:t>- P has designated no agent for service of process in Miss. </a:t>
            </a:r>
            <a:br>
              <a:rPr lang="en-US" altLang="en-US" sz="3200" dirty="0"/>
            </a:br>
            <a:r>
              <a:rPr lang="en-US" altLang="en-US" sz="3200" dirty="0"/>
              <a:t>- D moves for summary judgment on this ground. </a:t>
            </a:r>
            <a:br>
              <a:rPr lang="en-US" altLang="en-US" sz="3200" dirty="0"/>
            </a:br>
            <a:r>
              <a:rPr lang="en-US" altLang="en-US" sz="3200" dirty="0"/>
              <a:t>- What result?</a:t>
            </a:r>
          </a:p>
        </p:txBody>
      </p:sp>
    </p:spTree>
    <p:extLst>
      <p:ext uri="{BB962C8B-B14F-4D97-AF65-F5344CB8AC3E}">
        <p14:creationId xmlns:p14="http://schemas.microsoft.com/office/powerpoint/2010/main" val="8057674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981200" y="274638"/>
            <a:ext cx="8229600" cy="6126162"/>
          </a:xfrm>
        </p:spPr>
        <p:txBody>
          <a:bodyPr/>
          <a:lstStyle/>
          <a:p>
            <a:r>
              <a:rPr lang="en-US" altLang="en-US" smtClean="0"/>
              <a:t>Would the Mississippi statute had applied had the action been brought in state court in Alabama?</a:t>
            </a:r>
          </a:p>
        </p:txBody>
      </p:sp>
    </p:spTree>
    <p:extLst>
      <p:ext uri="{BB962C8B-B14F-4D97-AF65-F5344CB8AC3E}">
        <p14:creationId xmlns:p14="http://schemas.microsoft.com/office/powerpoint/2010/main" val="2150528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905000" y="274638"/>
            <a:ext cx="8305800" cy="6278562"/>
          </a:xfrm>
        </p:spPr>
        <p:txBody>
          <a:bodyPr/>
          <a:lstStyle/>
          <a:p>
            <a:r>
              <a:rPr lang="en-US" altLang="en-US" smtClean="0"/>
              <a:t>The 5</a:t>
            </a:r>
            <a:r>
              <a:rPr lang="en-US" altLang="en-US" baseline="30000" smtClean="0"/>
              <a:t>th</a:t>
            </a:r>
            <a:r>
              <a:rPr lang="en-US" altLang="en-US" smtClean="0"/>
              <a:t> Circuit had concluded that Mississippi state officials thought that the statute applied only Mississippi state courts, not federal courts in Mississippi.</a:t>
            </a:r>
            <a:br>
              <a:rPr lang="en-US" altLang="en-US" smtClean="0"/>
            </a:br>
            <a:r>
              <a:rPr lang="en-US" altLang="en-US" smtClean="0"/>
              <a:t/>
            </a:r>
            <a:br>
              <a:rPr lang="en-US" altLang="en-US" smtClean="0"/>
            </a:br>
            <a:r>
              <a:rPr lang="en-US" altLang="en-US" smtClean="0"/>
              <a:t>Does that matter?</a:t>
            </a:r>
          </a:p>
        </p:txBody>
      </p:sp>
    </p:spTree>
    <p:extLst>
      <p:ext uri="{BB962C8B-B14F-4D97-AF65-F5344CB8AC3E}">
        <p14:creationId xmlns:p14="http://schemas.microsoft.com/office/powerpoint/2010/main" val="1253362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841500" y="1131888"/>
            <a:ext cx="8197850" cy="4521200"/>
          </a:xfrm>
        </p:spPr>
        <p:txBody>
          <a:bodyPr/>
          <a:lstStyle/>
          <a:p>
            <a:r>
              <a:rPr lang="en-US" altLang="en-US" smtClean="0"/>
              <a:t>Woods v. Interstate Realty (US 1949)</a:t>
            </a:r>
          </a:p>
        </p:txBody>
      </p:sp>
    </p:spTree>
    <p:extLst>
      <p:ext uri="{BB962C8B-B14F-4D97-AF65-F5344CB8AC3E}">
        <p14:creationId xmlns:p14="http://schemas.microsoft.com/office/powerpoint/2010/main" val="32021486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2012950" y="1131888"/>
            <a:ext cx="8026400" cy="4610100"/>
          </a:xfrm>
        </p:spPr>
        <p:txBody>
          <a:bodyPr>
            <a:normAutofit fontScale="90000"/>
          </a:bodyPr>
          <a:lstStyle/>
          <a:p>
            <a:pPr algn="l"/>
            <a:r>
              <a:rPr lang="en-US" altLang="en-US" sz="3200"/>
              <a:t>A New Jersey statute requires small shareholders bringing derivative actions to post a bond. </a:t>
            </a:r>
            <a:br>
              <a:rPr lang="en-US" altLang="en-US" sz="3200"/>
            </a:br>
            <a:r>
              <a:rPr lang="en-US" altLang="en-US" sz="3200"/>
              <a:t/>
            </a:r>
            <a:br>
              <a:rPr lang="en-US" altLang="en-US" sz="3200"/>
            </a:br>
            <a:r>
              <a:rPr lang="en-US" altLang="en-US" sz="3200"/>
              <a:t>Federal courts have no such requirement. P, a small shareholder, brings a derivative action under Delaware law against D in federal court in New Jersey. </a:t>
            </a:r>
            <a:br>
              <a:rPr lang="en-US" altLang="en-US" sz="3200"/>
            </a:br>
            <a:r>
              <a:rPr lang="en-US" altLang="en-US" sz="3200"/>
              <a:t/>
            </a:r>
            <a:br>
              <a:rPr lang="en-US" altLang="en-US" sz="3200"/>
            </a:br>
            <a:r>
              <a:rPr lang="en-US" altLang="en-US" sz="3200"/>
              <a:t>P has not posted a bond. D moves to dismiss. </a:t>
            </a:r>
            <a:br>
              <a:rPr lang="en-US" altLang="en-US" sz="3200"/>
            </a:br>
            <a:r>
              <a:rPr lang="en-US" altLang="en-US" sz="3200"/>
              <a:t/>
            </a:r>
            <a:br>
              <a:rPr lang="en-US" altLang="en-US" sz="3200"/>
            </a:br>
            <a:r>
              <a:rPr lang="en-US" altLang="en-US" sz="3200"/>
              <a:t>What result?</a:t>
            </a:r>
          </a:p>
        </p:txBody>
      </p:sp>
    </p:spTree>
    <p:extLst>
      <p:ext uri="{BB962C8B-B14F-4D97-AF65-F5344CB8AC3E}">
        <p14:creationId xmlns:p14="http://schemas.microsoft.com/office/powerpoint/2010/main" val="8772367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960564" y="1131889"/>
            <a:ext cx="8078787" cy="4619625"/>
          </a:xfrm>
        </p:spPr>
        <p:txBody>
          <a:bodyPr/>
          <a:lstStyle/>
          <a:p>
            <a:r>
              <a:rPr lang="en-US" altLang="en-US" smtClean="0"/>
              <a:t>Cohen v. Beneficial Indus. Loan Corp. (US 1949)</a:t>
            </a:r>
          </a:p>
        </p:txBody>
      </p:sp>
    </p:spTree>
    <p:extLst>
      <p:ext uri="{BB962C8B-B14F-4D97-AF65-F5344CB8AC3E}">
        <p14:creationId xmlns:p14="http://schemas.microsoft.com/office/powerpoint/2010/main" val="5433364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1800226" y="1131888"/>
            <a:ext cx="8239125" cy="4597400"/>
          </a:xfrm>
        </p:spPr>
        <p:txBody>
          <a:bodyPr/>
          <a:lstStyle/>
          <a:p>
            <a:r>
              <a:rPr lang="en-US" altLang="en-US" smtClean="0"/>
              <a:t>Byrd v. Blue Ridge Rural Electric Corp. (US 1958)</a:t>
            </a:r>
            <a:br>
              <a:rPr lang="en-US" altLang="en-US" smtClean="0"/>
            </a:br>
            <a:endParaRPr lang="en-US" altLang="en-US" smtClean="0"/>
          </a:p>
        </p:txBody>
      </p:sp>
    </p:spTree>
    <p:extLst>
      <p:ext uri="{BB962C8B-B14F-4D97-AF65-F5344CB8AC3E}">
        <p14:creationId xmlns:p14="http://schemas.microsoft.com/office/powerpoint/2010/main" val="1785185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898650" y="1131888"/>
            <a:ext cx="8140700" cy="4633912"/>
          </a:xfrm>
        </p:spPr>
        <p:txBody>
          <a:bodyPr>
            <a:normAutofit fontScale="90000"/>
          </a:bodyPr>
          <a:lstStyle/>
          <a:p>
            <a:pPr algn="l"/>
            <a:r>
              <a:rPr lang="en-US" altLang="en-US" sz="4000"/>
              <a:t>First. It was decided in Erie R. Co. v. Tompkins that the federal courts in diversity cases must respect the definition of state-created rights and obligations by the state courts. We must, therefore, first examine the [S.C.] rule...to determine whether it is bound up with these rights and obligations in such a way that its application in the federal court is required. </a:t>
            </a:r>
          </a:p>
        </p:txBody>
      </p:sp>
    </p:spTree>
    <p:extLst>
      <p:ext uri="{BB962C8B-B14F-4D97-AF65-F5344CB8AC3E}">
        <p14:creationId xmlns:p14="http://schemas.microsoft.com/office/powerpoint/2010/main" val="4041812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943100" y="1131889"/>
            <a:ext cx="8096250" cy="4567237"/>
          </a:xfrm>
        </p:spPr>
        <p:txBody>
          <a:bodyPr/>
          <a:lstStyle/>
          <a:p>
            <a:pPr eaLnBrk="1" hangingPunct="1"/>
            <a:r>
              <a:rPr lang="en-US" altLang="en-US" dirty="0" smtClean="0"/>
              <a:t>how </a:t>
            </a:r>
            <a:r>
              <a:rPr lang="en-US" altLang="en-US" dirty="0" smtClean="0"/>
              <a:t>federal </a:t>
            </a:r>
            <a:r>
              <a:rPr lang="en-US" altLang="en-US" dirty="0" smtClean="0"/>
              <a:t>courts sitting in diversity </a:t>
            </a:r>
            <a:r>
              <a:rPr lang="en-US" altLang="en-US" dirty="0" smtClean="0"/>
              <a:t>should interpret </a:t>
            </a:r>
            <a:r>
              <a:rPr lang="en-US" altLang="en-US" dirty="0" smtClean="0"/>
              <a:t>the general common law of a </a:t>
            </a:r>
            <a:r>
              <a:rPr lang="en-US" altLang="en-US" dirty="0" smtClean="0"/>
              <a:t>state</a:t>
            </a:r>
            <a:endParaRPr lang="en-US" altLang="en-US" dirty="0" smtClean="0"/>
          </a:p>
        </p:txBody>
      </p:sp>
    </p:spTree>
    <p:extLst>
      <p:ext uri="{BB962C8B-B14F-4D97-AF65-F5344CB8AC3E}">
        <p14:creationId xmlns:p14="http://schemas.microsoft.com/office/powerpoint/2010/main" val="36059151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2057400" y="274638"/>
            <a:ext cx="8153400" cy="6202362"/>
          </a:xfrm>
        </p:spPr>
        <p:txBody>
          <a:bodyPr/>
          <a:lstStyle/>
          <a:p>
            <a:r>
              <a:rPr lang="en-US" altLang="en-US" smtClean="0"/>
              <a:t>What is an example of a state rule where the bound-up test is satisfied?</a:t>
            </a:r>
          </a:p>
        </p:txBody>
      </p:sp>
    </p:spTree>
    <p:extLst>
      <p:ext uri="{BB962C8B-B14F-4D97-AF65-F5344CB8AC3E}">
        <p14:creationId xmlns:p14="http://schemas.microsoft.com/office/powerpoint/2010/main" val="24483256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898650" y="1131888"/>
            <a:ext cx="8140700" cy="4513262"/>
          </a:xfrm>
        </p:spPr>
        <p:txBody>
          <a:bodyPr>
            <a:normAutofit fontScale="90000"/>
          </a:bodyPr>
          <a:lstStyle/>
          <a:p>
            <a:pPr algn="l"/>
            <a:r>
              <a:rPr lang="en-US" altLang="en-US" sz="3600"/>
              <a:t>Second. But cases following </a:t>
            </a:r>
            <a:r>
              <a:rPr lang="en-US" altLang="en-US" sz="3600" i="1"/>
              <a:t>Erie</a:t>
            </a:r>
            <a:r>
              <a:rPr lang="en-US" altLang="en-US" sz="3600"/>
              <a:t> have evinced a broader policy to the effect that the federal courts should conform as near as may be--in the absence of other considerations--to state rules even of form and mode where the state rules may bear substantially on the question whether the litigation would come out one way in the federal court and another way in the state court if the federal court failed to apply a particular local rule. E.g., Guaranty Trust Co. of New York v. York.</a:t>
            </a:r>
          </a:p>
        </p:txBody>
      </p:sp>
    </p:spTree>
    <p:extLst>
      <p:ext uri="{BB962C8B-B14F-4D97-AF65-F5344CB8AC3E}">
        <p14:creationId xmlns:p14="http://schemas.microsoft.com/office/powerpoint/2010/main" val="37067485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1905000" y="274638"/>
            <a:ext cx="8305800" cy="6202362"/>
          </a:xfrm>
        </p:spPr>
        <p:txBody>
          <a:bodyPr/>
          <a:lstStyle/>
          <a:p>
            <a:pPr algn="l"/>
            <a:r>
              <a:rPr lang="en-US" altLang="en-US" dirty="0" smtClean="0"/>
              <a:t>P sues D is federal court in New York under Pennsylvania law</a:t>
            </a:r>
            <a:br>
              <a:rPr lang="en-US" altLang="en-US" dirty="0" smtClean="0"/>
            </a:br>
            <a:r>
              <a:rPr lang="en-US" altLang="en-US" dirty="0" smtClean="0"/>
              <a:t/>
            </a:r>
            <a:br>
              <a:rPr lang="en-US" altLang="en-US" dirty="0" smtClean="0"/>
            </a:br>
            <a:r>
              <a:rPr lang="en-US" altLang="en-US" dirty="0" smtClean="0"/>
              <a:t>Pennsylvania’s two year statute of limitations is bound up with the Pennsylvania cause of action</a:t>
            </a:r>
            <a:br>
              <a:rPr lang="en-US" altLang="en-US" dirty="0" smtClean="0"/>
            </a:br>
            <a:r>
              <a:rPr lang="en-US" altLang="en-US" dirty="0" smtClean="0"/>
              <a:t/>
            </a:r>
            <a:br>
              <a:rPr lang="en-US" altLang="en-US" dirty="0" smtClean="0"/>
            </a:br>
            <a:r>
              <a:rPr lang="en-US" altLang="en-US" dirty="0" smtClean="0"/>
              <a:t>New York has a three year statute of limitations.</a:t>
            </a:r>
          </a:p>
        </p:txBody>
      </p:sp>
    </p:spTree>
    <p:extLst>
      <p:ext uri="{BB962C8B-B14F-4D97-AF65-F5344CB8AC3E}">
        <p14:creationId xmlns:p14="http://schemas.microsoft.com/office/powerpoint/2010/main" val="14202476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2046288" y="1131888"/>
            <a:ext cx="7993062" cy="4659312"/>
          </a:xfrm>
        </p:spPr>
        <p:txBody>
          <a:bodyPr>
            <a:normAutofit fontScale="90000"/>
          </a:bodyPr>
          <a:lstStyle/>
          <a:p>
            <a:pPr algn="l"/>
            <a:r>
              <a:rPr lang="en-US" altLang="en-US" sz="2800"/>
              <a:t>But there are affirmative countervailing considerations at work here....An essential characteristic of [the federal] system is the manner in which, in civil common-law actions, it distributes trial functions between judge and jury and, under the influence--if not the command--of the Seventh Amendment, assigns the decisions of disputed questions of fact to the jury. The policy of uniform enforcement of state-created rights and obligations, see, e.g., Guaranty Trust Co. of New York v. York, supra, cannot in every case exact compliance with a state rule --not bound up with rights and obligations--which disrupts the federal system of allocating functions between judge and jury. </a:t>
            </a:r>
          </a:p>
        </p:txBody>
      </p:sp>
    </p:spTree>
    <p:extLst>
      <p:ext uri="{BB962C8B-B14F-4D97-AF65-F5344CB8AC3E}">
        <p14:creationId xmlns:p14="http://schemas.microsoft.com/office/powerpoint/2010/main" val="6316918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2005014" y="1131888"/>
            <a:ext cx="8034337" cy="4705350"/>
          </a:xfrm>
        </p:spPr>
        <p:txBody>
          <a:bodyPr>
            <a:normAutofit fontScale="90000"/>
          </a:bodyPr>
          <a:lstStyle/>
          <a:p>
            <a:pPr algn="l"/>
            <a:r>
              <a:rPr lang="en-US" altLang="en-US" sz="3000" dirty="0"/>
              <a:t>After Byrd: </a:t>
            </a:r>
            <a:br>
              <a:rPr lang="en-US" altLang="en-US" sz="3000" dirty="0"/>
            </a:br>
            <a:r>
              <a:rPr lang="en-US" altLang="en-US" sz="3000" dirty="0"/>
              <a:t>P sues D under SC law in SC.</a:t>
            </a:r>
            <a:br>
              <a:rPr lang="en-US" altLang="en-US" sz="3000" dirty="0"/>
            </a:br>
            <a:r>
              <a:rPr lang="en-US" altLang="en-US" sz="3000" dirty="0"/>
              <a:t>1) If US Constitution requires a procedural rule in federal court, it must be used (e.g. 7</a:t>
            </a:r>
            <a:r>
              <a:rPr lang="en-US" altLang="en-US" sz="3000" baseline="30000" dirty="0"/>
              <a:t>th</a:t>
            </a:r>
            <a:r>
              <a:rPr lang="en-US" altLang="en-US" sz="3000" dirty="0"/>
              <a:t> Amendment)</a:t>
            </a:r>
            <a:br>
              <a:rPr lang="en-US" altLang="en-US" sz="3000" dirty="0"/>
            </a:br>
            <a:r>
              <a:rPr lang="en-US" altLang="en-US" sz="3000" dirty="0"/>
              <a:t>2) if SC rule is substantive in horizontal choice-of-law sense, federal court must use SC rule instead of federal common law rule</a:t>
            </a:r>
            <a:br>
              <a:rPr lang="en-US" altLang="en-US" sz="3000" dirty="0"/>
            </a:br>
            <a:r>
              <a:rPr lang="en-US" altLang="en-US" sz="3000" dirty="0"/>
              <a:t>3) but there is also a policy of vertical uniformity with SC state courts</a:t>
            </a:r>
            <a:br>
              <a:rPr lang="en-US" altLang="en-US" sz="3000" dirty="0"/>
            </a:br>
            <a:r>
              <a:rPr lang="en-US" altLang="en-US" sz="3000" dirty="0"/>
              <a:t>	(if difference is outcome determinative)</a:t>
            </a:r>
            <a:br>
              <a:rPr lang="en-US" altLang="en-US" sz="3000" dirty="0"/>
            </a:br>
            <a:r>
              <a:rPr lang="en-US" altLang="en-US" sz="3000" dirty="0"/>
              <a:t>4) </a:t>
            </a:r>
            <a:r>
              <a:rPr lang="en-US" altLang="en-US" sz="3000" dirty="0" smtClean="0"/>
              <a:t>there </a:t>
            </a:r>
            <a:r>
              <a:rPr lang="en-US" altLang="en-US" sz="3000" dirty="0"/>
              <a:t>may also be countervailing federal interests in favor uniform federal common law </a:t>
            </a:r>
            <a:r>
              <a:rPr lang="en-US" altLang="en-US" sz="3000" dirty="0" smtClean="0"/>
              <a:t>rule, however</a:t>
            </a:r>
            <a:br>
              <a:rPr lang="en-US" altLang="en-US" sz="3000" dirty="0" smtClean="0"/>
            </a:br>
            <a:r>
              <a:rPr lang="en-US" altLang="en-US" sz="3000" dirty="0" smtClean="0"/>
              <a:t/>
            </a:r>
            <a:br>
              <a:rPr lang="en-US" altLang="en-US" sz="3000" dirty="0" smtClean="0"/>
            </a:br>
            <a:r>
              <a:rPr lang="en-US" altLang="en-US" sz="3000" dirty="0" smtClean="0"/>
              <a:t>3) must be balanced against 4)</a:t>
            </a:r>
            <a:endParaRPr lang="en-US" altLang="en-US" sz="3000" dirty="0"/>
          </a:p>
        </p:txBody>
      </p:sp>
    </p:spTree>
    <p:extLst>
      <p:ext uri="{BB962C8B-B14F-4D97-AF65-F5344CB8AC3E}">
        <p14:creationId xmlns:p14="http://schemas.microsoft.com/office/powerpoint/2010/main" val="9910999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1905000" y="274638"/>
            <a:ext cx="8305800" cy="6278562"/>
          </a:xfrm>
        </p:spPr>
        <p:txBody>
          <a:bodyPr/>
          <a:lstStyle/>
          <a:p>
            <a:pPr algn="l"/>
            <a:r>
              <a:rPr lang="en-US" altLang="en-US" smtClean="0"/>
              <a:t>federal procedural common law</a:t>
            </a:r>
            <a:br>
              <a:rPr lang="en-US" altLang="en-US" smtClean="0"/>
            </a:br>
            <a:r>
              <a:rPr lang="en-US" altLang="en-US" smtClean="0"/>
              <a:t/>
            </a:r>
            <a:br>
              <a:rPr lang="en-US" altLang="en-US" smtClean="0"/>
            </a:br>
            <a:r>
              <a:rPr lang="en-US" altLang="en-US" smtClean="0"/>
              <a:t>- claim/issue preclusion</a:t>
            </a:r>
            <a:br>
              <a:rPr lang="en-US" altLang="en-US" smtClean="0"/>
            </a:br>
            <a:r>
              <a:rPr lang="en-US" altLang="en-US" smtClean="0"/>
              <a:t>- anything that federal courts simply don’t do that a state does (whether by state constitution, statute, or common law)</a:t>
            </a:r>
          </a:p>
        </p:txBody>
      </p:sp>
    </p:spTree>
    <p:extLst>
      <p:ext uri="{BB962C8B-B14F-4D97-AF65-F5344CB8AC3E}">
        <p14:creationId xmlns:p14="http://schemas.microsoft.com/office/powerpoint/2010/main" val="18923054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138364" y="1131888"/>
            <a:ext cx="7900987" cy="4552950"/>
          </a:xfrm>
        </p:spPr>
        <p:txBody>
          <a:bodyPr/>
          <a:lstStyle/>
          <a:p>
            <a:r>
              <a:rPr lang="en-US" altLang="en-US" smtClean="0"/>
              <a:t>What about Fed. R. Civ. P.?</a:t>
            </a:r>
          </a:p>
        </p:txBody>
      </p:sp>
    </p:spTree>
    <p:extLst>
      <p:ext uri="{BB962C8B-B14F-4D97-AF65-F5344CB8AC3E}">
        <p14:creationId xmlns:p14="http://schemas.microsoft.com/office/powerpoint/2010/main" val="15851349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2952750" y="1063626"/>
            <a:ext cx="6229350" cy="4594225"/>
          </a:xfrm>
        </p:spPr>
        <p:txBody>
          <a:bodyPr/>
          <a:lstStyle/>
          <a:p>
            <a:pPr eaLnBrk="1" hangingPunct="1"/>
            <a:r>
              <a:rPr lang="en-US" altLang="en-US" smtClean="0"/>
              <a:t>Hanna v. Plumer</a:t>
            </a:r>
            <a:br>
              <a:rPr lang="en-US" altLang="en-US" smtClean="0"/>
            </a:br>
            <a:r>
              <a:rPr lang="en-US" altLang="en-US" smtClean="0"/>
              <a:t>(U.S. 1965)</a:t>
            </a:r>
          </a:p>
        </p:txBody>
      </p:sp>
    </p:spTree>
    <p:extLst>
      <p:ext uri="{BB962C8B-B14F-4D97-AF65-F5344CB8AC3E}">
        <p14:creationId xmlns:p14="http://schemas.microsoft.com/office/powerpoint/2010/main" val="24068237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676400" y="1131889"/>
            <a:ext cx="8763000" cy="4752975"/>
          </a:xfrm>
        </p:spPr>
        <p:txBody>
          <a:bodyPr>
            <a:normAutofit fontScale="90000"/>
          </a:bodyPr>
          <a:lstStyle/>
          <a:p>
            <a:pPr algn="l" eaLnBrk="1" hangingPunct="1"/>
            <a:r>
              <a:rPr lang="en-CA" altLang="en-US" sz="3600"/>
              <a:t>- Hanna sued Plumer, Osgood’s executor, for Osgood’s negligence in auto accident. </a:t>
            </a:r>
            <a:r>
              <a:rPr lang="en-US" altLang="en-US" sz="3600"/>
              <a:t/>
            </a:r>
            <a:br>
              <a:rPr lang="en-US" altLang="en-US" sz="3600"/>
            </a:br>
            <a:r>
              <a:rPr lang="en-CA" altLang="en-US" sz="3600"/>
              <a:t>- left summons and complaint with Osgood’s executor’s wife at place of residence in accordance with 4(e) (4d at the time)</a:t>
            </a:r>
            <a:r>
              <a:rPr lang="en-US" altLang="en-US" sz="3600"/>
              <a:t/>
            </a:r>
            <a:br>
              <a:rPr lang="en-US" altLang="en-US" sz="3600"/>
            </a:br>
            <a:r>
              <a:rPr lang="en-CA" altLang="en-US" sz="3600"/>
              <a:t>- Mass statute required hand delivery to an executor or administrator</a:t>
            </a:r>
            <a:r>
              <a:rPr lang="en-US" altLang="en-US" sz="3600"/>
              <a:t/>
            </a:r>
            <a:br>
              <a:rPr lang="en-US" altLang="en-US" sz="3600"/>
            </a:br>
            <a:r>
              <a:rPr lang="en-CA" altLang="en-US" sz="3600"/>
              <a:t>- DCt granted motion for sum j </a:t>
            </a:r>
            <a:r>
              <a:rPr lang="en-US" altLang="en-US" sz="3600"/>
              <a:t/>
            </a:r>
            <a:br>
              <a:rPr lang="en-US" altLang="en-US" sz="3600"/>
            </a:br>
            <a:r>
              <a:rPr lang="en-CA" altLang="en-US" sz="3600"/>
              <a:t>- Ct App aff’d</a:t>
            </a:r>
            <a:r>
              <a:rPr lang="en-US" altLang="en-US" sz="3600"/>
              <a:t/>
            </a:r>
            <a:br>
              <a:rPr lang="en-US" altLang="en-US" sz="3600"/>
            </a:br>
            <a:r>
              <a:rPr lang="en-CA" altLang="en-US" sz="3600"/>
              <a:t>	- outcome determinative</a:t>
            </a:r>
            <a:r>
              <a:rPr lang="en-US" altLang="en-US" sz="3600"/>
              <a:t/>
            </a:r>
            <a:br>
              <a:rPr lang="en-US" altLang="en-US" sz="3600"/>
            </a:br>
            <a:r>
              <a:rPr lang="en-CA" altLang="en-US" sz="3600"/>
              <a:t>- SCt reversed</a:t>
            </a:r>
            <a:r>
              <a:rPr lang="en-US" altLang="en-US" sz="3600"/>
              <a:t/>
            </a:r>
            <a:br>
              <a:rPr lang="en-US" altLang="en-US" sz="3600"/>
            </a:br>
            <a:endParaRPr lang="en-US" altLang="en-US" sz="3600"/>
          </a:p>
        </p:txBody>
      </p:sp>
    </p:spTree>
    <p:extLst>
      <p:ext uri="{BB962C8B-B14F-4D97-AF65-F5344CB8AC3E}">
        <p14:creationId xmlns:p14="http://schemas.microsoft.com/office/powerpoint/2010/main" val="15644314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133600" y="1063626"/>
            <a:ext cx="8153400" cy="4651375"/>
          </a:xfrm>
        </p:spPr>
        <p:txBody>
          <a:bodyPr>
            <a:normAutofit fontScale="90000"/>
          </a:bodyPr>
          <a:lstStyle/>
          <a:p>
            <a:pPr algn="l" eaLnBrk="1" hangingPunct="1"/>
            <a:r>
              <a:rPr lang="en-CA" altLang="en-US" sz="3600"/>
              <a:t>“When a situation is covered by one of the Federal Rules, the question facing the court is a far cry from the typical, relatively unguided </a:t>
            </a:r>
            <a:r>
              <a:rPr lang="en-CA" altLang="en-US" sz="3600" i="1"/>
              <a:t>Erie</a:t>
            </a:r>
            <a:r>
              <a:rPr lang="en-CA" altLang="en-US" sz="3600"/>
              <a:t> choice: the court has been instructed to apply the Federal Rule, and can refuse to do so only if the Advisory Committee, this Court, and Congress erred in their prima facie judgment that the Rule in question transgresses neither the terms of the Enabling Act nor constitutional restrictions.”</a:t>
            </a:r>
            <a:r>
              <a:rPr lang="en-US" altLang="en-US" sz="3600"/>
              <a:t/>
            </a:r>
            <a:br>
              <a:rPr lang="en-US" altLang="en-US" sz="3600"/>
            </a:br>
            <a:endParaRPr lang="en-US" altLang="en-US" sz="3600"/>
          </a:p>
        </p:txBody>
      </p:sp>
    </p:spTree>
    <p:extLst>
      <p:ext uri="{BB962C8B-B14F-4D97-AF65-F5344CB8AC3E}">
        <p14:creationId xmlns:p14="http://schemas.microsoft.com/office/powerpoint/2010/main" val="4132316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676401" y="973138"/>
            <a:ext cx="9097963" cy="4876800"/>
          </a:xfrm>
        </p:spPr>
        <p:txBody>
          <a:bodyPr rtlCol="0">
            <a:normAutofit/>
          </a:bodyPr>
          <a:lstStyle/>
          <a:p>
            <a:pPr>
              <a:defRPr/>
            </a:pPr>
            <a:r>
              <a:rPr lang="en-US" altLang="en-US" dirty="0" smtClean="0"/>
              <a:t>Problem with Swift – </a:t>
            </a:r>
            <a:r>
              <a:rPr lang="en-US" altLang="en-US" dirty="0" smtClean="0"/>
              <a:t/>
            </a:r>
            <a:br>
              <a:rPr lang="en-US" altLang="en-US" dirty="0" smtClean="0"/>
            </a:br>
            <a:r>
              <a:rPr lang="en-US" altLang="en-US" dirty="0" smtClean="0"/>
              <a:t/>
            </a:r>
            <a:br>
              <a:rPr lang="en-US" altLang="en-US" dirty="0" smtClean="0"/>
            </a:br>
            <a:r>
              <a:rPr lang="en-US" altLang="en-US" dirty="0"/>
              <a:t>vertical forum shopping</a:t>
            </a:r>
            <a:endParaRPr lang="en-US" altLang="en-US" dirty="0" smtClean="0"/>
          </a:p>
        </p:txBody>
      </p:sp>
    </p:spTree>
    <p:extLst>
      <p:ext uri="{BB962C8B-B14F-4D97-AF65-F5344CB8AC3E}">
        <p14:creationId xmlns:p14="http://schemas.microsoft.com/office/powerpoint/2010/main" val="7073073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981200" y="274638"/>
            <a:ext cx="8229600" cy="6278562"/>
          </a:xfrm>
        </p:spPr>
        <p:txBody>
          <a:bodyPr/>
          <a:lstStyle/>
          <a:p>
            <a:r>
              <a:rPr lang="en-US" altLang="en-US" smtClean="0"/>
              <a:t>Why no concern about vertical uniformity when a FRCP is at issue?</a:t>
            </a:r>
            <a:br>
              <a:rPr lang="en-US" altLang="en-US" smtClean="0"/>
            </a:br>
            <a:r>
              <a:rPr lang="en-US" altLang="en-US" smtClean="0"/>
              <a:t/>
            </a:r>
            <a:br>
              <a:rPr lang="en-US" altLang="en-US" smtClean="0"/>
            </a:br>
            <a:r>
              <a:rPr lang="en-US" altLang="en-US" smtClean="0"/>
              <a:t>Why does vertical uniformity matter only when federal courts are creating federal procedural common law?</a:t>
            </a:r>
          </a:p>
        </p:txBody>
      </p:sp>
    </p:spTree>
    <p:extLst>
      <p:ext uri="{BB962C8B-B14F-4D97-AF65-F5344CB8AC3E}">
        <p14:creationId xmlns:p14="http://schemas.microsoft.com/office/powerpoint/2010/main" val="15309818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828800" y="274638"/>
            <a:ext cx="8382000" cy="6430962"/>
          </a:xfrm>
        </p:spPr>
        <p:txBody>
          <a:bodyPr/>
          <a:lstStyle/>
          <a:p>
            <a:pPr algn="l"/>
            <a:r>
              <a:rPr lang="en-US" altLang="en-US" smtClean="0"/>
              <a:t>Green’s theory:</a:t>
            </a:r>
            <a:br>
              <a:rPr lang="en-US" altLang="en-US" smtClean="0"/>
            </a:br>
            <a:r>
              <a:rPr lang="en-US" altLang="en-US" smtClean="0"/>
              <a:t>The source of federal courts’ obligation to consider vertical uniformity when creating federal procedural common law in diversity cases comes from the purposes of the diversity statute.</a:t>
            </a:r>
          </a:p>
        </p:txBody>
      </p:sp>
    </p:spTree>
    <p:extLst>
      <p:ext uri="{BB962C8B-B14F-4D97-AF65-F5344CB8AC3E}">
        <p14:creationId xmlns:p14="http://schemas.microsoft.com/office/powerpoint/2010/main" val="30290548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905000" y="274638"/>
            <a:ext cx="8305800" cy="6278562"/>
          </a:xfrm>
        </p:spPr>
        <p:txBody>
          <a:bodyPr/>
          <a:lstStyle/>
          <a:p>
            <a:pPr algn="l"/>
            <a:r>
              <a:rPr lang="en-US" altLang="en-US" dirty="0" smtClean="0"/>
              <a:t>P(NY) sues D(Cal.) in state court in NY under NY law 2 ½ years after an accident.</a:t>
            </a:r>
            <a:br>
              <a:rPr lang="en-US" altLang="en-US" dirty="0" smtClean="0"/>
            </a:br>
            <a:r>
              <a:rPr lang="en-US" altLang="en-US" dirty="0" smtClean="0"/>
              <a:t>D is worried about state-court bias against him.</a:t>
            </a:r>
            <a:br>
              <a:rPr lang="en-US" altLang="en-US" dirty="0" smtClean="0"/>
            </a:br>
            <a:r>
              <a:rPr lang="en-US" altLang="en-US" dirty="0" smtClean="0"/>
              <a:t>NY has a 3-year statute of limitations.</a:t>
            </a:r>
            <a:br>
              <a:rPr lang="en-US" altLang="en-US" dirty="0" smtClean="0"/>
            </a:br>
            <a:r>
              <a:rPr lang="en-US" altLang="en-US" dirty="0" smtClean="0"/>
              <a:t>What would happen if federal courts had a common law  </a:t>
            </a:r>
            <a:r>
              <a:rPr lang="en-US" altLang="en-US" dirty="0" smtClean="0"/>
              <a:t>2-year </a:t>
            </a:r>
            <a:r>
              <a:rPr lang="en-US" altLang="en-US" dirty="0" smtClean="0"/>
              <a:t>limitation period?</a:t>
            </a:r>
          </a:p>
        </p:txBody>
      </p:sp>
    </p:spTree>
    <p:extLst>
      <p:ext uri="{BB962C8B-B14F-4D97-AF65-F5344CB8AC3E}">
        <p14:creationId xmlns:p14="http://schemas.microsoft.com/office/powerpoint/2010/main" val="38958825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063626"/>
            <a:ext cx="8686800" cy="4937125"/>
          </a:xfrm>
        </p:spPr>
        <p:txBody>
          <a:bodyPr rtlCol="0">
            <a:normAutofit fontScale="90000"/>
          </a:bodyPr>
          <a:lstStyle/>
          <a:p>
            <a:pPr>
              <a:defRPr/>
            </a:pPr>
            <a:r>
              <a:rPr lang="en-US" b="1" dirty="0" smtClean="0"/>
              <a:t>28 U.S.C. § 2072. - Rules of procedure and evidence; power to prescribe</a:t>
            </a:r>
            <a:r>
              <a:rPr lang="en-US" dirty="0" smtClean="0"/>
              <a:t> </a:t>
            </a:r>
            <a:br>
              <a:rPr lang="en-US" dirty="0" smtClean="0"/>
            </a:br>
            <a:r>
              <a:rPr lang="en-US" dirty="0" smtClean="0"/>
              <a:t>(a) The Supreme Court shall have the power to prescribe general rules of practice and procedure and rules of evidence for cases in the United States district courts (including proceedings before magistrate judges thereof) and courts of appeals. </a:t>
            </a:r>
            <a:br>
              <a:rPr lang="en-US" dirty="0" smtClean="0"/>
            </a:br>
            <a:r>
              <a:rPr lang="en-US" dirty="0" smtClean="0"/>
              <a:t>(b) Such rules shall not abridge, enlarge or modify any substantive right. . . . </a:t>
            </a:r>
            <a:br>
              <a:rPr lang="en-US" dirty="0" smtClean="0"/>
            </a:br>
            <a:endParaRPr lang="en-US" dirty="0" smtClean="0"/>
          </a:p>
        </p:txBody>
      </p:sp>
    </p:spTree>
    <p:extLst>
      <p:ext uri="{BB962C8B-B14F-4D97-AF65-F5344CB8AC3E}">
        <p14:creationId xmlns:p14="http://schemas.microsoft.com/office/powerpoint/2010/main" val="42705452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960564" y="1131888"/>
            <a:ext cx="8078787" cy="4633912"/>
          </a:xfrm>
        </p:spPr>
        <p:txBody>
          <a:bodyPr/>
          <a:lstStyle/>
          <a:p>
            <a:pPr eaLnBrk="1" hangingPunct="1"/>
            <a:r>
              <a:rPr lang="en-US" altLang="en-US" smtClean="0"/>
              <a:t>What is Congress’s power over federal procedure?</a:t>
            </a:r>
          </a:p>
        </p:txBody>
      </p:sp>
    </p:spTree>
    <p:extLst>
      <p:ext uri="{BB962C8B-B14F-4D97-AF65-F5344CB8AC3E}">
        <p14:creationId xmlns:p14="http://schemas.microsoft.com/office/powerpoint/2010/main" val="21729528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752600" y="1063626"/>
            <a:ext cx="8610600" cy="4651375"/>
          </a:xfrm>
        </p:spPr>
        <p:txBody>
          <a:bodyPr>
            <a:normAutofit fontScale="90000"/>
          </a:bodyPr>
          <a:lstStyle/>
          <a:p>
            <a:pPr algn="l" eaLnBrk="1" hangingPunct="1"/>
            <a:r>
              <a:rPr lang="en-US" altLang="en-US" sz="3600"/>
              <a:t>“[T]he constitutional provision for a federal court system (augmented by the Necessary and Proper Clause) carries with it congressional power to make rules governing the practice and pleading in those courts, which in turn includes a power to regulate matters which, though falling within the uncertain area between substance and procedure, are rationally capable of classification as either.”</a:t>
            </a:r>
            <a:br>
              <a:rPr lang="en-US" altLang="en-US" sz="3600"/>
            </a:br>
            <a:endParaRPr lang="en-US" altLang="en-US" sz="3600"/>
          </a:p>
        </p:txBody>
      </p:sp>
    </p:spTree>
    <p:extLst>
      <p:ext uri="{BB962C8B-B14F-4D97-AF65-F5344CB8AC3E}">
        <p14:creationId xmlns:p14="http://schemas.microsoft.com/office/powerpoint/2010/main" val="25018056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905000" y="1063626"/>
            <a:ext cx="8305800" cy="4708525"/>
          </a:xfrm>
        </p:spPr>
        <p:txBody>
          <a:bodyPr>
            <a:normAutofit fontScale="90000"/>
          </a:bodyPr>
          <a:lstStyle/>
          <a:p>
            <a:pPr algn="l" eaLnBrk="1" hangingPunct="1"/>
            <a:r>
              <a:rPr lang="en-CA" altLang="en-US" smtClean="0"/>
              <a:t>- Congress passes a uniform statute of limitations applicable for all actions in federal court, including state law actions</a:t>
            </a:r>
            <a:r>
              <a:rPr lang="en-US" altLang="en-US" smtClean="0"/>
              <a:t/>
            </a:r>
            <a:br>
              <a:rPr lang="en-US" altLang="en-US" smtClean="0"/>
            </a:br>
            <a:r>
              <a:rPr lang="en-US" altLang="en-US" smtClean="0"/>
              <a:t>- is the statute valid?</a:t>
            </a:r>
            <a:br>
              <a:rPr lang="en-US" altLang="en-US" smtClean="0"/>
            </a:br>
            <a:r>
              <a:rPr lang="en-US" altLang="en-US" smtClean="0"/>
              <a:t>- even if a shorter state statute of limitations is bound up with the state cause of action?</a:t>
            </a:r>
          </a:p>
        </p:txBody>
      </p:sp>
    </p:spTree>
    <p:extLst>
      <p:ext uri="{BB962C8B-B14F-4D97-AF65-F5344CB8AC3E}">
        <p14:creationId xmlns:p14="http://schemas.microsoft.com/office/powerpoint/2010/main" val="38137047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981200" y="274638"/>
            <a:ext cx="8229600" cy="6202362"/>
          </a:xfrm>
        </p:spPr>
        <p:txBody>
          <a:bodyPr/>
          <a:lstStyle/>
          <a:p>
            <a:pPr algn="l"/>
            <a:r>
              <a:rPr lang="en-US" altLang="en-US" smtClean="0"/>
              <a:t>A New York state court is entertaining a Pennsylvania action with a 2-year statute of limitation bound up with it. </a:t>
            </a:r>
            <a:br>
              <a:rPr lang="en-US" altLang="en-US" smtClean="0"/>
            </a:br>
            <a:r>
              <a:rPr lang="en-US" altLang="en-US" smtClean="0"/>
              <a:t>May the NY legislature command the NY court to use a NY 3-year statute of limitation for the action?</a:t>
            </a:r>
          </a:p>
        </p:txBody>
      </p:sp>
    </p:spTree>
    <p:extLst>
      <p:ext uri="{BB962C8B-B14F-4D97-AF65-F5344CB8AC3E}">
        <p14:creationId xmlns:p14="http://schemas.microsoft.com/office/powerpoint/2010/main" val="41540586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905000" y="1063626"/>
            <a:ext cx="8458200" cy="4937125"/>
          </a:xfrm>
        </p:spPr>
        <p:txBody>
          <a:bodyPr>
            <a:normAutofit fontScale="90000"/>
          </a:bodyPr>
          <a:lstStyle/>
          <a:p>
            <a:pPr algn="l" eaLnBrk="1" hangingPunct="1"/>
            <a:r>
              <a:rPr lang="en-US" altLang="en-US" sz="2800"/>
              <a:t>- Pursuant to the order of a Florida state court (that was ultimately affirmed by the Florida Supreme Court), Terry Schiavo’s feeding tube was removed</a:t>
            </a:r>
            <a:br>
              <a:rPr lang="en-US" altLang="en-US" sz="2800"/>
            </a:br>
            <a:r>
              <a:rPr lang="en-US" altLang="en-US" sz="2800"/>
              <a:t>- the US SCt denied cert.</a:t>
            </a:r>
            <a:br>
              <a:rPr lang="en-US" altLang="en-US" sz="2800"/>
            </a:br>
            <a:r>
              <a:rPr lang="en-US" altLang="en-US" sz="2800"/>
              <a:t>- In response, Congress passed Public Law 109-3, “An Act for the relief of the parents of Theresa Marie Schiavo.”</a:t>
            </a:r>
            <a:br>
              <a:rPr lang="en-US" altLang="en-US" sz="2800"/>
            </a:br>
            <a:r>
              <a:rPr lang="en-US" altLang="en-US" sz="2800"/>
              <a:t>- This act allowed Ms. Schiavo's parents to bring an action in federal district court concerning whether their daughter's federal constitutional or statutory rights had been violated as a result of the Florida courts' orders </a:t>
            </a:r>
            <a:br>
              <a:rPr lang="en-US" altLang="en-US" sz="2800"/>
            </a:br>
            <a:r>
              <a:rPr lang="en-US" altLang="en-US" sz="2800"/>
              <a:t>- this meant not giving the Florida judgment Full Faith and Credit</a:t>
            </a:r>
            <a:br>
              <a:rPr lang="en-US" altLang="en-US" sz="2800"/>
            </a:br>
            <a:r>
              <a:rPr lang="en-US" altLang="en-US" sz="2800"/>
              <a:t>- </a:t>
            </a:r>
            <a:r>
              <a:rPr lang="en-CA" altLang="en-US" sz="2800"/>
              <a:t>constitutional?</a:t>
            </a:r>
            <a:r>
              <a:rPr lang="en-US" altLang="en-US" sz="2800"/>
              <a:t/>
            </a:r>
            <a:br>
              <a:rPr lang="en-US" altLang="en-US" sz="2800"/>
            </a:br>
            <a:endParaRPr lang="en-US" altLang="en-US" sz="2800"/>
          </a:p>
        </p:txBody>
      </p:sp>
    </p:spTree>
    <p:extLst>
      <p:ext uri="{BB962C8B-B14F-4D97-AF65-F5344CB8AC3E}">
        <p14:creationId xmlns:p14="http://schemas.microsoft.com/office/powerpoint/2010/main" val="34454285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063626"/>
            <a:ext cx="8763000" cy="4937125"/>
          </a:xfrm>
        </p:spPr>
        <p:txBody>
          <a:bodyPr rtlCol="0">
            <a:normAutofit fontScale="90000"/>
          </a:bodyPr>
          <a:lstStyle/>
          <a:p>
            <a:pPr>
              <a:defRPr/>
            </a:pPr>
            <a:r>
              <a:rPr lang="en-US" b="1" dirty="0" smtClean="0"/>
              <a:t>28 U.S.C. § 2072. - Rules of procedure and evidence; power to prescribe</a:t>
            </a:r>
            <a:r>
              <a:rPr lang="en-US" dirty="0" smtClean="0"/>
              <a:t> </a:t>
            </a:r>
            <a:br>
              <a:rPr lang="en-US" dirty="0" smtClean="0"/>
            </a:br>
            <a:r>
              <a:rPr lang="en-US" dirty="0" smtClean="0"/>
              <a:t>(a) The Supreme Court shall have the power to prescribe general rules of practice and procedure and rules of evidence for cases in the United States district courts (including proceedings before magistrate judges thereof) and courts of appeals. </a:t>
            </a:r>
            <a:br>
              <a:rPr lang="en-US" dirty="0" smtClean="0"/>
            </a:br>
            <a:r>
              <a:rPr lang="en-US" dirty="0" smtClean="0"/>
              <a:t>(b) </a:t>
            </a:r>
            <a:r>
              <a:rPr lang="en-US" b="1" dirty="0" smtClean="0"/>
              <a:t>Such rules shall not abridge, enlarge or modify any substantive right. . . . </a:t>
            </a:r>
            <a:r>
              <a:rPr lang="en-US" dirty="0" smtClean="0"/>
              <a:t/>
            </a:r>
            <a:br>
              <a:rPr lang="en-US" dirty="0" smtClean="0"/>
            </a:br>
            <a:endParaRPr lang="en-US" dirty="0" smtClean="0"/>
          </a:p>
        </p:txBody>
      </p:sp>
    </p:spTree>
    <p:extLst>
      <p:ext uri="{BB962C8B-B14F-4D97-AF65-F5344CB8AC3E}">
        <p14:creationId xmlns:p14="http://schemas.microsoft.com/office/powerpoint/2010/main" val="1887181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1746251" y="1103313"/>
            <a:ext cx="8253413" cy="4652962"/>
          </a:xfrm>
        </p:spPr>
        <p:txBody>
          <a:bodyPr/>
          <a:lstStyle/>
          <a:p>
            <a:pPr algn="l" eaLnBrk="1" hangingPunct="1"/>
            <a:r>
              <a:rPr lang="en-US" altLang="en-US" sz="4000" dirty="0"/>
              <a:t>Upshot of </a:t>
            </a:r>
            <a:r>
              <a:rPr lang="en-US" altLang="en-US" sz="4000" i="1" dirty="0"/>
              <a:t>Erie</a:t>
            </a:r>
            <a:r>
              <a:rPr lang="en-US" altLang="en-US" sz="4000" dirty="0"/>
              <a:t>:</a:t>
            </a:r>
            <a:br>
              <a:rPr lang="en-US" altLang="en-US" sz="4000" dirty="0"/>
            </a:br>
            <a:r>
              <a:rPr lang="en-US" altLang="en-US" sz="4000" dirty="0"/>
              <a:t/>
            </a:r>
            <a:br>
              <a:rPr lang="en-US" altLang="en-US" sz="4000" dirty="0"/>
            </a:br>
            <a:r>
              <a:rPr lang="en-US" altLang="en-US" sz="4000" dirty="0"/>
              <a:t>When entertaining a state law cause of action (e.g. in diversity, supplemental jurisdiction) the federal court should apply state law as interpreted by that state’s courts</a:t>
            </a:r>
            <a:br>
              <a:rPr lang="en-US" altLang="en-US" sz="4000" dirty="0"/>
            </a:br>
            <a:r>
              <a:rPr lang="en-US" altLang="en-US" sz="4000" dirty="0"/>
              <a:t>- this applies to common law cases too!</a:t>
            </a:r>
          </a:p>
        </p:txBody>
      </p:sp>
    </p:spTree>
    <p:extLst>
      <p:ext uri="{BB962C8B-B14F-4D97-AF65-F5344CB8AC3E}">
        <p14:creationId xmlns:p14="http://schemas.microsoft.com/office/powerpoint/2010/main" val="16036421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022476" y="1131888"/>
            <a:ext cx="8016875" cy="4286250"/>
          </a:xfrm>
        </p:spPr>
        <p:txBody>
          <a:bodyPr/>
          <a:lstStyle/>
          <a:p>
            <a:pPr eaLnBrk="1" hangingPunct="1"/>
            <a:r>
              <a:rPr lang="en-US" altLang="en-US" smtClean="0"/>
              <a:t>Now – assume that the federal service rule had been common law</a:t>
            </a:r>
          </a:p>
        </p:txBody>
      </p:sp>
    </p:spTree>
    <p:extLst>
      <p:ext uri="{BB962C8B-B14F-4D97-AF65-F5344CB8AC3E}">
        <p14:creationId xmlns:p14="http://schemas.microsoft.com/office/powerpoint/2010/main" val="22305829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752600" y="1063626"/>
            <a:ext cx="8382000" cy="4651375"/>
          </a:xfrm>
        </p:spPr>
        <p:txBody>
          <a:bodyPr>
            <a:normAutofit fontScale="90000"/>
          </a:bodyPr>
          <a:lstStyle/>
          <a:p>
            <a:pPr eaLnBrk="1" hangingPunct="1"/>
            <a:r>
              <a:rPr lang="en-US" altLang="en-US" smtClean="0"/>
              <a:t>“[I]t is doubtful that, even if there were no Federal Rule making it clear that in-hand service is not required in diversity actions, the Erie rule would have obligated the District Court to follow the Massachusetts procedure.”</a:t>
            </a:r>
            <a:br>
              <a:rPr lang="en-US" altLang="en-US" smtClean="0"/>
            </a:br>
            <a:endParaRPr lang="en-US" altLang="en-US" smtClean="0"/>
          </a:p>
        </p:txBody>
      </p:sp>
    </p:spTree>
    <p:extLst>
      <p:ext uri="{BB962C8B-B14F-4D97-AF65-F5344CB8AC3E}">
        <p14:creationId xmlns:p14="http://schemas.microsoft.com/office/powerpoint/2010/main" val="30121258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063626"/>
            <a:ext cx="8763000" cy="4937125"/>
          </a:xfrm>
        </p:spPr>
        <p:txBody>
          <a:bodyPr rtlCol="0">
            <a:normAutofit fontScale="90000"/>
          </a:bodyPr>
          <a:lstStyle/>
          <a:p>
            <a:pPr>
              <a:defRPr/>
            </a:pPr>
            <a:r>
              <a:rPr lang="en-US" dirty="0" smtClean="0"/>
              <a:t> “Not only are </a:t>
            </a:r>
            <a:r>
              <a:rPr lang="en-US" dirty="0" err="1" smtClean="0"/>
              <a:t>nonsubstantial</a:t>
            </a:r>
            <a:r>
              <a:rPr lang="en-US" dirty="0" smtClean="0"/>
              <a:t>, or trivial, variations not likely to raise the sort of equal protection problems which troubled the Court in Erie; they are also unlikely to influence the choice of a forum. The 'outcome-determination' test therefore cannot be read without reference to the twin aims of the Erie rule: </a:t>
            </a:r>
            <a:r>
              <a:rPr lang="en-US" b="1" dirty="0" smtClean="0"/>
              <a:t>discouragement of forum-shopping and avoidance of inequitable administration of the laws.”</a:t>
            </a:r>
            <a:r>
              <a:rPr lang="en-US" dirty="0" smtClean="0"/>
              <a:t/>
            </a:r>
            <a:br>
              <a:rPr lang="en-US" dirty="0" smtClean="0"/>
            </a:br>
            <a:endParaRPr lang="en-US" dirty="0" smtClean="0"/>
          </a:p>
        </p:txBody>
      </p:sp>
    </p:spTree>
    <p:extLst>
      <p:ext uri="{BB962C8B-B14F-4D97-AF65-F5344CB8AC3E}">
        <p14:creationId xmlns:p14="http://schemas.microsoft.com/office/powerpoint/2010/main" val="28793806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2036764" y="1131888"/>
            <a:ext cx="8002587" cy="4508500"/>
          </a:xfrm>
        </p:spPr>
        <p:txBody>
          <a:bodyPr/>
          <a:lstStyle/>
          <a:p>
            <a:r>
              <a:rPr lang="en-US" altLang="en-US" smtClean="0"/>
              <a:t>twin aims of </a:t>
            </a:r>
            <a:r>
              <a:rPr lang="en-US" altLang="en-US" i="1" smtClean="0"/>
              <a:t>Erie</a:t>
            </a:r>
          </a:p>
        </p:txBody>
      </p:sp>
    </p:spTree>
    <p:extLst>
      <p:ext uri="{BB962C8B-B14F-4D97-AF65-F5344CB8AC3E}">
        <p14:creationId xmlns:p14="http://schemas.microsoft.com/office/powerpoint/2010/main" val="21626731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2133600" y="1131889"/>
            <a:ext cx="7905750" cy="4491037"/>
          </a:xfrm>
        </p:spPr>
        <p:txBody>
          <a:bodyPr/>
          <a:lstStyle/>
          <a:p>
            <a:r>
              <a:rPr lang="en-US" altLang="en-US" smtClean="0"/>
              <a:t>Look back at old cases in light of Hanna’s rejection of the outcome determinative test...</a:t>
            </a:r>
          </a:p>
        </p:txBody>
      </p:sp>
    </p:spTree>
    <p:extLst>
      <p:ext uri="{BB962C8B-B14F-4D97-AF65-F5344CB8AC3E}">
        <p14:creationId xmlns:p14="http://schemas.microsoft.com/office/powerpoint/2010/main" val="12548664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3009900" y="1063626"/>
            <a:ext cx="6172200" cy="4708525"/>
          </a:xfrm>
        </p:spPr>
        <p:txBody>
          <a:bodyPr/>
          <a:lstStyle/>
          <a:p>
            <a:pPr eaLnBrk="1" hangingPunct="1"/>
            <a:r>
              <a:rPr lang="en-US" altLang="en-US" smtClean="0"/>
              <a:t>Could a federal court sitting in diversity create a common law limitations period different from that of the forum state? (York)</a:t>
            </a:r>
          </a:p>
        </p:txBody>
      </p:sp>
    </p:spTree>
    <p:extLst>
      <p:ext uri="{BB962C8B-B14F-4D97-AF65-F5344CB8AC3E}">
        <p14:creationId xmlns:p14="http://schemas.microsoft.com/office/powerpoint/2010/main" val="26529443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676400" y="1063626"/>
            <a:ext cx="8839200" cy="4765675"/>
          </a:xfrm>
        </p:spPr>
        <p:txBody>
          <a:bodyPr>
            <a:normAutofit fontScale="90000"/>
          </a:bodyPr>
          <a:lstStyle/>
          <a:p>
            <a:pPr eaLnBrk="1" hangingPunct="1"/>
            <a:r>
              <a:rPr lang="en-US" altLang="en-US" smtClean="0"/>
              <a:t>The forum state has a statute requiring any out of state corporation doing business in the state to appoint an agent for service of process before bringing suit</a:t>
            </a:r>
            <a:br>
              <a:rPr lang="en-US" altLang="en-US" smtClean="0"/>
            </a:br>
            <a:r>
              <a:rPr lang="en-US" altLang="en-US" smtClean="0"/>
              <a:t/>
            </a:r>
            <a:br>
              <a:rPr lang="en-US" altLang="en-US" smtClean="0"/>
            </a:br>
            <a:r>
              <a:rPr lang="en-US" altLang="en-US" smtClean="0"/>
              <a:t>Should a federal court sitting in diversity in the state use the rule too? (Woods)</a:t>
            </a:r>
          </a:p>
        </p:txBody>
      </p:sp>
    </p:spTree>
    <p:extLst>
      <p:ext uri="{BB962C8B-B14F-4D97-AF65-F5344CB8AC3E}">
        <p14:creationId xmlns:p14="http://schemas.microsoft.com/office/powerpoint/2010/main" val="4475797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981200" y="1063626"/>
            <a:ext cx="8229600" cy="4537075"/>
          </a:xfrm>
        </p:spPr>
        <p:txBody>
          <a:bodyPr>
            <a:normAutofit fontScale="90000"/>
          </a:bodyPr>
          <a:lstStyle/>
          <a:p>
            <a:pPr eaLnBrk="1" hangingPunct="1"/>
            <a:r>
              <a:rPr lang="en-US" altLang="en-US" smtClean="0"/>
              <a:t>The forum state has a statute requiring anyone bringing a shareholder derivative action to post a bond. (Cohen)</a:t>
            </a:r>
            <a:br>
              <a:rPr lang="en-US" altLang="en-US" smtClean="0"/>
            </a:br>
            <a:r>
              <a:rPr lang="en-US" altLang="en-US" smtClean="0"/>
              <a:t/>
            </a:r>
            <a:br>
              <a:rPr lang="en-US" altLang="en-US" smtClean="0"/>
            </a:br>
            <a:r>
              <a:rPr lang="en-US" altLang="en-US" smtClean="0"/>
              <a:t>Should a federal court sitting in diversity in the state use the rule too?</a:t>
            </a:r>
          </a:p>
        </p:txBody>
      </p:sp>
    </p:spTree>
    <p:extLst>
      <p:ext uri="{BB962C8B-B14F-4D97-AF65-F5344CB8AC3E}">
        <p14:creationId xmlns:p14="http://schemas.microsoft.com/office/powerpoint/2010/main" val="416894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2895600" y="1063626"/>
            <a:ext cx="6286500" cy="4708525"/>
          </a:xfrm>
        </p:spPr>
        <p:txBody>
          <a:bodyPr/>
          <a:lstStyle/>
          <a:p>
            <a:pPr eaLnBrk="1" hangingPunct="1"/>
            <a:r>
              <a:rPr lang="en-US" altLang="en-US" smtClean="0"/>
              <a:t>- there may be a federal interest giving a federal court common law making power, but diversity or supplemental jurisdiction itself does not create such an interest</a:t>
            </a:r>
          </a:p>
        </p:txBody>
      </p:sp>
    </p:spTree>
    <p:extLst>
      <p:ext uri="{BB962C8B-B14F-4D97-AF65-F5344CB8AC3E}">
        <p14:creationId xmlns:p14="http://schemas.microsoft.com/office/powerpoint/2010/main" val="2293803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43100" y="1131889"/>
            <a:ext cx="8096250" cy="4567237"/>
          </a:xfrm>
        </p:spPr>
        <p:txBody>
          <a:bodyPr/>
          <a:lstStyle/>
          <a:p>
            <a:pPr eaLnBrk="1" hangingPunct="1"/>
            <a:r>
              <a:rPr lang="en-US" altLang="en-US" smtClean="0"/>
              <a:t>In the light of </a:t>
            </a:r>
            <a:r>
              <a:rPr lang="en-US" altLang="en-US" i="1" smtClean="0"/>
              <a:t>Erie</a:t>
            </a:r>
            <a:r>
              <a:rPr lang="en-US" altLang="en-US" smtClean="0"/>
              <a:t>, how to interpret state law?</a:t>
            </a:r>
          </a:p>
        </p:txBody>
      </p:sp>
    </p:spTree>
    <p:extLst>
      <p:ext uri="{BB962C8B-B14F-4D97-AF65-F5344CB8AC3E}">
        <p14:creationId xmlns:p14="http://schemas.microsoft.com/office/powerpoint/2010/main" val="2440181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171" y="365125"/>
            <a:ext cx="10785629" cy="6133329"/>
          </a:xfrm>
        </p:spPr>
        <p:txBody>
          <a:bodyPr/>
          <a:lstStyle/>
          <a:p>
            <a:r>
              <a:rPr lang="en-US" dirty="0"/>
              <a:t>p</a:t>
            </a:r>
            <a:r>
              <a:rPr lang="en-US" dirty="0" smtClean="0"/>
              <a:t>redictive method</a:t>
            </a:r>
            <a:endParaRPr lang="en-US" dirty="0"/>
          </a:p>
        </p:txBody>
      </p:sp>
    </p:spTree>
    <p:extLst>
      <p:ext uri="{BB962C8B-B14F-4D97-AF65-F5344CB8AC3E}">
        <p14:creationId xmlns:p14="http://schemas.microsoft.com/office/powerpoint/2010/main" val="4458220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TotalTime>
  <Words>1430</Words>
  <Application>Microsoft Office PowerPoint</Application>
  <PresentationFormat>Widescreen</PresentationFormat>
  <Paragraphs>67</Paragraphs>
  <Slides>67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67</vt:i4>
      </vt:variant>
    </vt:vector>
  </HeadingPairs>
  <TitlesOfParts>
    <vt:vector size="71" baseType="lpstr">
      <vt:lpstr>Arial</vt:lpstr>
      <vt:lpstr>Calibri</vt:lpstr>
      <vt:lpstr>Calibri Light</vt:lpstr>
      <vt:lpstr>Office Theme</vt:lpstr>
      <vt:lpstr>Mon., Nov. 21</vt:lpstr>
      <vt:lpstr>structure of the American legal system</vt:lpstr>
      <vt:lpstr>Erie was about</vt:lpstr>
      <vt:lpstr>how federal courts sitting in diversity should interpret the general common law of a state</vt:lpstr>
      <vt:lpstr>Problem with Swift –   vertical forum shopping</vt:lpstr>
      <vt:lpstr>Upshot of Erie:  When entertaining a state law cause of action (e.g. in diversity, supplemental jurisdiction) the federal court should apply state law as interpreted by that state’s courts - this applies to common law cases too!</vt:lpstr>
      <vt:lpstr>- there may be a federal interest giving a federal court common law making power, but diversity or supplemental jurisdiction itself does not create such an interest</vt:lpstr>
      <vt:lpstr>In the light of Erie, how to interpret state law?</vt:lpstr>
      <vt:lpstr>predictive method</vt:lpstr>
      <vt:lpstr> what is the procedural power of a state court entertaining a sister state cause of action?</vt:lpstr>
      <vt:lpstr>a Virginia court is entertaining a negligence action concerning two Pennsylvanians that took place in Pennsylvania  Virginia has procedural power  how far can/should it go in exercising this power?</vt:lpstr>
      <vt:lpstr>can it use this power to displace Pa’s standard of care?</vt:lpstr>
      <vt:lpstr>to use comparative fault rather than Pa’s rule of contributory negligence?</vt:lpstr>
      <vt:lpstr>to use change the burden of proof concerning contributory negligence from the plaintiff (as it is under Pa law) to the defendant (as it is under Va law)?</vt:lpstr>
      <vt:lpstr>to use its own 3-year limitations on negligence actions rather than Pa’s 2-year limitation?</vt:lpstr>
      <vt:lpstr>Substantive = state that created the rule wants it to follow the state’s causes of action into other court systems  Procedural = state that created the rule wants it to apply only in the state’s own courts</vt:lpstr>
      <vt:lpstr>How can you tell whether a Pa. rule is substantive or procedural?  Will there be any Pa. state court decisions on point?</vt:lpstr>
      <vt:lpstr>to use Twiqbal rather than Pa’s rule of notice pleading?</vt:lpstr>
      <vt:lpstr>To use Va’s service rules rather than Pa’s?</vt:lpstr>
      <vt:lpstr>Virginia state courts have a generous 3 year statute of limitations for tort. Too many people are coming to Va. state court to sue under sister state causes of action.  So Virginia enacts a borrowing statute: The Va. statute of limitations for tort incorporates the time period of the state that provides the cause of action.</vt:lpstr>
      <vt:lpstr>what is the procedural power of a federal court entertaining a state law cause of action?</vt:lpstr>
      <vt:lpstr>For the moment consider only choices between state law and federal common law  - ignore federal statutes and FRCPs</vt:lpstr>
      <vt:lpstr>P sues D in federal court in New York under New York law.   New York law puts the burden of proof concerning lack of contributory negligence on the plaintiff.  Can the federal court use a federal common law rule putting the burden on the defendant to prove the contributory negligence of the plaintiff instead? </vt:lpstr>
      <vt:lpstr>Palmer v. Hoffman (US 1943)</vt:lpstr>
      <vt:lpstr>Guaranty Trust v. York (U.S. 1945)</vt:lpstr>
      <vt:lpstr>Was New York’s statute of limitations substantive?</vt:lpstr>
      <vt:lpstr>It is therefore immaterial whether statutes of limitation are characterized either as "substantive" or "procedural" in State court opinions in any use of those terms unrelated to the specific issue before us. Erie R. Co. v. Tompkins...expressed a policy that touches vitally the proper distribution of judicial power between State and federal courts. In essence, the intent of that decision was to insure that, in all cases where a federal court is exercising jurisdiction solely because of the diversity of citizenship of the parties, the outcome of the litigation in the federal court should be substantially the same, so far as legal rules determine the outcome of a litigation, as it would be if tried in a State court.</vt:lpstr>
      <vt:lpstr>policy of vertical uniformity between federal and forum state court  (if outcome determinative)</vt:lpstr>
      <vt:lpstr>According to Kansas law, the statute limitations tolls upon service. According to the federal rule (suggested by Fed R Civ P 3) it is tolled upon filing. Which rule would determine whether statute limitations was met in a case brought under Kansas law in federal court in Kansas?</vt:lpstr>
      <vt:lpstr>Ragan v. Merchants Transfer &amp; Warehouse (US 1949)</vt:lpstr>
      <vt:lpstr>Imagine instead that the Kansas cause of action was brought in state court in Nebraska.  Which tolling rule would be used – Kansas’s or Nebraska’s?</vt:lpstr>
      <vt:lpstr>- A Mississippi statute requires a corporation doing business within the state to designate an agent for the service of process before bringing suit.  - There is no such requirement under federal law.  - P (a Tennessee corporation doing business in Mississippi) is suing D in federal court in Mississippi.  - P has designated no agent for service of process in Miss.  - D moves for summary judgment on this ground.  - What result?</vt:lpstr>
      <vt:lpstr>Would the Mississippi statute had applied had the action been brought in state court in Alabama?</vt:lpstr>
      <vt:lpstr>The 5th Circuit had concluded that Mississippi state officials thought that the statute applied only Mississippi state courts, not federal courts in Mississippi.  Does that matter?</vt:lpstr>
      <vt:lpstr>Woods v. Interstate Realty (US 1949)</vt:lpstr>
      <vt:lpstr>A New Jersey statute requires small shareholders bringing derivative actions to post a bond.   Federal courts have no such requirement. P, a small shareholder, brings a derivative action under Delaware law against D in federal court in New Jersey.   P has not posted a bond. D moves to dismiss.   What result?</vt:lpstr>
      <vt:lpstr>Cohen v. Beneficial Indus. Loan Corp. (US 1949)</vt:lpstr>
      <vt:lpstr>Byrd v. Blue Ridge Rural Electric Corp. (US 1958) </vt:lpstr>
      <vt:lpstr>First. It was decided in Erie R. Co. v. Tompkins that the federal courts in diversity cases must respect the definition of state-created rights and obligations by the state courts. We must, therefore, first examine the [S.C.] rule...to determine whether it is bound up with these rights and obligations in such a way that its application in the federal court is required. </vt:lpstr>
      <vt:lpstr>What is an example of a state rule where the bound-up test is satisfied?</vt:lpstr>
      <vt:lpstr>Second. But cases following Erie have evinced a broader policy to the effect that the federal courts should conform as near as may be--in the absence of other considerations--to state rules even of form and mode where the state rules may bear substantially on the question whether the litigation would come out one way in the federal court and another way in the state court if the federal court failed to apply a particular local rule. E.g., Guaranty Trust Co. of New York v. York.</vt:lpstr>
      <vt:lpstr>P sues D is federal court in New York under Pennsylvania law  Pennsylvania’s two year statute of limitations is bound up with the Pennsylvania cause of action  New York has a three year statute of limitations.</vt:lpstr>
      <vt:lpstr>But there are affirmative countervailing considerations at work here....An essential characteristic of [the federal] system is the manner in which, in civil common-law actions, it distributes trial functions between judge and jury and, under the influence--if not the command--of the Seventh Amendment, assigns the decisions of disputed questions of fact to the jury. The policy of uniform enforcement of state-created rights and obligations, see, e.g., Guaranty Trust Co. of New York v. York, supra, cannot in every case exact compliance with a state rule --not bound up with rights and obligations--which disrupts the federal system of allocating functions between judge and jury. </vt:lpstr>
      <vt:lpstr>After Byrd:  P sues D under SC law in SC. 1) If US Constitution requires a procedural rule in federal court, it must be used (e.g. 7th Amendment) 2) if SC rule is substantive in horizontal choice-of-law sense, federal court must use SC rule instead of federal common law rule 3) but there is also a policy of vertical uniformity with SC state courts  (if difference is outcome determinative) 4) there may also be countervailing federal interests in favor uniform federal common law rule, however  3) must be balanced against 4)</vt:lpstr>
      <vt:lpstr>federal procedural common law  - claim/issue preclusion - anything that federal courts simply don’t do that a state does (whether by state constitution, statute, or common law)</vt:lpstr>
      <vt:lpstr>What about Fed. R. Civ. P.?</vt:lpstr>
      <vt:lpstr>Hanna v. Plumer (U.S. 1965)</vt:lpstr>
      <vt:lpstr>- Hanna sued Plumer, Osgood’s executor, for Osgood’s negligence in auto accident.  - left summons and complaint with Osgood’s executor’s wife at place of residence in accordance with 4(e) (4d at the time) - Mass statute required hand delivery to an executor or administrator - DCt granted motion for sum j  - Ct App aff’d  - outcome determinative - SCt reversed </vt:lpstr>
      <vt:lpstr>“When a situation is covered by one of the Federal Rules, the question facing the court is a far cry from the typical, relatively unguided Erie choice: the court has been instructed to apply the Federal Rule, and can refuse to do so only if the Advisory Committee, this Court, and Congress erred in their prima facie judgment that the Rule in question transgresses neither the terms of the Enabling Act nor constitutional restrictions.” </vt:lpstr>
      <vt:lpstr>Why no concern about vertical uniformity when a FRCP is at issue?  Why does vertical uniformity matter only when federal courts are creating federal procedural common law?</vt:lpstr>
      <vt:lpstr>Green’s theory: The source of federal courts’ obligation to consider vertical uniformity when creating federal procedural common law in diversity cases comes from the purposes of the diversity statute.</vt:lpstr>
      <vt:lpstr>P(NY) sues D(Cal.) in state court in NY under NY law 2 ½ years after an accident. D is worried about state-court bias against him. NY has a 3-year statute of limitations. What would happen if federal courts had a common law  2-year limitation period?</vt:lpstr>
      <vt:lpstr>28 U.S.C. § 2072. - Rules of procedure and evidence; power to prescribe  (a) The Supreme Court shall have the power to prescribe general rules of practice and procedure and rules of evidence for cases in the United States district courts (including proceedings before magistrate judges thereof) and courts of appeals.  (b) Such rules shall not abridge, enlarge or modify any substantive right. . . .  </vt:lpstr>
      <vt:lpstr>What is Congress’s power over federal procedure?</vt:lpstr>
      <vt:lpstr>“[T]he constitutional provision for a federal court system (augmented by the Necessary and Proper Clause) carries with it congressional power to make rules governing the practice and pleading in those courts, which in turn includes a power to regulate matters which, though falling within the uncertain area between substance and procedure, are rationally capable of classification as either.” </vt:lpstr>
      <vt:lpstr>- Congress passes a uniform statute of limitations applicable for all actions in federal court, including state law actions - is the statute valid? - even if a shorter state statute of limitations is bound up with the state cause of action?</vt:lpstr>
      <vt:lpstr>A New York state court is entertaining a Pennsylvania action with a 2-year statute of limitation bound up with it.  May the NY legislature command the NY court to use a NY 3-year statute of limitation for the action?</vt:lpstr>
      <vt:lpstr>- Pursuant to the order of a Florida state court (that was ultimately affirmed by the Florida Supreme Court), Terry Schiavo’s feeding tube was removed - the US SCt denied cert. - In response, Congress passed Public Law 109-3, “An Act for the relief of the parents of Theresa Marie Schiavo.” - This act allowed Ms. Schiavo's parents to bring an action in federal district court concerning whether their daughter's federal constitutional or statutory rights had been violated as a result of the Florida courts' orders  - this meant not giving the Florida judgment Full Faith and Credit - constitutional? </vt:lpstr>
      <vt:lpstr>28 U.S.C. § 2072. - Rules of procedure and evidence; power to prescribe  (a) The Supreme Court shall have the power to prescribe general rules of practice and procedure and rules of evidence for cases in the United States district courts (including proceedings before magistrate judges thereof) and courts of appeals.  (b) Such rules shall not abridge, enlarge or modify any substantive right. . . .  </vt:lpstr>
      <vt:lpstr>Now – assume that the federal service rule had been common law</vt:lpstr>
      <vt:lpstr>“[I]t is doubtful that, even if there were no Federal Rule making it clear that in-hand service is not required in diversity actions, the Erie rule would have obligated the District Court to follow the Massachusetts procedure.” </vt:lpstr>
      <vt:lpstr> “Not only are nonsubstantial, or trivial, variations not likely to raise the sort of equal protection problems which troubled the Court in Erie; they are also unlikely to influence the choice of a forum. The 'outcome-determination' test therefore cannot be read without reference to the twin aims of the Erie rule: discouragement of forum-shopping and avoidance of inequitable administration of the laws.” </vt:lpstr>
      <vt:lpstr>twin aims of Erie</vt:lpstr>
      <vt:lpstr>Look back at old cases in light of Hanna’s rejection of the outcome determinative test...</vt:lpstr>
      <vt:lpstr>Could a federal court sitting in diversity create a common law limitations period different from that of the forum state? (York)</vt:lpstr>
      <vt:lpstr>The forum state has a statute requiring any out of state corporation doing business in the state to appoint an agent for service of process before bringing suit  Should a federal court sitting in diversity in the state use the rule too? (Woods)</vt:lpstr>
      <vt:lpstr>The forum state has a statute requiring anyone bringing a shareholder derivative action to post a bond. (Cohen)  Should a federal court sitting in diversity in the state use the rule too?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 Nov. 3</dc:title>
  <dc:creator>Owner</dc:creator>
  <cp:lastModifiedBy>Owner</cp:lastModifiedBy>
  <cp:revision>73</cp:revision>
  <cp:lastPrinted>2016-11-10T16:34:39Z</cp:lastPrinted>
  <dcterms:created xsi:type="dcterms:W3CDTF">2016-11-03T13:09:03Z</dcterms:created>
  <dcterms:modified xsi:type="dcterms:W3CDTF">2016-11-21T13:56:26Z</dcterms:modified>
</cp:coreProperties>
</file>