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9"/>
  </p:handoutMasterIdLst>
  <p:sldIdLst>
    <p:sldId id="257" r:id="rId2"/>
    <p:sldId id="475" r:id="rId3"/>
    <p:sldId id="476" r:id="rId4"/>
    <p:sldId id="551" r:id="rId5"/>
    <p:sldId id="552" r:id="rId6"/>
    <p:sldId id="553" r:id="rId7"/>
    <p:sldId id="554" r:id="rId8"/>
    <p:sldId id="555" r:id="rId9"/>
    <p:sldId id="556" r:id="rId10"/>
    <p:sldId id="557" r:id="rId11"/>
    <p:sldId id="561" r:id="rId12"/>
    <p:sldId id="558" r:id="rId13"/>
    <p:sldId id="559" r:id="rId14"/>
    <p:sldId id="605" r:id="rId15"/>
    <p:sldId id="560" r:id="rId16"/>
    <p:sldId id="562" r:id="rId17"/>
    <p:sldId id="563" r:id="rId18"/>
    <p:sldId id="564" r:id="rId19"/>
    <p:sldId id="606" r:id="rId20"/>
    <p:sldId id="530" r:id="rId21"/>
    <p:sldId id="531" r:id="rId22"/>
    <p:sldId id="550" r:id="rId23"/>
    <p:sldId id="607" r:id="rId24"/>
    <p:sldId id="546" r:id="rId25"/>
    <p:sldId id="534" r:id="rId26"/>
    <p:sldId id="535" r:id="rId27"/>
    <p:sldId id="536" r:id="rId28"/>
    <p:sldId id="549" r:id="rId29"/>
    <p:sldId id="537" r:id="rId30"/>
    <p:sldId id="538" r:id="rId31"/>
    <p:sldId id="548" r:id="rId32"/>
    <p:sldId id="539" r:id="rId33"/>
    <p:sldId id="540" r:id="rId34"/>
    <p:sldId id="541" r:id="rId35"/>
    <p:sldId id="542" r:id="rId36"/>
    <p:sldId id="543" r:id="rId37"/>
    <p:sldId id="544" r:id="rId38"/>
    <p:sldId id="545" r:id="rId39"/>
    <p:sldId id="565" r:id="rId40"/>
    <p:sldId id="566" r:id="rId41"/>
    <p:sldId id="567" r:id="rId42"/>
    <p:sldId id="568" r:id="rId43"/>
    <p:sldId id="569" r:id="rId44"/>
    <p:sldId id="570" r:id="rId45"/>
    <p:sldId id="571" r:id="rId46"/>
    <p:sldId id="572" r:id="rId47"/>
    <p:sldId id="573" r:id="rId48"/>
    <p:sldId id="574" r:id="rId49"/>
    <p:sldId id="576" r:id="rId50"/>
    <p:sldId id="577" r:id="rId51"/>
    <p:sldId id="578" r:id="rId52"/>
    <p:sldId id="579" r:id="rId53"/>
    <p:sldId id="580" r:id="rId54"/>
    <p:sldId id="581" r:id="rId55"/>
    <p:sldId id="582" r:id="rId56"/>
    <p:sldId id="583" r:id="rId57"/>
    <p:sldId id="584" r:id="rId58"/>
    <p:sldId id="585" r:id="rId59"/>
    <p:sldId id="586" r:id="rId60"/>
    <p:sldId id="587" r:id="rId61"/>
    <p:sldId id="588" r:id="rId62"/>
    <p:sldId id="589" r:id="rId63"/>
    <p:sldId id="590" r:id="rId64"/>
    <p:sldId id="591" r:id="rId65"/>
    <p:sldId id="592" r:id="rId66"/>
    <p:sldId id="593" r:id="rId67"/>
    <p:sldId id="594" r:id="rId68"/>
    <p:sldId id="595" r:id="rId69"/>
    <p:sldId id="596" r:id="rId70"/>
    <p:sldId id="597" r:id="rId71"/>
    <p:sldId id="598" r:id="rId72"/>
    <p:sldId id="599" r:id="rId73"/>
    <p:sldId id="600" r:id="rId74"/>
    <p:sldId id="601" r:id="rId75"/>
    <p:sldId id="602" r:id="rId76"/>
    <p:sldId id="603" r:id="rId77"/>
    <p:sldId id="604" r:id="rId7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autoAdjust="0"/>
    <p:restoredTop sz="94660"/>
  </p:normalViewPr>
  <p:slideViewPr>
    <p:cSldViewPr snapToGrid="0">
      <p:cViewPr varScale="1">
        <p:scale>
          <a:sx n="78" d="100"/>
          <a:sy n="78" d="100"/>
        </p:scale>
        <p:origin x="61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5A99ED0-7E04-478F-B595-33A49425D61C}" type="datetimeFigureOut">
              <a:rPr lang="en-US" smtClean="0"/>
              <a:t>11/17/2016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287E3CD-F1B2-4A18-B7DD-5F18694EFEE7}" type="slidenum">
              <a:rPr lang="en-US" smtClean="0"/>
              <a:t>‹#›</a:t>
            </a:fld>
            <a:endParaRPr lang="en-US"/>
          </a:p>
        </p:txBody>
      </p:sp>
    </p:spTree>
    <p:extLst>
      <p:ext uri="{BB962C8B-B14F-4D97-AF65-F5344CB8AC3E}">
        <p14:creationId xmlns:p14="http://schemas.microsoft.com/office/powerpoint/2010/main" val="23644254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803941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385713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71432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2707199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E6D852-73D9-4532-9439-1DF977BF09FD}"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510119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E6D852-73D9-4532-9439-1DF977BF09FD}"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2261638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E6D852-73D9-4532-9439-1DF977BF09FD}" type="datetimeFigureOut">
              <a:rPr lang="en-US" smtClean="0"/>
              <a:t>11/17/2016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974605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E6D852-73D9-4532-9439-1DF977BF09FD}" type="datetimeFigureOut">
              <a:rPr lang="en-US" smtClean="0"/>
              <a:t>11/17/2016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73136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E6D852-73D9-4532-9439-1DF977BF09FD}" type="datetimeFigureOut">
              <a:rPr lang="en-US" smtClean="0"/>
              <a:t>11/17/2016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955549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E6D852-73D9-4532-9439-1DF977BF09FD}"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140498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E6D852-73D9-4532-9439-1DF977BF09FD}"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504347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E6D852-73D9-4532-9439-1DF977BF09FD}" type="datetimeFigureOut">
              <a:rPr lang="en-US" smtClean="0"/>
              <a:t>11/17/2016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8BDD7-8472-44CA-9D18-1FC1880FA14F}" type="slidenum">
              <a:rPr lang="en-US" smtClean="0"/>
              <a:t>‹#›</a:t>
            </a:fld>
            <a:endParaRPr lang="en-US"/>
          </a:p>
        </p:txBody>
      </p:sp>
    </p:spTree>
    <p:extLst>
      <p:ext uri="{BB962C8B-B14F-4D97-AF65-F5344CB8AC3E}">
        <p14:creationId xmlns:p14="http://schemas.microsoft.com/office/powerpoint/2010/main" val="1169650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smtClean="0"/>
              <a:t>Thurs., Nov. 17</a:t>
            </a:r>
          </a:p>
        </p:txBody>
      </p:sp>
    </p:spTree>
    <p:extLst>
      <p:ext uri="{BB962C8B-B14F-4D97-AF65-F5344CB8AC3E}">
        <p14:creationId xmlns:p14="http://schemas.microsoft.com/office/powerpoint/2010/main" val="39030880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150" y="365125"/>
            <a:ext cx="10856650" cy="6124452"/>
          </a:xfrm>
        </p:spPr>
        <p:txBody>
          <a:bodyPr/>
          <a:lstStyle/>
          <a:p>
            <a:r>
              <a:rPr lang="en-US" dirty="0"/>
              <a:t>n</a:t>
            </a:r>
            <a:r>
              <a:rPr lang="en-US" dirty="0" smtClean="0"/>
              <a:t>ow…</a:t>
            </a:r>
            <a:br>
              <a:rPr lang="en-US" dirty="0" smtClean="0"/>
            </a:br>
            <a:r>
              <a:rPr lang="en-US" dirty="0"/>
              <a:t/>
            </a:r>
            <a:br>
              <a:rPr lang="en-US" dirty="0"/>
            </a:br>
            <a:r>
              <a:rPr lang="en-US" dirty="0" smtClean="0"/>
              <a:t>fed </a:t>
            </a:r>
            <a:r>
              <a:rPr lang="en-US" dirty="0" err="1" smtClean="0"/>
              <a:t>ct</a:t>
            </a:r>
            <a:r>
              <a:rPr lang="en-US" dirty="0" smtClean="0"/>
              <a:t> respect for </a:t>
            </a:r>
            <a:r>
              <a:rPr lang="en-US" i="1" dirty="0" smtClean="0"/>
              <a:t>law</a:t>
            </a:r>
            <a:r>
              <a:rPr lang="en-US" dirty="0" smtClean="0"/>
              <a:t> of states</a:t>
            </a:r>
            <a:endParaRPr lang="en-US" dirty="0"/>
          </a:p>
        </p:txBody>
      </p:sp>
    </p:spTree>
    <p:extLst>
      <p:ext uri="{BB962C8B-B14F-4D97-AF65-F5344CB8AC3E}">
        <p14:creationId xmlns:p14="http://schemas.microsoft.com/office/powerpoint/2010/main" val="1784991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703" y="365125"/>
            <a:ext cx="10679097" cy="5938021"/>
          </a:xfrm>
        </p:spPr>
        <p:txBody>
          <a:bodyPr/>
          <a:lstStyle/>
          <a:p>
            <a:r>
              <a:rPr lang="en-US" dirty="0"/>
              <a:t>c</a:t>
            </a:r>
            <a:r>
              <a:rPr lang="en-US" dirty="0" smtClean="0"/>
              <a:t>hoice of </a:t>
            </a:r>
            <a:r>
              <a:rPr lang="en-US" i="1" dirty="0" smtClean="0"/>
              <a:t>substantive</a:t>
            </a:r>
            <a:r>
              <a:rPr lang="en-US" dirty="0" smtClean="0"/>
              <a:t> law, federal or state</a:t>
            </a:r>
            <a:endParaRPr lang="en-US" dirty="0"/>
          </a:p>
        </p:txBody>
      </p:sp>
    </p:spTree>
    <p:extLst>
      <p:ext uri="{BB962C8B-B14F-4D97-AF65-F5344CB8AC3E}">
        <p14:creationId xmlns:p14="http://schemas.microsoft.com/office/powerpoint/2010/main" val="801357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926" y="365125"/>
            <a:ext cx="10767874" cy="5893632"/>
          </a:xfrm>
        </p:spPr>
        <p:txBody>
          <a:bodyPr/>
          <a:lstStyle/>
          <a:p>
            <a:r>
              <a:rPr lang="en-US" dirty="0" smtClean="0"/>
              <a:t>Supremacy Clause answers it all?</a:t>
            </a:r>
            <a:br>
              <a:rPr lang="en-US" dirty="0" smtClean="0"/>
            </a:br>
            <a:r>
              <a:rPr lang="en-US" dirty="0"/>
              <a:t/>
            </a:r>
            <a:br>
              <a:rPr lang="en-US" dirty="0"/>
            </a:br>
            <a:r>
              <a:rPr lang="en-US" dirty="0" smtClean="0"/>
              <a:t>Congress passes a statute within its power.  That law is supreme </a:t>
            </a:r>
            <a:r>
              <a:rPr lang="en-US" dirty="0" smtClean="0"/>
              <a:t>(it preempts </a:t>
            </a:r>
            <a:r>
              <a:rPr lang="en-US" dirty="0" smtClean="0"/>
              <a:t>contrary state </a:t>
            </a:r>
            <a:r>
              <a:rPr lang="en-US" dirty="0" smtClean="0"/>
              <a:t>law)…</a:t>
            </a:r>
            <a:endParaRPr lang="en-US" dirty="0"/>
          </a:p>
        </p:txBody>
      </p:sp>
    </p:spTree>
    <p:extLst>
      <p:ext uri="{BB962C8B-B14F-4D97-AF65-F5344CB8AC3E}">
        <p14:creationId xmlns:p14="http://schemas.microsoft.com/office/powerpoint/2010/main" val="4061267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9495" y="365125"/>
            <a:ext cx="10954305" cy="5929143"/>
          </a:xfrm>
        </p:spPr>
        <p:txBody>
          <a:bodyPr/>
          <a:lstStyle/>
          <a:p>
            <a:r>
              <a:rPr lang="en-US" dirty="0"/>
              <a:t>w</a:t>
            </a:r>
            <a:r>
              <a:rPr lang="en-US" dirty="0" smtClean="0"/>
              <a:t>hen can federal courts create federal common law that displaces state law?</a:t>
            </a:r>
            <a:br>
              <a:rPr lang="en-US" dirty="0" smtClean="0"/>
            </a:br>
            <a:r>
              <a:rPr lang="en-US" dirty="0"/>
              <a:t/>
            </a:r>
            <a:br>
              <a:rPr lang="en-US" dirty="0"/>
            </a:br>
            <a:r>
              <a:rPr lang="en-US" dirty="0" smtClean="0"/>
              <a:t>maybe federal courts can’t preempt state law even though Congress could</a:t>
            </a:r>
            <a:endParaRPr lang="en-US" dirty="0"/>
          </a:p>
        </p:txBody>
      </p:sp>
    </p:spTree>
    <p:extLst>
      <p:ext uri="{BB962C8B-B14F-4D97-AF65-F5344CB8AC3E}">
        <p14:creationId xmlns:p14="http://schemas.microsoft.com/office/powerpoint/2010/main" val="2168931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272" y="365125"/>
            <a:ext cx="10865528" cy="5991287"/>
          </a:xfrm>
        </p:spPr>
        <p:txBody>
          <a:bodyPr/>
          <a:lstStyle/>
          <a:p>
            <a:r>
              <a:rPr lang="en-US" dirty="0"/>
              <a:t>s</a:t>
            </a:r>
            <a:r>
              <a:rPr lang="en-US" dirty="0" smtClean="0"/>
              <a:t>eparation of powers</a:t>
            </a:r>
            <a:br>
              <a:rPr lang="en-US" dirty="0" smtClean="0"/>
            </a:br>
            <a:r>
              <a:rPr lang="en-US" dirty="0"/>
              <a:t/>
            </a:r>
            <a:br>
              <a:rPr lang="en-US" dirty="0"/>
            </a:br>
            <a:r>
              <a:rPr lang="en-US" dirty="0" smtClean="0"/>
              <a:t>Congress vs</a:t>
            </a:r>
            <a:r>
              <a:rPr lang="en-US" dirty="0" smtClean="0"/>
              <a:t>. </a:t>
            </a:r>
            <a:r>
              <a:rPr lang="en-US" dirty="0" smtClean="0"/>
              <a:t>federal courts</a:t>
            </a:r>
            <a:endParaRPr lang="en-US" dirty="0"/>
          </a:p>
        </p:txBody>
      </p:sp>
    </p:spTree>
    <p:extLst>
      <p:ext uri="{BB962C8B-B14F-4D97-AF65-F5344CB8AC3E}">
        <p14:creationId xmlns:p14="http://schemas.microsoft.com/office/powerpoint/2010/main" val="1150875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926" y="365125"/>
            <a:ext cx="10767874" cy="6026797"/>
          </a:xfrm>
        </p:spPr>
        <p:txBody>
          <a:bodyPr/>
          <a:lstStyle/>
          <a:p>
            <a:r>
              <a:rPr lang="en-US" dirty="0"/>
              <a:t>c</a:t>
            </a:r>
            <a:r>
              <a:rPr lang="en-US" dirty="0" smtClean="0"/>
              <a:t>hoice of procedural law</a:t>
            </a:r>
            <a:br>
              <a:rPr lang="en-US" dirty="0" smtClean="0"/>
            </a:br>
            <a:r>
              <a:rPr lang="en-US" dirty="0"/>
              <a:t/>
            </a:r>
            <a:br>
              <a:rPr lang="en-US" dirty="0"/>
            </a:br>
            <a:r>
              <a:rPr lang="en-US" dirty="0" smtClean="0"/>
              <a:t>assume a </a:t>
            </a:r>
            <a:r>
              <a:rPr lang="en-US" i="1" dirty="0" smtClean="0"/>
              <a:t>federal</a:t>
            </a:r>
            <a:r>
              <a:rPr lang="en-US" dirty="0" smtClean="0"/>
              <a:t> court in Ga is entertaining the Californian’s action against his wife</a:t>
            </a:r>
            <a:endParaRPr lang="en-US" dirty="0"/>
          </a:p>
        </p:txBody>
      </p:sp>
    </p:spTree>
    <p:extLst>
      <p:ext uri="{BB962C8B-B14F-4D97-AF65-F5344CB8AC3E}">
        <p14:creationId xmlns:p14="http://schemas.microsoft.com/office/powerpoint/2010/main" val="3226361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948" y="365125"/>
            <a:ext cx="10696852" cy="6000164"/>
          </a:xfrm>
        </p:spPr>
        <p:txBody>
          <a:bodyPr/>
          <a:lstStyle/>
          <a:p>
            <a:r>
              <a:rPr lang="en-US" dirty="0"/>
              <a:t>s</a:t>
            </a:r>
            <a:r>
              <a:rPr lang="en-US" dirty="0" smtClean="0"/>
              <a:t>hould federal limitations period be used?</a:t>
            </a:r>
            <a:br>
              <a:rPr lang="en-US" dirty="0" smtClean="0"/>
            </a:br>
            <a:r>
              <a:rPr lang="en-US" dirty="0" smtClean="0"/>
              <a:t>or Ga limitations period?</a:t>
            </a:r>
            <a:br>
              <a:rPr lang="en-US" dirty="0" smtClean="0"/>
            </a:br>
            <a:r>
              <a:rPr lang="en-US" dirty="0" smtClean="0"/>
              <a:t>or Ca limitations period?</a:t>
            </a:r>
            <a:br>
              <a:rPr lang="en-US" dirty="0" smtClean="0"/>
            </a:br>
            <a:endParaRPr lang="en-US" dirty="0"/>
          </a:p>
        </p:txBody>
      </p:sp>
    </p:spTree>
    <p:extLst>
      <p:ext uri="{BB962C8B-B14F-4D97-AF65-F5344CB8AC3E}">
        <p14:creationId xmlns:p14="http://schemas.microsoft.com/office/powerpoint/2010/main" val="7688292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2357" y="365125"/>
            <a:ext cx="10581443" cy="5902510"/>
          </a:xfrm>
        </p:spPr>
        <p:txBody>
          <a:bodyPr/>
          <a:lstStyle/>
          <a:p>
            <a:r>
              <a:rPr lang="en-US" dirty="0"/>
              <a:t>s</a:t>
            </a:r>
            <a:r>
              <a:rPr lang="en-US" dirty="0" smtClean="0"/>
              <a:t>ervice rules</a:t>
            </a:r>
            <a:br>
              <a:rPr lang="en-US" dirty="0" smtClean="0"/>
            </a:br>
            <a:r>
              <a:rPr lang="en-US" dirty="0" smtClean="0"/>
              <a:t>pleading standards</a:t>
            </a:r>
            <a:br>
              <a:rPr lang="en-US" dirty="0" smtClean="0"/>
            </a:br>
            <a:r>
              <a:rPr lang="en-US" dirty="0" smtClean="0"/>
              <a:t>issue preclusion</a:t>
            </a:r>
            <a:br>
              <a:rPr lang="en-US" dirty="0" smtClean="0"/>
            </a:br>
            <a:r>
              <a:rPr lang="en-US" dirty="0" smtClean="0"/>
              <a:t>claim preclusion</a:t>
            </a:r>
            <a:endParaRPr lang="en-US" dirty="0"/>
          </a:p>
        </p:txBody>
      </p:sp>
    </p:spTree>
    <p:extLst>
      <p:ext uri="{BB962C8B-B14F-4D97-AF65-F5344CB8AC3E}">
        <p14:creationId xmlns:p14="http://schemas.microsoft.com/office/powerpoint/2010/main" val="41601362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150" y="365125"/>
            <a:ext cx="10856650" cy="5733834"/>
          </a:xfrm>
        </p:spPr>
        <p:txBody>
          <a:bodyPr/>
          <a:lstStyle/>
          <a:p>
            <a:r>
              <a:rPr lang="en-US" dirty="0"/>
              <a:t>u</a:t>
            </a:r>
            <a:r>
              <a:rPr lang="en-US" dirty="0" smtClean="0"/>
              <a:t>sually called an </a:t>
            </a:r>
            <a:r>
              <a:rPr lang="en-US" i="1" dirty="0" smtClean="0"/>
              <a:t>Erie</a:t>
            </a:r>
            <a:r>
              <a:rPr lang="en-US" dirty="0" smtClean="0"/>
              <a:t> problem…</a:t>
            </a:r>
            <a:endParaRPr lang="en-US" dirty="0"/>
          </a:p>
        </p:txBody>
      </p:sp>
    </p:spTree>
    <p:extLst>
      <p:ext uri="{BB962C8B-B14F-4D97-AF65-F5344CB8AC3E}">
        <p14:creationId xmlns:p14="http://schemas.microsoft.com/office/powerpoint/2010/main" val="11639918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660" y="365125"/>
            <a:ext cx="10821140" cy="6035675"/>
          </a:xfrm>
        </p:spPr>
        <p:txBody>
          <a:bodyPr/>
          <a:lstStyle/>
          <a:p>
            <a:r>
              <a:rPr lang="en-US" i="1" dirty="0" smtClean="0"/>
              <a:t>Erie</a:t>
            </a:r>
            <a:r>
              <a:rPr lang="en-US" dirty="0" smtClean="0"/>
              <a:t> itself was about something different</a:t>
            </a:r>
            <a:endParaRPr lang="en-US" dirty="0"/>
          </a:p>
        </p:txBody>
      </p:sp>
    </p:spTree>
    <p:extLst>
      <p:ext uri="{BB962C8B-B14F-4D97-AF65-F5344CB8AC3E}">
        <p14:creationId xmlns:p14="http://schemas.microsoft.com/office/powerpoint/2010/main" val="3420453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981200" y="1063626"/>
            <a:ext cx="8305800" cy="4822825"/>
          </a:xfrm>
        </p:spPr>
        <p:txBody>
          <a:bodyPr>
            <a:normAutofit fontScale="90000"/>
          </a:bodyPr>
          <a:lstStyle/>
          <a:p>
            <a:pPr algn="l" eaLnBrk="1" hangingPunct="1"/>
            <a:r>
              <a:rPr lang="en-US" altLang="en-US" sz="3200"/>
              <a:t>- Two cars enter an intersection at right angles and strike one another killing both drivers and all passengers. </a:t>
            </a:r>
            <a:br>
              <a:rPr lang="en-US" altLang="en-US" sz="3200"/>
            </a:br>
            <a:r>
              <a:rPr lang="en-US" altLang="en-US" sz="3200"/>
              <a:t>- There are no eyewitnesses to the accident. </a:t>
            </a:r>
            <a:br>
              <a:rPr lang="en-US" altLang="en-US" sz="3200"/>
            </a:br>
            <a:r>
              <a:rPr lang="en-US" altLang="en-US" sz="3200"/>
              <a:t>- The only evidence available is that there was a working traffic light; thus one of the drivers, but only one, had to go through the red light.</a:t>
            </a:r>
            <a:br>
              <a:rPr lang="en-US" altLang="en-US" sz="3200"/>
            </a:br>
            <a:r>
              <a:rPr lang="en-US" altLang="en-US" sz="3200"/>
              <a:t>- The family of the driver of one car sues the estate of the driver of the other for negligence</a:t>
            </a:r>
            <a:br>
              <a:rPr lang="en-US" altLang="en-US" sz="3200"/>
            </a:br>
            <a:r>
              <a:rPr lang="en-US" altLang="en-US" sz="3200"/>
              <a:t>- The estate moves for a directed verdict</a:t>
            </a:r>
            <a:br>
              <a:rPr lang="en-US" altLang="en-US" sz="3200"/>
            </a:br>
            <a:endParaRPr lang="en-US" altLang="en-US" sz="3200"/>
          </a:p>
        </p:txBody>
      </p:sp>
      <p:sp>
        <p:nvSpPr>
          <p:cNvPr id="3277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F573518-A982-44AB-BB34-DF4E49340CC2}" type="slidenum">
              <a:rPr lang="en-US" altLang="en-US" sz="900">
                <a:solidFill>
                  <a:srgbClr val="898989"/>
                </a:solidFill>
              </a:rPr>
              <a:pPr>
                <a:spcBef>
                  <a:spcPct val="0"/>
                </a:spcBef>
                <a:buFontTx/>
                <a:buNone/>
              </a:pPr>
              <a:t>2</a:t>
            </a:fld>
            <a:endParaRPr lang="en-US" altLang="en-US" sz="900">
              <a:solidFill>
                <a:srgbClr val="898989"/>
              </a:solidFill>
            </a:endParaRPr>
          </a:p>
        </p:txBody>
      </p:sp>
    </p:spTree>
    <p:extLst>
      <p:ext uri="{BB962C8B-B14F-4D97-AF65-F5344CB8AC3E}">
        <p14:creationId xmlns:p14="http://schemas.microsoft.com/office/powerpoint/2010/main" val="4259193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943100" y="1131889"/>
            <a:ext cx="8096250" cy="4567237"/>
          </a:xfrm>
        </p:spPr>
        <p:txBody>
          <a:bodyPr/>
          <a:lstStyle/>
          <a:p>
            <a:pPr eaLnBrk="1" hangingPunct="1"/>
            <a:r>
              <a:rPr lang="en-US" altLang="en-US" dirty="0" smtClean="0"/>
              <a:t>how should federal courts sitting in diversity interpret the general common law </a:t>
            </a:r>
            <a:r>
              <a:rPr lang="en-US" altLang="en-US" dirty="0" smtClean="0"/>
              <a:t>prevailing within </a:t>
            </a:r>
            <a:r>
              <a:rPr lang="en-US" altLang="en-US" dirty="0" smtClean="0"/>
              <a:t>a </a:t>
            </a:r>
            <a:r>
              <a:rPr lang="en-US" altLang="en-US" dirty="0" smtClean="0"/>
              <a:t>state?</a:t>
            </a:r>
            <a:endParaRPr lang="en-US" altLang="en-US" dirty="0" smtClean="0"/>
          </a:p>
        </p:txBody>
      </p:sp>
    </p:spTree>
    <p:extLst>
      <p:ext uri="{BB962C8B-B14F-4D97-AF65-F5344CB8AC3E}">
        <p14:creationId xmlns:p14="http://schemas.microsoft.com/office/powerpoint/2010/main" val="3605915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821377" y="870632"/>
            <a:ext cx="8362950" cy="4695825"/>
          </a:xfrm>
        </p:spPr>
        <p:txBody>
          <a:bodyPr>
            <a:normAutofit fontScale="90000"/>
          </a:bodyPr>
          <a:lstStyle/>
          <a:p>
            <a:pPr algn="l" eaLnBrk="1" hangingPunct="1"/>
            <a:r>
              <a:rPr lang="en-US" altLang="en-US" dirty="0" smtClean="0"/>
              <a:t>Swift v. Tyson (US 1842)</a:t>
            </a:r>
            <a:br>
              <a:rPr lang="en-US" altLang="en-US" dirty="0" smtClean="0"/>
            </a:br>
            <a:r>
              <a:rPr lang="en-US" altLang="en-US" dirty="0" smtClean="0"/>
              <a:t/>
            </a:r>
            <a:br>
              <a:rPr lang="en-US" altLang="en-US" dirty="0" smtClean="0"/>
            </a:br>
            <a:r>
              <a:rPr lang="en-US" altLang="en-US" dirty="0" smtClean="0"/>
              <a:t>P sues D in federal court in New York concerning commercial paper issued in New York.</a:t>
            </a:r>
            <a:br>
              <a:rPr lang="en-US" altLang="en-US" dirty="0" smtClean="0"/>
            </a:br>
            <a:r>
              <a:rPr lang="en-US" altLang="en-US" dirty="0" smtClean="0"/>
              <a:t>The Supreme Court held that in interpreting the general common law prevailing in New York, a federal court need not follow opinions of New York state courts.</a:t>
            </a:r>
          </a:p>
        </p:txBody>
      </p:sp>
    </p:spTree>
    <p:extLst>
      <p:ext uri="{BB962C8B-B14F-4D97-AF65-F5344CB8AC3E}">
        <p14:creationId xmlns:p14="http://schemas.microsoft.com/office/powerpoint/2010/main" val="30375891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013" y="365125"/>
            <a:ext cx="10878787" cy="6106927"/>
          </a:xfrm>
        </p:spPr>
        <p:txBody>
          <a:bodyPr>
            <a:normAutofit/>
          </a:bodyPr>
          <a:lstStyle/>
          <a:p>
            <a:r>
              <a:rPr lang="en-US" dirty="0"/>
              <a:t>h</a:t>
            </a:r>
            <a:r>
              <a:rPr lang="en-US" dirty="0" smtClean="0"/>
              <a:t>orizontal </a:t>
            </a:r>
            <a:r>
              <a:rPr lang="en-US" i="1" dirty="0" smtClean="0"/>
              <a:t>Swift</a:t>
            </a:r>
            <a:r>
              <a:rPr lang="en-US" dirty="0" smtClean="0"/>
              <a:t>…</a:t>
            </a:r>
            <a:br>
              <a:rPr lang="en-US" dirty="0" smtClean="0"/>
            </a:br>
            <a:r>
              <a:rPr lang="en-US" dirty="0"/>
              <a:t/>
            </a:r>
            <a:br>
              <a:rPr lang="en-US" dirty="0"/>
            </a:br>
            <a:r>
              <a:rPr lang="en-US" altLang="en-US" dirty="0"/>
              <a:t>P sues D in </a:t>
            </a:r>
            <a:r>
              <a:rPr lang="en-US" altLang="en-US" dirty="0" smtClean="0"/>
              <a:t>state court </a:t>
            </a:r>
            <a:r>
              <a:rPr lang="en-US" altLang="en-US" dirty="0"/>
              <a:t>in </a:t>
            </a:r>
            <a:r>
              <a:rPr lang="en-US" altLang="en-US" dirty="0" smtClean="0"/>
              <a:t>New York concerning </a:t>
            </a:r>
            <a:r>
              <a:rPr lang="en-US" altLang="en-US" dirty="0"/>
              <a:t>commercial paper issued in </a:t>
            </a:r>
            <a:r>
              <a:rPr lang="en-US" altLang="en-US" dirty="0" smtClean="0"/>
              <a:t>Pennsylvania.</a:t>
            </a:r>
            <a:r>
              <a:rPr lang="en-US" altLang="en-US" dirty="0"/>
              <a:t/>
            </a:r>
            <a:br>
              <a:rPr lang="en-US" altLang="en-US" dirty="0"/>
            </a:br>
            <a:r>
              <a:rPr lang="en-US" altLang="en-US" dirty="0" smtClean="0"/>
              <a:t>In interpreting </a:t>
            </a:r>
            <a:r>
              <a:rPr lang="en-US" altLang="en-US" dirty="0"/>
              <a:t>the general common law prevailing in </a:t>
            </a:r>
            <a:r>
              <a:rPr lang="en-US" altLang="en-US" dirty="0" smtClean="0"/>
              <a:t>Pennsylvania, NY state courts would not defer to the decisions of Pennsylvania state courts.</a:t>
            </a:r>
            <a:endParaRPr lang="en-US" dirty="0"/>
          </a:p>
        </p:txBody>
      </p:sp>
    </p:spTree>
    <p:extLst>
      <p:ext uri="{BB962C8B-B14F-4D97-AF65-F5344CB8AC3E}">
        <p14:creationId xmlns:p14="http://schemas.microsoft.com/office/powerpoint/2010/main" val="38613823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315" y="365125"/>
            <a:ext cx="10723485" cy="5875877"/>
          </a:xfrm>
        </p:spPr>
        <p:txBody>
          <a:bodyPr/>
          <a:lstStyle/>
          <a:p>
            <a:r>
              <a:rPr lang="en-US" dirty="0"/>
              <a:t>w</a:t>
            </a:r>
            <a:r>
              <a:rPr lang="en-US" dirty="0" smtClean="0"/>
              <a:t>ere federal courts applying </a:t>
            </a:r>
            <a:r>
              <a:rPr lang="en-US" i="1" dirty="0" smtClean="0"/>
              <a:t>federal</a:t>
            </a:r>
            <a:r>
              <a:rPr lang="en-US" dirty="0" smtClean="0"/>
              <a:t> common law under the </a:t>
            </a:r>
            <a:r>
              <a:rPr lang="en-US" i="1" dirty="0" smtClean="0"/>
              <a:t>Swift</a:t>
            </a:r>
            <a:r>
              <a:rPr lang="en-US" dirty="0" smtClean="0"/>
              <a:t> regime…?</a:t>
            </a:r>
            <a:endParaRPr lang="en-US" dirty="0"/>
          </a:p>
        </p:txBody>
      </p:sp>
    </p:spTree>
    <p:extLst>
      <p:ext uri="{BB962C8B-B14F-4D97-AF65-F5344CB8AC3E}">
        <p14:creationId xmlns:p14="http://schemas.microsoft.com/office/powerpoint/2010/main" val="39160999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891" y="365125"/>
            <a:ext cx="10771909" cy="5988174"/>
          </a:xfrm>
        </p:spPr>
        <p:txBody>
          <a:bodyPr/>
          <a:lstStyle/>
          <a:p>
            <a:r>
              <a:rPr lang="en-US" dirty="0"/>
              <a:t>i</a:t>
            </a:r>
            <a:r>
              <a:rPr lang="en-US" dirty="0" smtClean="0"/>
              <a:t>s whether </a:t>
            </a:r>
            <a:r>
              <a:rPr lang="en-US" i="1" dirty="0" smtClean="0"/>
              <a:t>Swift</a:t>
            </a:r>
            <a:r>
              <a:rPr lang="en-US" dirty="0" smtClean="0"/>
              <a:t> or </a:t>
            </a:r>
            <a:r>
              <a:rPr lang="en-US" i="1" dirty="0" smtClean="0"/>
              <a:t>Erie</a:t>
            </a:r>
            <a:r>
              <a:rPr lang="en-US" dirty="0" smtClean="0"/>
              <a:t> is right a </a:t>
            </a:r>
            <a:r>
              <a:rPr lang="en-US" dirty="0" smtClean="0"/>
              <a:t>jurisprudential question</a:t>
            </a:r>
            <a:r>
              <a:rPr lang="en-US" dirty="0" smtClean="0"/>
              <a:t>?</a:t>
            </a:r>
            <a:br>
              <a:rPr lang="en-US" dirty="0" smtClean="0"/>
            </a:br>
            <a:r>
              <a:rPr lang="en-US" dirty="0"/>
              <a:t/>
            </a:r>
            <a:br>
              <a:rPr lang="en-US" dirty="0"/>
            </a:br>
            <a:r>
              <a:rPr lang="en-US" dirty="0"/>
              <a:t>i</a:t>
            </a:r>
            <a:r>
              <a:rPr lang="en-US" dirty="0" smtClean="0"/>
              <a:t>s it tied to one’s theory of the nature of law?</a:t>
            </a:r>
            <a:endParaRPr lang="en-US" dirty="0"/>
          </a:p>
        </p:txBody>
      </p:sp>
    </p:spTree>
    <p:extLst>
      <p:ext uri="{BB962C8B-B14F-4D97-AF65-F5344CB8AC3E}">
        <p14:creationId xmlns:p14="http://schemas.microsoft.com/office/powerpoint/2010/main" val="36340840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783771" y="1226892"/>
            <a:ext cx="10533413" cy="4454525"/>
          </a:xfrm>
        </p:spPr>
        <p:txBody>
          <a:bodyPr>
            <a:normAutofit fontScale="90000"/>
          </a:bodyPr>
          <a:lstStyle/>
          <a:p>
            <a:pPr eaLnBrk="1" hangingPunct="1"/>
            <a:r>
              <a:rPr lang="en-US" altLang="en-US" dirty="0" smtClean="0"/>
              <a:t>positivism – the existence and content of the law of a jurisdiction is ultimately solely a matter of social facts about the behavior and attitudes of officials (and perhaps the population as a whole) in that jurisdiction.</a:t>
            </a:r>
            <a:br>
              <a:rPr lang="en-US" altLang="en-US" dirty="0" smtClean="0"/>
            </a:br>
            <a:r>
              <a:rPr lang="en-US" altLang="en-US" dirty="0" smtClean="0"/>
              <a:t/>
            </a:r>
            <a:br>
              <a:rPr lang="en-US" altLang="en-US" dirty="0" smtClean="0"/>
            </a:br>
            <a:r>
              <a:rPr lang="en-US" altLang="en-US" dirty="0" smtClean="0"/>
              <a:t>e.g. if tomorrow officials in the United States started acting as if Michael Green’s word was law, my word would be law</a:t>
            </a:r>
          </a:p>
        </p:txBody>
      </p:sp>
    </p:spTree>
    <p:extLst>
      <p:ext uri="{BB962C8B-B14F-4D97-AF65-F5344CB8AC3E}">
        <p14:creationId xmlns:p14="http://schemas.microsoft.com/office/powerpoint/2010/main" val="4594939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2017714" y="1131888"/>
            <a:ext cx="8021637" cy="4538662"/>
          </a:xfrm>
        </p:spPr>
        <p:txBody>
          <a:bodyPr/>
          <a:lstStyle/>
          <a:p>
            <a:pPr eaLnBrk="1" hangingPunct="1"/>
            <a:r>
              <a:rPr lang="en-US" altLang="en-US" dirty="0" smtClean="0"/>
              <a:t>natural law theory – the existence and content of the law is not (or not solely) a matter of social facts</a:t>
            </a:r>
            <a:br>
              <a:rPr lang="en-US" altLang="en-US" dirty="0" smtClean="0"/>
            </a:br>
            <a:r>
              <a:rPr lang="en-US" altLang="en-US" dirty="0"/>
              <a:t/>
            </a:r>
            <a:br>
              <a:rPr lang="en-US" altLang="en-US" dirty="0"/>
            </a:br>
            <a:r>
              <a:rPr lang="en-US" altLang="en-US" dirty="0" smtClean="0"/>
              <a:t>law can be binding in a jurisdiction no matter what people in that jurisdiction say about the matter</a:t>
            </a:r>
          </a:p>
        </p:txBody>
      </p:sp>
    </p:spTree>
    <p:extLst>
      <p:ext uri="{BB962C8B-B14F-4D97-AF65-F5344CB8AC3E}">
        <p14:creationId xmlns:p14="http://schemas.microsoft.com/office/powerpoint/2010/main" val="14152145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724395" y="1131888"/>
            <a:ext cx="11055927" cy="4597400"/>
          </a:xfrm>
        </p:spPr>
        <p:txBody>
          <a:bodyPr rtlCol="0">
            <a:normAutofit fontScale="90000"/>
          </a:bodyPr>
          <a:lstStyle/>
          <a:p>
            <a:pPr>
              <a:defRPr/>
            </a:pPr>
            <a:r>
              <a:rPr lang="en-US" altLang="en-US" dirty="0" smtClean="0"/>
              <a:t>two interpretations of </a:t>
            </a:r>
            <a:r>
              <a:rPr lang="en-US" altLang="en-US" i="1" dirty="0" smtClean="0"/>
              <a:t>Swift</a:t>
            </a:r>
            <a:r>
              <a:rPr lang="en-US" altLang="en-US" dirty="0" smtClean="0"/>
              <a:t>’s view of general common law:</a:t>
            </a:r>
            <a:br>
              <a:rPr lang="en-US" altLang="en-US" dirty="0" smtClean="0"/>
            </a:br>
            <a:r>
              <a:rPr lang="en-US" altLang="en-US" dirty="0" smtClean="0"/>
              <a:t>1) natural law – the general common law is a “brooding omnipresence” that applies in New York whatever New York officials say</a:t>
            </a:r>
            <a:br>
              <a:rPr lang="en-US" altLang="en-US" dirty="0" smtClean="0"/>
            </a:br>
            <a:r>
              <a:rPr lang="en-US" altLang="en-US" dirty="0" smtClean="0"/>
              <a:t>2) positivist – the common law applies in New York only because New York officials say so, </a:t>
            </a:r>
            <a:r>
              <a:rPr lang="en-US" altLang="en-US" i="1" dirty="0" smtClean="0"/>
              <a:t>BUT</a:t>
            </a:r>
            <a:r>
              <a:rPr lang="en-US" altLang="en-US" dirty="0" smtClean="0"/>
              <a:t> New York officials permit federal courts to come to their own judgment about what the common law in New York is, because what the common law standard is </a:t>
            </a:r>
            <a:r>
              <a:rPr lang="en-US" altLang="en-US" dirty="0" err="1" smtClean="0"/>
              <a:t>is</a:t>
            </a:r>
            <a:r>
              <a:rPr lang="en-US" altLang="en-US" dirty="0" smtClean="0"/>
              <a:t> a question of fact</a:t>
            </a:r>
          </a:p>
        </p:txBody>
      </p:sp>
    </p:spTree>
    <p:extLst>
      <p:ext uri="{BB962C8B-B14F-4D97-AF65-F5344CB8AC3E}">
        <p14:creationId xmlns:p14="http://schemas.microsoft.com/office/powerpoint/2010/main" val="30746099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888" y="365125"/>
            <a:ext cx="10866912" cy="5988174"/>
          </a:xfrm>
        </p:spPr>
        <p:txBody>
          <a:bodyPr>
            <a:normAutofit fontScale="90000"/>
          </a:bodyPr>
          <a:lstStyle/>
          <a:p>
            <a:r>
              <a:rPr lang="en-US" dirty="0"/>
              <a:t>a</a:t>
            </a:r>
            <a:r>
              <a:rPr lang="en-US" dirty="0" smtClean="0"/>
              <a:t>ssume that the common law concerning commercial paper is determined by commercial custom</a:t>
            </a:r>
            <a:br>
              <a:rPr lang="en-US" dirty="0" smtClean="0"/>
            </a:br>
            <a:r>
              <a:rPr lang="en-US" dirty="0"/>
              <a:t/>
            </a:r>
            <a:br>
              <a:rPr lang="en-US" dirty="0"/>
            </a:br>
            <a:r>
              <a:rPr lang="en-US" dirty="0" smtClean="0"/>
              <a:t>NY courts say that commercial custom is X</a:t>
            </a:r>
            <a:br>
              <a:rPr lang="en-US" dirty="0" smtClean="0"/>
            </a:br>
            <a:r>
              <a:rPr lang="en-US" dirty="0"/>
              <a:t/>
            </a:r>
            <a:br>
              <a:rPr lang="en-US" dirty="0"/>
            </a:br>
            <a:r>
              <a:rPr lang="en-US" dirty="0"/>
              <a:t>s</a:t>
            </a:r>
            <a:r>
              <a:rPr lang="en-US" dirty="0" smtClean="0"/>
              <a:t>ince </a:t>
            </a:r>
            <a:r>
              <a:rPr lang="en-US" dirty="0" smtClean="0"/>
              <a:t>whether commercial custom is X is a question of fact, NY courts might think that their decision should not bind federal and sister state courts when adjudicating cases arising in NY</a:t>
            </a:r>
            <a:endParaRPr lang="en-US" dirty="0"/>
          </a:p>
        </p:txBody>
      </p:sp>
    </p:spTree>
    <p:extLst>
      <p:ext uri="{BB962C8B-B14F-4D97-AF65-F5344CB8AC3E}">
        <p14:creationId xmlns:p14="http://schemas.microsoft.com/office/powerpoint/2010/main" val="17305297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1676400" y="1131889"/>
            <a:ext cx="8362950" cy="4676775"/>
          </a:xfrm>
        </p:spPr>
        <p:txBody>
          <a:bodyPr>
            <a:normAutofit fontScale="90000"/>
          </a:bodyPr>
          <a:lstStyle/>
          <a:p>
            <a:pPr algn="l" eaLnBrk="1" hangingPunct="1"/>
            <a:r>
              <a:rPr lang="en-US" altLang="en-US" sz="3600" dirty="0"/>
              <a:t>Swift v. Tyson – evidence of positivism</a:t>
            </a:r>
            <a:br>
              <a:rPr lang="en-US" altLang="en-US" sz="3600" dirty="0"/>
            </a:br>
            <a:r>
              <a:rPr lang="en-US" altLang="en-US" sz="3600" dirty="0"/>
              <a:t/>
            </a:r>
            <a:br>
              <a:rPr lang="en-US" altLang="en-US" sz="3600" dirty="0"/>
            </a:br>
            <a:r>
              <a:rPr lang="en-US" altLang="en-US" sz="3600" dirty="0"/>
              <a:t>even under Swift, federal courts had to follow court decisions of common law jurisdictions concerning statutes and common law rules about local matters (e.g. real property)</a:t>
            </a:r>
            <a:br>
              <a:rPr lang="en-US" altLang="en-US" sz="3600" dirty="0"/>
            </a:br>
            <a:r>
              <a:rPr lang="en-US" altLang="en-US" sz="3600" dirty="0"/>
              <a:t/>
            </a:r>
            <a:br>
              <a:rPr lang="en-US" altLang="en-US" sz="3600" dirty="0"/>
            </a:br>
            <a:r>
              <a:rPr lang="en-US" altLang="en-US" sz="3600" dirty="0"/>
              <a:t>and federal courts had to follow the court decisions of jurisdictions </a:t>
            </a:r>
            <a:r>
              <a:rPr lang="en-US" altLang="en-US" sz="3600" dirty="0" smtClean="0"/>
              <a:t>whose officials chose not to have </a:t>
            </a:r>
            <a:r>
              <a:rPr lang="en-US" altLang="en-US" sz="3600" dirty="0"/>
              <a:t>a common law system (e.g. Louisiana, </a:t>
            </a:r>
            <a:r>
              <a:rPr lang="en-US" altLang="en-US" sz="3600" dirty="0" smtClean="0"/>
              <a:t>Spain). </a:t>
            </a:r>
            <a:endParaRPr lang="en-US" altLang="en-US" sz="3600" dirty="0"/>
          </a:p>
        </p:txBody>
      </p:sp>
    </p:spTree>
    <p:extLst>
      <p:ext uri="{BB962C8B-B14F-4D97-AF65-F5344CB8AC3E}">
        <p14:creationId xmlns:p14="http://schemas.microsoft.com/office/powerpoint/2010/main" val="4112779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05000" y="1063626"/>
            <a:ext cx="8686800" cy="4937125"/>
          </a:xfrm>
        </p:spPr>
        <p:txBody>
          <a:bodyPr>
            <a:normAutofit fontScale="90000"/>
          </a:bodyPr>
          <a:lstStyle/>
          <a:p>
            <a:pPr algn="l" eaLnBrk="1" hangingPunct="1"/>
            <a:r>
              <a:rPr lang="en-US" altLang="en-US" sz="2800"/>
              <a:t>- X must take a certain pill once a day to remain alive. The pill is highly toxic. To take two within 24 hours is fatal. </a:t>
            </a:r>
            <a:br>
              <a:rPr lang="en-US" altLang="en-US" sz="2800"/>
            </a:br>
            <a:r>
              <a:rPr lang="en-US" altLang="en-US" sz="2800"/>
              <a:t>- X is found dead in his bedroom and the evidence is clear that he took two pills that day. </a:t>
            </a:r>
            <a:br>
              <a:rPr lang="en-US" altLang="en-US" sz="2800"/>
            </a:br>
            <a:r>
              <a:rPr lang="en-US" altLang="en-US" sz="2800"/>
              <a:t>- The uncontradicted evidence shows that several hours before his death, X made out a new will, substantially different from the one previously in force. It also shows that at about the same time, X made plans to accompany several friends on a fishing trip on the following day.</a:t>
            </a:r>
            <a:br>
              <a:rPr lang="en-US" altLang="en-US" sz="2800"/>
            </a:br>
            <a:r>
              <a:rPr lang="en-US" altLang="en-US" sz="2800"/>
              <a:t>- X’s family sues Insurance Co. for insurance proceeds on the ground that X’s death was an accident</a:t>
            </a:r>
            <a:br>
              <a:rPr lang="en-US" altLang="en-US" sz="2800"/>
            </a:br>
            <a:r>
              <a:rPr lang="en-US" altLang="en-US" sz="2800"/>
              <a:t>- Insurance Co. moves for summary judgment on the ground that no reasonable jury could find that the death was an accident and not suicide</a:t>
            </a:r>
            <a:r>
              <a:rPr lang="en-US" altLang="en-US" sz="2800" b="1"/>
              <a:t/>
            </a:r>
            <a:br>
              <a:rPr lang="en-US" altLang="en-US" sz="2800" b="1"/>
            </a:br>
            <a:endParaRPr lang="en-US" altLang="en-US" sz="2800"/>
          </a:p>
        </p:txBody>
      </p:sp>
    </p:spTree>
    <p:extLst>
      <p:ext uri="{BB962C8B-B14F-4D97-AF65-F5344CB8AC3E}">
        <p14:creationId xmlns:p14="http://schemas.microsoft.com/office/powerpoint/2010/main" val="13839936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2032000" y="1131889"/>
            <a:ext cx="8007350" cy="4365625"/>
          </a:xfrm>
        </p:spPr>
        <p:txBody>
          <a:bodyPr>
            <a:normAutofit fontScale="90000"/>
          </a:bodyPr>
          <a:lstStyle/>
          <a:p>
            <a:r>
              <a:rPr lang="en-US" altLang="en-US" dirty="0" smtClean="0"/>
              <a:t>Green:</a:t>
            </a:r>
            <a:br>
              <a:rPr lang="en-US" altLang="en-US" dirty="0" smtClean="0"/>
            </a:br>
            <a:r>
              <a:rPr lang="en-US" altLang="en-US" dirty="0" smtClean="0"/>
              <a:t/>
            </a:r>
            <a:br>
              <a:rPr lang="en-US" altLang="en-US" dirty="0" smtClean="0"/>
            </a:br>
            <a:r>
              <a:rPr lang="en-US" altLang="en-US" dirty="0" smtClean="0"/>
              <a:t>under </a:t>
            </a:r>
            <a:r>
              <a:rPr lang="en-US" altLang="en-US" i="1" dirty="0" smtClean="0"/>
              <a:t>Swift</a:t>
            </a:r>
            <a:r>
              <a:rPr lang="en-US" altLang="en-US" dirty="0" smtClean="0"/>
              <a:t>, federal courts could come to their own conclusion about a state’s common law because the state’s officials let them do so</a:t>
            </a:r>
            <a:br>
              <a:rPr lang="en-US" altLang="en-US" dirty="0" smtClean="0"/>
            </a:br>
            <a:r>
              <a:rPr lang="en-US" altLang="en-US" dirty="0"/>
              <a:t/>
            </a:r>
            <a:br>
              <a:rPr lang="en-US" altLang="en-US" dirty="0"/>
            </a:br>
            <a:r>
              <a:rPr lang="en-US" altLang="en-US" dirty="0" smtClean="0"/>
              <a:t>the law applied in </a:t>
            </a:r>
            <a:r>
              <a:rPr lang="en-US" altLang="en-US" i="1" dirty="0" smtClean="0"/>
              <a:t>Swift</a:t>
            </a:r>
            <a:r>
              <a:rPr lang="en-US" altLang="en-US" dirty="0" smtClean="0"/>
              <a:t> was NY law</a:t>
            </a:r>
          </a:p>
        </p:txBody>
      </p:sp>
    </p:spTree>
    <p:extLst>
      <p:ext uri="{BB962C8B-B14F-4D97-AF65-F5344CB8AC3E}">
        <p14:creationId xmlns:p14="http://schemas.microsoft.com/office/powerpoint/2010/main" val="174965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764" y="365125"/>
            <a:ext cx="10855036" cy="6154428"/>
          </a:xfrm>
        </p:spPr>
        <p:txBody>
          <a:bodyPr/>
          <a:lstStyle/>
          <a:p>
            <a:r>
              <a:rPr lang="en-US" dirty="0"/>
              <a:t>s</a:t>
            </a:r>
            <a:r>
              <a:rPr lang="en-US" dirty="0" smtClean="0"/>
              <a:t>tate by state approach?</a:t>
            </a:r>
            <a:endParaRPr lang="en-US" dirty="0"/>
          </a:p>
        </p:txBody>
      </p:sp>
    </p:spTree>
    <p:extLst>
      <p:ext uri="{BB962C8B-B14F-4D97-AF65-F5344CB8AC3E}">
        <p14:creationId xmlns:p14="http://schemas.microsoft.com/office/powerpoint/2010/main" val="33827727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676401" y="973138"/>
            <a:ext cx="9097963" cy="4876800"/>
          </a:xfrm>
        </p:spPr>
        <p:txBody>
          <a:bodyPr rtlCol="0">
            <a:normAutofit fontScale="90000"/>
          </a:bodyPr>
          <a:lstStyle/>
          <a:p>
            <a:pPr>
              <a:defRPr/>
            </a:pPr>
            <a:r>
              <a:rPr lang="en-US" altLang="en-US" dirty="0" smtClean="0"/>
              <a:t>Problem with Swift – </a:t>
            </a:r>
            <a:br>
              <a:rPr lang="en-US" altLang="en-US" dirty="0" smtClean="0"/>
            </a:br>
            <a:r>
              <a:rPr lang="en-US" altLang="en-US" dirty="0" smtClean="0"/>
              <a:t>Black &amp; White Taxicab (US 1928) –</a:t>
            </a:r>
            <a:br>
              <a:rPr lang="en-US" altLang="en-US" dirty="0" smtClean="0"/>
            </a:br>
            <a:r>
              <a:rPr lang="en-US" altLang="en-US" dirty="0" smtClean="0"/>
              <a:t>The P Corp. (Ky.) wants to sue the D Corp. (</a:t>
            </a:r>
            <a:r>
              <a:rPr lang="en-US" altLang="en-US" dirty="0"/>
              <a:t>K</a:t>
            </a:r>
            <a:r>
              <a:rPr lang="en-US" altLang="en-US" dirty="0" smtClean="0"/>
              <a:t>y.) concerning a Kentucky contract.</a:t>
            </a:r>
            <a:br>
              <a:rPr lang="en-US" altLang="en-US" dirty="0" smtClean="0"/>
            </a:br>
            <a:r>
              <a:rPr lang="en-US" altLang="en-US" dirty="0" smtClean="0"/>
              <a:t>It likes the way federal courts have interpreted the common law on the matter better than the way Ky. state courts have. </a:t>
            </a:r>
            <a:br>
              <a:rPr lang="en-US" altLang="en-US" dirty="0" smtClean="0"/>
            </a:br>
            <a:r>
              <a:rPr lang="en-US" altLang="en-US" dirty="0" smtClean="0"/>
              <a:t>So it reincorporates in Tenn. and sues the D Corp. in federal court in Ky. </a:t>
            </a:r>
          </a:p>
        </p:txBody>
      </p:sp>
    </p:spTree>
    <p:extLst>
      <p:ext uri="{BB962C8B-B14F-4D97-AF65-F5344CB8AC3E}">
        <p14:creationId xmlns:p14="http://schemas.microsoft.com/office/powerpoint/2010/main" val="7073073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1933576" y="1131888"/>
            <a:ext cx="8105775" cy="4633912"/>
          </a:xfrm>
        </p:spPr>
        <p:txBody>
          <a:bodyPr/>
          <a:lstStyle/>
          <a:p>
            <a:pPr eaLnBrk="1" hangingPunct="1"/>
            <a:r>
              <a:rPr lang="en-US" altLang="en-US" smtClean="0"/>
              <a:t>vertical forum shopping</a:t>
            </a:r>
          </a:p>
        </p:txBody>
      </p:sp>
    </p:spTree>
    <p:extLst>
      <p:ext uri="{BB962C8B-B14F-4D97-AF65-F5344CB8AC3E}">
        <p14:creationId xmlns:p14="http://schemas.microsoft.com/office/powerpoint/2010/main" val="1986267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1862138" y="1131889"/>
            <a:ext cx="8177212" cy="4695825"/>
          </a:xfrm>
        </p:spPr>
        <p:txBody>
          <a:bodyPr>
            <a:normAutofit fontScale="90000"/>
          </a:bodyPr>
          <a:lstStyle/>
          <a:p>
            <a:pPr algn="l" eaLnBrk="1" hangingPunct="1"/>
            <a:r>
              <a:rPr lang="en-US" altLang="en-US" sz="4000" dirty="0"/>
              <a:t>Erie R.R. v. Tompkins (US 1938)</a:t>
            </a:r>
            <a:br>
              <a:rPr lang="en-US" altLang="en-US" sz="4000" dirty="0"/>
            </a:br>
            <a:r>
              <a:rPr lang="en-US" altLang="en-US" sz="4000" dirty="0"/>
              <a:t/>
            </a:r>
            <a:br>
              <a:rPr lang="en-US" altLang="en-US" sz="4000" dirty="0"/>
            </a:br>
            <a:r>
              <a:rPr lang="en-US" altLang="en-US" sz="4000" dirty="0"/>
              <a:t>Tompkins (a citizen of Pa) sued Erie RR (a citizen of NY) for negligence in connection with an accident in Pa in which he was trespassing on Erie’s property</a:t>
            </a:r>
            <a:br>
              <a:rPr lang="en-US" altLang="en-US" sz="4000" dirty="0"/>
            </a:br>
            <a:r>
              <a:rPr lang="en-US" altLang="en-US" sz="4000" dirty="0"/>
              <a:t>What is the duty of care to trespassers?</a:t>
            </a:r>
            <a:br>
              <a:rPr lang="en-US" altLang="en-US" sz="4000" dirty="0"/>
            </a:br>
            <a:r>
              <a:rPr lang="en-US" altLang="en-US" sz="4000" dirty="0"/>
              <a:t>Under </a:t>
            </a:r>
            <a:r>
              <a:rPr lang="en-US" altLang="en-US" sz="4000" i="1" dirty="0"/>
              <a:t>Swift</a:t>
            </a:r>
            <a:r>
              <a:rPr lang="en-US" altLang="en-US" sz="4000" dirty="0"/>
              <a:t>, a federal court could come to its own </a:t>
            </a:r>
            <a:r>
              <a:rPr lang="en-US" altLang="en-US" sz="4000" dirty="0" smtClean="0"/>
              <a:t>conclusion.</a:t>
            </a:r>
            <a:br>
              <a:rPr lang="en-US" altLang="en-US" sz="4000" dirty="0" smtClean="0"/>
            </a:br>
            <a:r>
              <a:rPr lang="en-US" altLang="en-US" sz="4000" dirty="0"/>
              <a:t/>
            </a:r>
            <a:br>
              <a:rPr lang="en-US" altLang="en-US" sz="4000" dirty="0"/>
            </a:br>
            <a:r>
              <a:rPr lang="en-US" altLang="en-US" sz="4000" dirty="0" smtClean="0"/>
              <a:t>In </a:t>
            </a:r>
            <a:r>
              <a:rPr lang="en-US" altLang="en-US" sz="4000" i="1" dirty="0" smtClean="0"/>
              <a:t>Erie</a:t>
            </a:r>
            <a:r>
              <a:rPr lang="en-US" altLang="en-US" sz="4000" dirty="0" smtClean="0"/>
              <a:t> the </a:t>
            </a:r>
            <a:r>
              <a:rPr lang="en-US" altLang="en-US" sz="4000" dirty="0" err="1" smtClean="0"/>
              <a:t>SCt</a:t>
            </a:r>
            <a:r>
              <a:rPr lang="en-US" altLang="en-US" sz="4000" dirty="0" smtClean="0"/>
              <a:t> said that a federal court must defer to Pa state court decisions.</a:t>
            </a:r>
            <a:endParaRPr lang="en-US" altLang="en-US" sz="4000" dirty="0"/>
          </a:p>
        </p:txBody>
      </p:sp>
    </p:spTree>
    <p:extLst>
      <p:ext uri="{BB962C8B-B14F-4D97-AF65-F5344CB8AC3E}">
        <p14:creationId xmlns:p14="http://schemas.microsoft.com/office/powerpoint/2010/main" val="19068687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1746251" y="1103313"/>
            <a:ext cx="8253413" cy="4652962"/>
          </a:xfrm>
        </p:spPr>
        <p:txBody>
          <a:bodyPr/>
          <a:lstStyle/>
          <a:p>
            <a:pPr algn="l" eaLnBrk="1" hangingPunct="1"/>
            <a:r>
              <a:rPr lang="en-US" altLang="en-US" sz="4000" dirty="0"/>
              <a:t>Upshot of </a:t>
            </a:r>
            <a:r>
              <a:rPr lang="en-US" altLang="en-US" sz="4000" i="1" dirty="0"/>
              <a:t>Erie</a:t>
            </a:r>
            <a:r>
              <a:rPr lang="en-US" altLang="en-US" sz="4000" dirty="0"/>
              <a:t>:</a:t>
            </a:r>
            <a:br>
              <a:rPr lang="en-US" altLang="en-US" sz="4000" dirty="0"/>
            </a:br>
            <a:r>
              <a:rPr lang="en-US" altLang="en-US" sz="4000" dirty="0"/>
              <a:t/>
            </a:r>
            <a:br>
              <a:rPr lang="en-US" altLang="en-US" sz="4000" dirty="0"/>
            </a:br>
            <a:r>
              <a:rPr lang="en-US" altLang="en-US" sz="4000" dirty="0"/>
              <a:t>When entertaining a state law cause of action (e.g. in diversity, supplemental jurisdiction) the federal court should apply state law as interpreted by that state’s courts</a:t>
            </a:r>
            <a:br>
              <a:rPr lang="en-US" altLang="en-US" sz="4000" dirty="0"/>
            </a:br>
            <a:r>
              <a:rPr lang="en-US" altLang="en-US" sz="4000" dirty="0"/>
              <a:t>- this applies to common law cases too!</a:t>
            </a:r>
          </a:p>
        </p:txBody>
      </p:sp>
    </p:spTree>
    <p:extLst>
      <p:ext uri="{BB962C8B-B14F-4D97-AF65-F5344CB8AC3E}">
        <p14:creationId xmlns:p14="http://schemas.microsoft.com/office/powerpoint/2010/main" val="16036421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1951038" y="1131889"/>
            <a:ext cx="8088312" cy="4567237"/>
          </a:xfrm>
        </p:spPr>
        <p:txBody>
          <a:bodyPr/>
          <a:lstStyle/>
          <a:p>
            <a:pPr eaLnBrk="1" hangingPunct="1"/>
            <a:r>
              <a:rPr lang="en-US" altLang="en-US" smtClean="0"/>
              <a:t>“There is no general federal common law.”</a:t>
            </a:r>
          </a:p>
        </p:txBody>
      </p:sp>
    </p:spTree>
    <p:extLst>
      <p:ext uri="{BB962C8B-B14F-4D97-AF65-F5344CB8AC3E}">
        <p14:creationId xmlns:p14="http://schemas.microsoft.com/office/powerpoint/2010/main" val="3792746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1752600" y="1131888"/>
            <a:ext cx="8610600" cy="4525962"/>
          </a:xfrm>
        </p:spPr>
        <p:txBody>
          <a:bodyPr>
            <a:normAutofit fontScale="90000"/>
          </a:bodyPr>
          <a:lstStyle/>
          <a:p>
            <a:pPr algn="l" eaLnBrk="1" hangingPunct="1"/>
            <a:r>
              <a:rPr lang="en-US" altLang="en-US" sz="4000" dirty="0"/>
              <a:t>Boyle v. United Technologies Corp. (US 1988</a:t>
            </a:r>
            <a:r>
              <a:rPr lang="en-US" altLang="en-US" sz="4000" dirty="0" smtClean="0"/>
              <a:t>)</a:t>
            </a:r>
            <a:br>
              <a:rPr lang="en-US" altLang="en-US" sz="4000" dirty="0" smtClean="0"/>
            </a:br>
            <a:r>
              <a:rPr lang="en-US" altLang="en-US" sz="4000" dirty="0"/>
              <a:t/>
            </a:r>
            <a:br>
              <a:rPr lang="en-US" altLang="en-US" sz="4000" dirty="0"/>
            </a:br>
            <a:r>
              <a:rPr lang="en-US" altLang="en-US" sz="4000" dirty="0"/>
              <a:t>Estate of a serviceman sued a federal military contractor under Virginia tort law in federal court for a design flaw in a helicopter that led to his death. </a:t>
            </a:r>
            <a:br>
              <a:rPr lang="en-US" altLang="en-US" sz="4000" dirty="0"/>
            </a:br>
            <a:r>
              <a:rPr lang="en-US" altLang="en-US" sz="4000" dirty="0"/>
              <a:t>Contractor asserted federal common law defense of immunity for federal military contractors.</a:t>
            </a:r>
            <a:br>
              <a:rPr lang="en-US" altLang="en-US" sz="4000" dirty="0"/>
            </a:br>
            <a:endParaRPr lang="en-US" altLang="en-US" sz="4000" dirty="0"/>
          </a:p>
        </p:txBody>
      </p:sp>
    </p:spTree>
    <p:extLst>
      <p:ext uri="{BB962C8B-B14F-4D97-AF65-F5344CB8AC3E}">
        <p14:creationId xmlns:p14="http://schemas.microsoft.com/office/powerpoint/2010/main" val="15118450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a:xfrm>
            <a:off x="2895600" y="1063626"/>
            <a:ext cx="6286500" cy="4708525"/>
          </a:xfrm>
        </p:spPr>
        <p:txBody>
          <a:bodyPr/>
          <a:lstStyle/>
          <a:p>
            <a:pPr eaLnBrk="1" hangingPunct="1"/>
            <a:r>
              <a:rPr lang="en-US" altLang="en-US" smtClean="0"/>
              <a:t>- there may be a federal interest giving a federal court common law making power, but diversity or supplemental jurisdiction itself does not create such an interest</a:t>
            </a:r>
          </a:p>
        </p:txBody>
      </p:sp>
    </p:spTree>
    <p:extLst>
      <p:ext uri="{BB962C8B-B14F-4D97-AF65-F5344CB8AC3E}">
        <p14:creationId xmlns:p14="http://schemas.microsoft.com/office/powerpoint/2010/main" val="22938039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943100" y="1131889"/>
            <a:ext cx="8096250" cy="4567237"/>
          </a:xfrm>
        </p:spPr>
        <p:txBody>
          <a:bodyPr/>
          <a:lstStyle/>
          <a:p>
            <a:pPr eaLnBrk="1" hangingPunct="1"/>
            <a:r>
              <a:rPr lang="en-US" altLang="en-US" smtClean="0"/>
              <a:t>In the light of </a:t>
            </a:r>
            <a:r>
              <a:rPr lang="en-US" altLang="en-US" i="1" smtClean="0"/>
              <a:t>Erie</a:t>
            </a:r>
            <a:r>
              <a:rPr lang="en-US" altLang="en-US" smtClean="0"/>
              <a:t>, how to interpret state law?</a:t>
            </a:r>
          </a:p>
        </p:txBody>
      </p:sp>
    </p:spTree>
    <p:extLst>
      <p:ext uri="{BB962C8B-B14F-4D97-AF65-F5344CB8AC3E}">
        <p14:creationId xmlns:p14="http://schemas.microsoft.com/office/powerpoint/2010/main" val="2440181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365125"/>
            <a:ext cx="10643586" cy="5920265"/>
          </a:xfrm>
        </p:spPr>
        <p:txBody>
          <a:bodyPr/>
          <a:lstStyle/>
          <a:p>
            <a:r>
              <a:rPr lang="en-US" dirty="0"/>
              <a:t>s</a:t>
            </a:r>
            <a:r>
              <a:rPr lang="en-US" dirty="0" smtClean="0"/>
              <a:t>tructure of the American legal system</a:t>
            </a:r>
            <a:endParaRPr lang="en-US" dirty="0"/>
          </a:p>
        </p:txBody>
      </p:sp>
    </p:spTree>
    <p:extLst>
      <p:ext uri="{BB962C8B-B14F-4D97-AF65-F5344CB8AC3E}">
        <p14:creationId xmlns:p14="http://schemas.microsoft.com/office/powerpoint/2010/main" val="29440147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3009900" y="1063626"/>
            <a:ext cx="6172200" cy="4651375"/>
          </a:xfrm>
        </p:spPr>
        <p:txBody>
          <a:bodyPr/>
          <a:lstStyle/>
          <a:p>
            <a:pPr eaLnBrk="1" hangingPunct="1"/>
            <a:r>
              <a:rPr lang="en-US" altLang="en-US" smtClean="0"/>
              <a:t>binding nature of state court decisions in the state court system</a:t>
            </a:r>
          </a:p>
        </p:txBody>
      </p:sp>
    </p:spTree>
    <p:extLst>
      <p:ext uri="{BB962C8B-B14F-4D97-AF65-F5344CB8AC3E}">
        <p14:creationId xmlns:p14="http://schemas.microsoft.com/office/powerpoint/2010/main" val="12947102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585913" y="906464"/>
            <a:ext cx="8794750" cy="4968875"/>
          </a:xfrm>
        </p:spPr>
        <p:txBody>
          <a:bodyPr>
            <a:normAutofit fontScale="90000"/>
          </a:bodyPr>
          <a:lstStyle/>
          <a:p>
            <a:pPr eaLnBrk="1" hangingPunct="1"/>
            <a:r>
              <a:rPr lang="en-US" altLang="en-US" sz="3200" dirty="0"/>
              <a:t>New decision announced by </a:t>
            </a:r>
            <a:r>
              <a:rPr lang="en-US" altLang="en-US" sz="3200" dirty="0" err="1"/>
              <a:t>Va</a:t>
            </a:r>
            <a:r>
              <a:rPr lang="en-US" altLang="en-US" sz="3200" dirty="0"/>
              <a:t> trial </a:t>
            </a:r>
            <a:r>
              <a:rPr lang="en-US" altLang="en-US" sz="3200" dirty="0" err="1"/>
              <a:t>ct</a:t>
            </a:r>
            <a:r>
              <a:rPr lang="en-US" altLang="en-US" sz="3200" dirty="0"/>
              <a:t> (circuit </a:t>
            </a:r>
            <a:r>
              <a:rPr lang="en-US" altLang="en-US" sz="3200" dirty="0" err="1"/>
              <a:t>ct</a:t>
            </a:r>
            <a:r>
              <a:rPr lang="en-US" altLang="en-US" sz="3200" dirty="0"/>
              <a:t>)</a:t>
            </a:r>
            <a:br>
              <a:rPr lang="en-US" altLang="en-US" sz="3200" dirty="0"/>
            </a:br>
            <a:r>
              <a:rPr lang="en-US" altLang="en-US" sz="3200" dirty="0"/>
              <a:t/>
            </a:r>
            <a:br>
              <a:rPr lang="en-US" altLang="en-US" sz="3200" dirty="0"/>
            </a:br>
            <a:r>
              <a:rPr lang="en-US" altLang="en-US" sz="3200" b="1" dirty="0"/>
              <a:t>Not binding authority anywhere</a:t>
            </a:r>
            <a:r>
              <a:rPr lang="en-US" altLang="en-US" sz="3200" dirty="0"/>
              <a:t/>
            </a:r>
            <a:br>
              <a:rPr lang="en-US" altLang="en-US" sz="3200" dirty="0"/>
            </a:br>
            <a:r>
              <a:rPr lang="en-US" altLang="en-US" sz="3200" dirty="0"/>
              <a:t>That is, no court is obligated to follow that </a:t>
            </a:r>
            <a:r>
              <a:rPr lang="en-US" altLang="en-US" sz="3200" dirty="0" err="1"/>
              <a:t>Va</a:t>
            </a:r>
            <a:r>
              <a:rPr lang="en-US" altLang="en-US" sz="3200" dirty="0"/>
              <a:t> trial </a:t>
            </a:r>
            <a:r>
              <a:rPr lang="en-US" altLang="en-US" sz="3200" dirty="0" err="1"/>
              <a:t>ct’s</a:t>
            </a:r>
            <a:r>
              <a:rPr lang="en-US" altLang="en-US" sz="3200" dirty="0"/>
              <a:t> decision concerning </a:t>
            </a:r>
            <a:r>
              <a:rPr lang="en-US" altLang="en-US" sz="3200" dirty="0" err="1"/>
              <a:t>Va</a:t>
            </a:r>
            <a:r>
              <a:rPr lang="en-US" altLang="en-US" sz="3200" dirty="0"/>
              <a:t> law</a:t>
            </a:r>
            <a:br>
              <a:rPr lang="en-US" altLang="en-US" sz="3200" dirty="0"/>
            </a:br>
            <a:r>
              <a:rPr lang="en-US" altLang="en-US" sz="3200" dirty="0"/>
              <a:t/>
            </a:r>
            <a:br>
              <a:rPr lang="en-US" altLang="en-US" sz="3200" dirty="0"/>
            </a:br>
            <a:r>
              <a:rPr lang="en-US" altLang="en-US" sz="3200" b="1" dirty="0"/>
              <a:t>Strong precedential value</a:t>
            </a:r>
            <a:r>
              <a:rPr lang="en-US" altLang="en-US" sz="3200" dirty="0"/>
              <a:t> for another </a:t>
            </a:r>
            <a:r>
              <a:rPr lang="en-US" altLang="en-US" sz="3200" dirty="0" err="1"/>
              <a:t>Va</a:t>
            </a:r>
            <a:r>
              <a:rPr lang="en-US" altLang="en-US" sz="3200" dirty="0"/>
              <a:t> trial </a:t>
            </a:r>
            <a:r>
              <a:rPr lang="en-US" altLang="en-US" sz="3200" dirty="0" err="1"/>
              <a:t>ct</a:t>
            </a:r>
            <a:r>
              <a:rPr lang="en-US" altLang="en-US" sz="3200" dirty="0"/>
              <a:t> deciding cases of </a:t>
            </a:r>
            <a:r>
              <a:rPr lang="en-US" altLang="en-US" sz="3200" dirty="0" err="1"/>
              <a:t>Va</a:t>
            </a:r>
            <a:r>
              <a:rPr lang="en-US" altLang="en-US" sz="3200" dirty="0"/>
              <a:t> law</a:t>
            </a:r>
            <a:br>
              <a:rPr lang="en-US" altLang="en-US" sz="3200" dirty="0"/>
            </a:br>
            <a:r>
              <a:rPr lang="en-US" altLang="en-US" sz="3200" dirty="0"/>
              <a:t>Will strongly suggest how the law should be decided, but a </a:t>
            </a:r>
            <a:r>
              <a:rPr lang="en-US" altLang="en-US" sz="3200" dirty="0" err="1"/>
              <a:t>Va</a:t>
            </a:r>
            <a:r>
              <a:rPr lang="en-US" altLang="en-US" sz="3200" dirty="0"/>
              <a:t> trial </a:t>
            </a:r>
            <a:r>
              <a:rPr lang="en-US" altLang="en-US" sz="3200" dirty="0" err="1"/>
              <a:t>ct</a:t>
            </a:r>
            <a:r>
              <a:rPr lang="en-US" altLang="en-US" sz="3200" dirty="0"/>
              <a:t> </a:t>
            </a:r>
            <a:r>
              <a:rPr lang="en-US" altLang="en-US" sz="3200" b="1" dirty="0"/>
              <a:t>could decide differently</a:t>
            </a:r>
            <a:r>
              <a:rPr lang="en-US" altLang="en-US" sz="3200" dirty="0"/>
              <a:t> </a:t>
            </a:r>
            <a:r>
              <a:rPr lang="en-US" altLang="en-US" sz="3200" b="1" dirty="0"/>
              <a:t/>
            </a:r>
            <a:br>
              <a:rPr lang="en-US" altLang="en-US" sz="3200" b="1" dirty="0"/>
            </a:br>
            <a:r>
              <a:rPr lang="en-US" altLang="en-US" sz="3200" dirty="0"/>
              <a:t/>
            </a:r>
            <a:br>
              <a:rPr lang="en-US" altLang="en-US" sz="3200" dirty="0"/>
            </a:br>
            <a:r>
              <a:rPr lang="en-US" altLang="en-US" sz="3200" b="1" dirty="0"/>
              <a:t>A mere source for arguments </a:t>
            </a:r>
            <a:r>
              <a:rPr lang="en-US" altLang="en-US" sz="3200" dirty="0"/>
              <a:t>for </a:t>
            </a:r>
            <a:r>
              <a:rPr lang="en-US" altLang="en-US" sz="3200" dirty="0" err="1"/>
              <a:t>Va</a:t>
            </a:r>
            <a:r>
              <a:rPr lang="en-US" altLang="en-US" sz="3200" dirty="0"/>
              <a:t> Ct App or the </a:t>
            </a:r>
            <a:r>
              <a:rPr lang="en-US" altLang="en-US" sz="3200" dirty="0" err="1"/>
              <a:t>Va</a:t>
            </a:r>
            <a:r>
              <a:rPr lang="en-US" altLang="en-US" sz="3200" dirty="0"/>
              <a:t> Supreme Court</a:t>
            </a:r>
          </a:p>
        </p:txBody>
      </p:sp>
    </p:spTree>
    <p:extLst>
      <p:ext uri="{BB962C8B-B14F-4D97-AF65-F5344CB8AC3E}">
        <p14:creationId xmlns:p14="http://schemas.microsoft.com/office/powerpoint/2010/main" val="27281725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573213" y="919164"/>
            <a:ext cx="9174162" cy="5081587"/>
          </a:xfrm>
        </p:spPr>
        <p:txBody>
          <a:bodyPr>
            <a:normAutofit fontScale="90000"/>
          </a:bodyPr>
          <a:lstStyle/>
          <a:p>
            <a:pPr eaLnBrk="1" hangingPunct="1"/>
            <a:r>
              <a:rPr lang="en-US" altLang="en-US" sz="2800" dirty="0" err="1"/>
              <a:t>Va</a:t>
            </a:r>
            <a:r>
              <a:rPr lang="en-US" altLang="en-US" sz="2800" dirty="0"/>
              <a:t> Ct App asserts now decision on </a:t>
            </a:r>
            <a:r>
              <a:rPr lang="en-US" altLang="en-US" sz="2800" dirty="0" err="1"/>
              <a:t>Va</a:t>
            </a:r>
            <a:r>
              <a:rPr lang="en-US" altLang="en-US" sz="2800" dirty="0"/>
              <a:t> law</a:t>
            </a:r>
            <a:br>
              <a:rPr lang="en-US" altLang="en-US" sz="2800" dirty="0"/>
            </a:br>
            <a:r>
              <a:rPr lang="en-US" altLang="en-US" sz="2800" dirty="0"/>
              <a:t/>
            </a:r>
            <a:br>
              <a:rPr lang="en-US" altLang="en-US" sz="2800" dirty="0"/>
            </a:br>
            <a:r>
              <a:rPr lang="en-US" altLang="en-US" sz="2800" b="1" dirty="0"/>
              <a:t>Binding authority </a:t>
            </a:r>
            <a:r>
              <a:rPr lang="en-US" altLang="en-US" sz="2800" dirty="0"/>
              <a:t>over </a:t>
            </a:r>
            <a:r>
              <a:rPr lang="en-US" altLang="en-US" sz="2800" b="1" dirty="0"/>
              <a:t>trial courts</a:t>
            </a:r>
            <a:r>
              <a:rPr lang="en-US" altLang="en-US" sz="2800" dirty="0"/>
              <a:t> (circuit </a:t>
            </a:r>
            <a:r>
              <a:rPr lang="en-US" altLang="en-US" sz="2800" dirty="0" err="1"/>
              <a:t>cts</a:t>
            </a:r>
            <a:r>
              <a:rPr lang="en-US" altLang="en-US" sz="2800" dirty="0"/>
              <a:t>)</a:t>
            </a:r>
            <a:br>
              <a:rPr lang="en-US" altLang="en-US" sz="2800" dirty="0"/>
            </a:br>
            <a:r>
              <a:rPr lang="en-US" altLang="en-US" sz="2800" dirty="0" smtClean="0"/>
              <a:t>Such </a:t>
            </a:r>
            <a:r>
              <a:rPr lang="en-US" altLang="en-US" sz="2800" dirty="0"/>
              <a:t>trial courts are </a:t>
            </a:r>
            <a:r>
              <a:rPr lang="en-US" altLang="en-US" sz="2800" b="1" dirty="0"/>
              <a:t>obligated</a:t>
            </a:r>
            <a:r>
              <a:rPr lang="en-US" altLang="en-US" sz="2800" dirty="0"/>
              <a:t> to follow that the Appellate Ct’s decision </a:t>
            </a:r>
            <a:r>
              <a:rPr lang="en-US" altLang="en-US" sz="2800" b="1" dirty="0"/>
              <a:t>even if legal circumstances have changed </a:t>
            </a:r>
            <a:r>
              <a:rPr lang="en-US" altLang="en-US" sz="2800" dirty="0"/>
              <a:t>and the appellate courts would surely decide differently now</a:t>
            </a:r>
            <a:br>
              <a:rPr lang="en-US" altLang="en-US" sz="2800" dirty="0"/>
            </a:br>
            <a:r>
              <a:rPr lang="en-US" altLang="en-US" sz="2800" dirty="0"/>
              <a:t/>
            </a:r>
            <a:br>
              <a:rPr lang="en-US" altLang="en-US" sz="2800" dirty="0"/>
            </a:br>
            <a:r>
              <a:rPr lang="en-US" altLang="en-US" sz="2800" b="1" dirty="0"/>
              <a:t>Precedential value</a:t>
            </a:r>
            <a:r>
              <a:rPr lang="en-US" altLang="en-US" sz="2800" dirty="0"/>
              <a:t> for Ct App. </a:t>
            </a:r>
            <a:br>
              <a:rPr lang="en-US" altLang="en-US" sz="2800" dirty="0"/>
            </a:br>
            <a:r>
              <a:rPr lang="en-US" altLang="en-US" sz="2800" dirty="0"/>
              <a:t>Will strongly suggest how the law should be decided, but a </a:t>
            </a:r>
            <a:r>
              <a:rPr lang="en-US" altLang="en-US" sz="2800" dirty="0" err="1"/>
              <a:t>Va</a:t>
            </a:r>
            <a:r>
              <a:rPr lang="en-US" altLang="en-US" sz="2800" dirty="0"/>
              <a:t> </a:t>
            </a:r>
            <a:r>
              <a:rPr lang="en-US" altLang="en-US" sz="2800" dirty="0" smtClean="0"/>
              <a:t>Ct</a:t>
            </a:r>
            <a:r>
              <a:rPr lang="en-US" altLang="en-US" sz="2800" dirty="0"/>
              <a:t> </a:t>
            </a:r>
            <a:r>
              <a:rPr lang="en-US" altLang="en-US" sz="2800" dirty="0" smtClean="0"/>
              <a:t>App </a:t>
            </a:r>
            <a:r>
              <a:rPr lang="en-US" altLang="en-US" sz="2800" b="1" dirty="0"/>
              <a:t>could decide differently</a:t>
            </a:r>
            <a:r>
              <a:rPr lang="en-US" altLang="en-US" sz="2800" dirty="0"/>
              <a:t> </a:t>
            </a:r>
            <a:r>
              <a:rPr lang="en-US" altLang="en-US" sz="2800" dirty="0" smtClean="0"/>
              <a:t>–</a:t>
            </a:r>
            <a:r>
              <a:rPr lang="en-US" altLang="en-US" sz="2800" dirty="0"/>
              <a:t> </a:t>
            </a:r>
            <a:r>
              <a:rPr lang="en-US" altLang="en-US" sz="2800" dirty="0" smtClean="0"/>
              <a:t>for example, if </a:t>
            </a:r>
            <a:r>
              <a:rPr lang="en-US" altLang="en-US" sz="2800" dirty="0"/>
              <a:t>legal circumstances have changed</a:t>
            </a:r>
            <a:br>
              <a:rPr lang="en-US" altLang="en-US" sz="2800" dirty="0"/>
            </a:br>
            <a:r>
              <a:rPr lang="en-US" altLang="en-US" sz="2800" dirty="0"/>
              <a:t/>
            </a:r>
            <a:br>
              <a:rPr lang="en-US" altLang="en-US" sz="2800" dirty="0"/>
            </a:br>
            <a:r>
              <a:rPr lang="en-US" altLang="en-US" sz="2800" b="1" dirty="0"/>
              <a:t>A mere source for arguments </a:t>
            </a:r>
            <a:r>
              <a:rPr lang="en-US" altLang="en-US" sz="2800" dirty="0"/>
              <a:t>for the </a:t>
            </a:r>
            <a:r>
              <a:rPr lang="en-US" altLang="en-US" sz="2800" dirty="0" err="1"/>
              <a:t>Va</a:t>
            </a:r>
            <a:r>
              <a:rPr lang="en-US" altLang="en-US" sz="2800" dirty="0"/>
              <a:t> Supreme Court</a:t>
            </a:r>
          </a:p>
        </p:txBody>
      </p:sp>
    </p:spTree>
    <p:extLst>
      <p:ext uri="{BB962C8B-B14F-4D97-AF65-F5344CB8AC3E}">
        <p14:creationId xmlns:p14="http://schemas.microsoft.com/office/powerpoint/2010/main" val="16867659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595439" y="857250"/>
            <a:ext cx="8905875" cy="5143500"/>
          </a:xfrm>
        </p:spPr>
        <p:txBody>
          <a:bodyPr>
            <a:normAutofit/>
          </a:bodyPr>
          <a:lstStyle/>
          <a:p>
            <a:pPr eaLnBrk="1" hangingPunct="1"/>
            <a:r>
              <a:rPr lang="en-US" altLang="en-US" sz="3200" dirty="0"/>
              <a:t>The </a:t>
            </a:r>
            <a:r>
              <a:rPr lang="en-US" altLang="en-US" sz="3200" dirty="0" err="1"/>
              <a:t>Va</a:t>
            </a:r>
            <a:r>
              <a:rPr lang="en-US" altLang="en-US" sz="3200" dirty="0"/>
              <a:t> </a:t>
            </a:r>
            <a:r>
              <a:rPr lang="en-US" altLang="en-US" sz="3200" dirty="0" err="1" smtClean="0"/>
              <a:t>SCt</a:t>
            </a:r>
            <a:r>
              <a:rPr lang="en-US" altLang="en-US" sz="3200" dirty="0" smtClean="0"/>
              <a:t> issues </a:t>
            </a:r>
            <a:r>
              <a:rPr lang="en-US" altLang="en-US" sz="3200" dirty="0"/>
              <a:t>a new rule of </a:t>
            </a:r>
            <a:r>
              <a:rPr lang="en-US" altLang="en-US" sz="3200" dirty="0" err="1"/>
              <a:t>Va</a:t>
            </a:r>
            <a:r>
              <a:rPr lang="en-US" altLang="en-US" sz="3200" dirty="0"/>
              <a:t> law</a:t>
            </a:r>
            <a:br>
              <a:rPr lang="en-US" altLang="en-US" sz="3200" dirty="0"/>
            </a:br>
            <a:r>
              <a:rPr lang="en-US" altLang="en-US" sz="3200" dirty="0"/>
              <a:t/>
            </a:r>
            <a:br>
              <a:rPr lang="en-US" altLang="en-US" sz="3200" dirty="0"/>
            </a:br>
            <a:r>
              <a:rPr lang="en-US" altLang="en-US" sz="3200" b="1" dirty="0"/>
              <a:t>Binding authority </a:t>
            </a:r>
            <a:r>
              <a:rPr lang="en-US" altLang="en-US" sz="3200" dirty="0"/>
              <a:t>over </a:t>
            </a:r>
            <a:r>
              <a:rPr lang="en-US" altLang="en-US" sz="3200" b="1" dirty="0"/>
              <a:t>trial courts</a:t>
            </a:r>
            <a:r>
              <a:rPr lang="en-US" altLang="en-US" sz="3200" dirty="0"/>
              <a:t> and </a:t>
            </a:r>
            <a:r>
              <a:rPr lang="en-US" altLang="en-US" sz="3200" b="1" dirty="0"/>
              <a:t>appellate courts</a:t>
            </a:r>
            <a:r>
              <a:rPr lang="en-US" altLang="en-US" sz="3200" dirty="0"/>
              <a:t> within the state of </a:t>
            </a:r>
            <a:r>
              <a:rPr lang="en-US" altLang="en-US" sz="3200" dirty="0" err="1"/>
              <a:t>Va</a:t>
            </a:r>
            <a:r>
              <a:rPr lang="en-US" altLang="en-US" sz="3200" dirty="0"/>
              <a:t/>
            </a:r>
            <a:br>
              <a:rPr lang="en-US" altLang="en-US" sz="3200" dirty="0"/>
            </a:br>
            <a:r>
              <a:rPr lang="en-US" altLang="en-US" sz="3200" b="1" dirty="0"/>
              <a:t> </a:t>
            </a:r>
            <a:r>
              <a:rPr lang="en-US" altLang="en-US" sz="3200" dirty="0"/>
              <a:t>Such courts are obligated to follow the </a:t>
            </a:r>
            <a:r>
              <a:rPr lang="en-US" altLang="en-US" sz="3200" dirty="0" err="1" smtClean="0"/>
              <a:t>Va</a:t>
            </a:r>
            <a:r>
              <a:rPr lang="en-US" altLang="en-US" sz="3200" dirty="0" smtClean="0"/>
              <a:t> </a:t>
            </a:r>
            <a:r>
              <a:rPr lang="en-US" altLang="en-US" sz="3200" dirty="0" err="1" smtClean="0"/>
              <a:t>SCt</a:t>
            </a:r>
            <a:r>
              <a:rPr lang="en-US" altLang="en-US" sz="3200" dirty="0" smtClean="0"/>
              <a:t> decision </a:t>
            </a:r>
            <a:r>
              <a:rPr lang="en-US" altLang="en-US" sz="3200" dirty="0"/>
              <a:t>even if legal times have changed</a:t>
            </a:r>
            <a:br>
              <a:rPr lang="en-US" altLang="en-US" sz="3200" dirty="0"/>
            </a:br>
            <a:r>
              <a:rPr lang="en-US" altLang="en-US" sz="3200" dirty="0"/>
              <a:t/>
            </a:r>
            <a:br>
              <a:rPr lang="en-US" altLang="en-US" sz="3200" dirty="0"/>
            </a:br>
            <a:r>
              <a:rPr lang="en-US" altLang="en-US" sz="3200" b="1" dirty="0"/>
              <a:t>Precedential value</a:t>
            </a:r>
            <a:r>
              <a:rPr lang="en-US" altLang="en-US" sz="3200" dirty="0"/>
              <a:t> for the </a:t>
            </a:r>
            <a:r>
              <a:rPr lang="en-US" altLang="en-US" sz="3200" dirty="0" err="1"/>
              <a:t>Va</a:t>
            </a:r>
            <a:r>
              <a:rPr lang="en-US" altLang="en-US" sz="3200" dirty="0"/>
              <a:t> </a:t>
            </a:r>
            <a:r>
              <a:rPr lang="en-US" altLang="en-US" sz="3200" dirty="0" err="1"/>
              <a:t>SCt</a:t>
            </a:r>
            <a:r>
              <a:rPr lang="en-US" altLang="en-US" sz="3200" dirty="0"/>
              <a:t> </a:t>
            </a:r>
            <a:br>
              <a:rPr lang="en-US" altLang="en-US" sz="3200" dirty="0"/>
            </a:br>
            <a:r>
              <a:rPr lang="en-US" altLang="en-US" sz="3200" dirty="0"/>
              <a:t>Will strongly suggest how the law should be decided, but the </a:t>
            </a:r>
            <a:r>
              <a:rPr lang="en-US" altLang="en-US" sz="3200" dirty="0" err="1"/>
              <a:t>Va</a:t>
            </a:r>
            <a:r>
              <a:rPr lang="en-US" altLang="en-US" sz="3200" dirty="0"/>
              <a:t> </a:t>
            </a:r>
            <a:r>
              <a:rPr lang="en-US" altLang="en-US" sz="3200" dirty="0" err="1" smtClean="0"/>
              <a:t>Sct</a:t>
            </a:r>
            <a:r>
              <a:rPr lang="en-US" altLang="en-US" sz="3200" dirty="0" smtClean="0"/>
              <a:t> </a:t>
            </a:r>
            <a:r>
              <a:rPr lang="en-US" altLang="en-US" sz="3200" b="1" dirty="0" smtClean="0"/>
              <a:t>could </a:t>
            </a:r>
            <a:r>
              <a:rPr lang="en-US" altLang="en-US" sz="3200" b="1" dirty="0"/>
              <a:t>decide </a:t>
            </a:r>
            <a:r>
              <a:rPr lang="en-US" altLang="en-US" sz="3200" b="1" dirty="0" smtClean="0"/>
              <a:t>differently</a:t>
            </a:r>
            <a:endParaRPr lang="en-US" altLang="en-US" sz="3200" dirty="0"/>
          </a:p>
        </p:txBody>
      </p:sp>
    </p:spTree>
    <p:extLst>
      <p:ext uri="{BB962C8B-B14F-4D97-AF65-F5344CB8AC3E}">
        <p14:creationId xmlns:p14="http://schemas.microsoft.com/office/powerpoint/2010/main" val="42912449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733550" y="1131889"/>
            <a:ext cx="8305800" cy="4638675"/>
          </a:xfrm>
        </p:spPr>
        <p:txBody>
          <a:bodyPr>
            <a:normAutofit fontScale="90000"/>
          </a:bodyPr>
          <a:lstStyle/>
          <a:p>
            <a:pPr eaLnBrk="1" hangingPunct="1"/>
            <a:r>
              <a:rPr lang="en-US" altLang="en-US" dirty="0" smtClean="0"/>
              <a:t>There is an old US </a:t>
            </a:r>
            <a:r>
              <a:rPr lang="en-US" altLang="en-US" dirty="0" err="1" smtClean="0"/>
              <a:t>SCt</a:t>
            </a:r>
            <a:r>
              <a:rPr lang="en-US" altLang="en-US" dirty="0" smtClean="0"/>
              <a:t> case on point that says X.</a:t>
            </a:r>
            <a:br>
              <a:rPr lang="en-US" altLang="en-US" dirty="0" smtClean="0"/>
            </a:br>
            <a:r>
              <a:rPr lang="en-US" altLang="en-US" dirty="0" smtClean="0"/>
              <a:t/>
            </a:r>
            <a:br>
              <a:rPr lang="en-US" altLang="en-US" dirty="0" smtClean="0"/>
            </a:br>
            <a:r>
              <a:rPr lang="en-US" altLang="en-US" dirty="0" smtClean="0"/>
              <a:t>A state court or lower federal court feels that the US </a:t>
            </a:r>
            <a:r>
              <a:rPr lang="en-US" altLang="en-US" dirty="0" err="1" smtClean="0"/>
              <a:t>SCt</a:t>
            </a:r>
            <a:r>
              <a:rPr lang="en-US" altLang="en-US" dirty="0" smtClean="0"/>
              <a:t> would say </a:t>
            </a:r>
            <a:r>
              <a:rPr lang="en-US" altLang="en-US" b="1" i="1" dirty="0" smtClean="0"/>
              <a:t>not-X </a:t>
            </a:r>
            <a:r>
              <a:rPr lang="en-US" altLang="en-US" dirty="0" smtClean="0"/>
              <a:t>now. </a:t>
            </a:r>
            <a:br>
              <a:rPr lang="en-US" altLang="en-US" dirty="0" smtClean="0"/>
            </a:br>
            <a:r>
              <a:rPr lang="en-US" altLang="en-US" dirty="0" smtClean="0"/>
              <a:t/>
            </a:r>
            <a:br>
              <a:rPr lang="en-US" altLang="en-US" dirty="0" smtClean="0"/>
            </a:br>
            <a:r>
              <a:rPr lang="en-US" altLang="en-US" dirty="0" smtClean="0"/>
              <a:t>Can the state court or lower federal court decide not-X?</a:t>
            </a:r>
          </a:p>
        </p:txBody>
      </p:sp>
    </p:spTree>
    <p:extLst>
      <p:ext uri="{BB962C8B-B14F-4D97-AF65-F5344CB8AC3E}">
        <p14:creationId xmlns:p14="http://schemas.microsoft.com/office/powerpoint/2010/main" val="7243774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874838" y="1063626"/>
            <a:ext cx="8191500" cy="4708525"/>
          </a:xfrm>
        </p:spPr>
        <p:txBody>
          <a:bodyPr>
            <a:normAutofit fontScale="90000"/>
          </a:bodyPr>
          <a:lstStyle/>
          <a:p>
            <a:pPr algn="l" eaLnBrk="1" hangingPunct="1"/>
            <a:r>
              <a:rPr lang="en-US" altLang="en-US" smtClean="0"/>
              <a:t>- P sues D in federal court in diversity under Pennsylvania law</a:t>
            </a:r>
            <a:br>
              <a:rPr lang="en-US" altLang="en-US" smtClean="0"/>
            </a:br>
            <a:r>
              <a:rPr lang="en-US" altLang="en-US" smtClean="0"/>
              <a:t>- The last Pennsylvania Supreme Court decision on point is 80-years old</a:t>
            </a:r>
            <a:br>
              <a:rPr lang="en-US" altLang="en-US" smtClean="0"/>
            </a:br>
            <a:r>
              <a:rPr lang="en-US" altLang="en-US" smtClean="0"/>
              <a:t>– it looks like they would decide otherwise now</a:t>
            </a:r>
            <a:br>
              <a:rPr lang="en-US" altLang="en-US" smtClean="0"/>
            </a:br>
            <a:r>
              <a:rPr lang="en-US" altLang="en-US" smtClean="0"/>
              <a:t>- Does the federal court follow the decision?</a:t>
            </a:r>
            <a:br>
              <a:rPr lang="en-US" altLang="en-US" smtClean="0"/>
            </a:br>
            <a:endParaRPr lang="en-US" altLang="en-US" smtClean="0"/>
          </a:p>
        </p:txBody>
      </p:sp>
    </p:spTree>
    <p:extLst>
      <p:ext uri="{BB962C8B-B14F-4D97-AF65-F5344CB8AC3E}">
        <p14:creationId xmlns:p14="http://schemas.microsoft.com/office/powerpoint/2010/main" val="5643630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20876" y="1063626"/>
            <a:ext cx="8747125" cy="4651375"/>
          </a:xfrm>
        </p:spPr>
        <p:txBody>
          <a:bodyPr>
            <a:normAutofit fontScale="90000"/>
          </a:bodyPr>
          <a:lstStyle/>
          <a:p>
            <a:pPr algn="l" eaLnBrk="1" hangingPunct="1"/>
            <a:r>
              <a:rPr lang="en-US" altLang="en-US" sz="4000"/>
              <a:t>The last Pennsylvania Supreme Court opinion on point is an 80-year old case</a:t>
            </a:r>
            <a:br>
              <a:rPr lang="en-US" altLang="en-US" sz="4000"/>
            </a:br>
            <a:r>
              <a:rPr lang="en-US" altLang="en-US" sz="4000"/>
              <a:t>You think they would decide otherwise now</a:t>
            </a:r>
            <a:br>
              <a:rPr lang="en-US" altLang="en-US" sz="4000"/>
            </a:br>
            <a:r>
              <a:rPr lang="en-US" altLang="en-US" sz="4000"/>
              <a:t>The change in the law would be to your benefit</a:t>
            </a:r>
            <a:br>
              <a:rPr lang="en-US" altLang="en-US" sz="4000"/>
            </a:br>
            <a:r>
              <a:rPr lang="en-US" altLang="en-US" sz="4000"/>
              <a:t>Your case is a diversity case</a:t>
            </a:r>
            <a:br>
              <a:rPr lang="en-US" altLang="en-US" sz="4000"/>
            </a:br>
            <a:r>
              <a:rPr lang="en-US" altLang="en-US" sz="4000"/>
              <a:t>Where do you sue, in a Pennsylvania state trial court or in a federal district court?</a:t>
            </a:r>
          </a:p>
        </p:txBody>
      </p:sp>
    </p:spTree>
    <p:extLst>
      <p:ext uri="{BB962C8B-B14F-4D97-AF65-F5344CB8AC3E}">
        <p14:creationId xmlns:p14="http://schemas.microsoft.com/office/powerpoint/2010/main" val="35845238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728788" y="1063626"/>
            <a:ext cx="8742362" cy="4537075"/>
          </a:xfrm>
        </p:spPr>
        <p:txBody>
          <a:bodyPr>
            <a:normAutofit fontScale="90000"/>
          </a:bodyPr>
          <a:lstStyle/>
          <a:p>
            <a:pPr algn="l" eaLnBrk="1" hangingPunct="1"/>
            <a:r>
              <a:rPr lang="en-US" altLang="en-US" sz="4000"/>
              <a:t>You are federal district judge in the E.D. Va. entertaining a question of Virginia law</a:t>
            </a:r>
            <a:br>
              <a:rPr lang="en-US" altLang="en-US" sz="4000"/>
            </a:br>
            <a:r>
              <a:rPr lang="en-US" altLang="en-US" sz="4000"/>
              <a:t/>
            </a:r>
            <a:br>
              <a:rPr lang="en-US" altLang="en-US" sz="4000"/>
            </a:br>
            <a:r>
              <a:rPr lang="en-US" altLang="en-US" sz="4000"/>
              <a:t>The only cases on point are a 20-year-old decision by the 4</a:t>
            </a:r>
            <a:r>
              <a:rPr lang="en-US" altLang="en-US" sz="4000" baseline="30000"/>
              <a:t>th</a:t>
            </a:r>
            <a:r>
              <a:rPr lang="en-US" altLang="en-US" sz="4000"/>
              <a:t> Circuit and conflicting 5-year-old decision by a Va. trial court</a:t>
            </a:r>
            <a:br>
              <a:rPr lang="en-US" altLang="en-US" sz="4000"/>
            </a:br>
            <a:r>
              <a:rPr lang="en-US" altLang="en-US" sz="4000"/>
              <a:t/>
            </a:r>
            <a:br>
              <a:rPr lang="en-US" altLang="en-US" sz="4000"/>
            </a:br>
            <a:r>
              <a:rPr lang="en-US" altLang="en-US" sz="4000"/>
              <a:t>Is the 4th Circuit decision binding authority for you?</a:t>
            </a:r>
          </a:p>
        </p:txBody>
      </p:sp>
    </p:spTree>
    <p:extLst>
      <p:ext uri="{BB962C8B-B14F-4D97-AF65-F5344CB8AC3E}">
        <p14:creationId xmlns:p14="http://schemas.microsoft.com/office/powerpoint/2010/main" val="22302569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808164" y="1063626"/>
            <a:ext cx="8478837" cy="4537075"/>
          </a:xfrm>
        </p:spPr>
        <p:txBody>
          <a:bodyPr/>
          <a:lstStyle/>
          <a:p>
            <a:pPr eaLnBrk="1" hangingPunct="1"/>
            <a:r>
              <a:rPr lang="en-US" altLang="en-US" dirty="0" smtClean="0"/>
              <a:t/>
            </a:r>
            <a:br>
              <a:rPr lang="en-US" altLang="en-US" dirty="0" smtClean="0"/>
            </a:br>
            <a:r>
              <a:rPr lang="en-US" altLang="en-US" dirty="0" smtClean="0"/>
              <a:t>what is the procedural power of a state court entertaining a sister state cause of action?</a:t>
            </a:r>
          </a:p>
        </p:txBody>
      </p:sp>
    </p:spTree>
    <p:extLst>
      <p:ext uri="{BB962C8B-B14F-4D97-AF65-F5344CB8AC3E}">
        <p14:creationId xmlns:p14="http://schemas.microsoft.com/office/powerpoint/2010/main" val="33724807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879601" y="1131888"/>
            <a:ext cx="8843963" cy="4722812"/>
          </a:xfrm>
        </p:spPr>
        <p:txBody>
          <a:bodyPr>
            <a:normAutofit fontScale="90000"/>
          </a:bodyPr>
          <a:lstStyle/>
          <a:p>
            <a:pPr algn="l"/>
            <a:r>
              <a:rPr lang="en-US" altLang="en-US" sz="3200" dirty="0"/>
              <a:t>- P and D (both Pennsylvanians) get into a car accident in Pennsylvania</a:t>
            </a:r>
            <a:br>
              <a:rPr lang="en-US" altLang="en-US" sz="3200" dirty="0"/>
            </a:br>
            <a:r>
              <a:rPr lang="en-US" altLang="en-US" sz="3200" dirty="0"/>
              <a:t>- P sues D in state court in Virginia under Pennsylvania’s wrongful death statute</a:t>
            </a:r>
            <a:br>
              <a:rPr lang="en-US" altLang="en-US" sz="3200" dirty="0"/>
            </a:br>
            <a:r>
              <a:rPr lang="en-US" altLang="en-US" sz="3200" dirty="0"/>
              <a:t>- Pennsylvania’s wrongful death statute says “a plaintiff may not sue for wrongful death under this statute more than 2 years after the death occurs”</a:t>
            </a:r>
            <a:br>
              <a:rPr lang="en-US" altLang="en-US" sz="3200" dirty="0"/>
            </a:br>
            <a:r>
              <a:rPr lang="en-US" altLang="en-US" sz="3200" dirty="0"/>
              <a:t>- Virginia’s statute of limitations for wrongful death is 3 years</a:t>
            </a:r>
            <a:br>
              <a:rPr lang="en-US" altLang="en-US" sz="3200" dirty="0"/>
            </a:br>
            <a:r>
              <a:rPr lang="en-US" altLang="en-US" sz="3200" dirty="0"/>
              <a:t>- P has waited 2 and a half years after the death to </a:t>
            </a:r>
            <a:r>
              <a:rPr lang="en-US" altLang="en-US" sz="3200" dirty="0" smtClean="0"/>
              <a:t>sue</a:t>
            </a:r>
            <a:br>
              <a:rPr lang="en-US" altLang="en-US" sz="3200" dirty="0" smtClean="0"/>
            </a:br>
            <a:r>
              <a:rPr lang="en-US" altLang="en-US" sz="3200" dirty="0" smtClean="0"/>
              <a:t>- result?</a:t>
            </a:r>
            <a:endParaRPr lang="en-US" altLang="en-US" sz="3200" dirty="0"/>
          </a:p>
        </p:txBody>
      </p:sp>
    </p:spTree>
    <p:extLst>
      <p:ext uri="{BB962C8B-B14F-4D97-AF65-F5344CB8AC3E}">
        <p14:creationId xmlns:p14="http://schemas.microsoft.com/office/powerpoint/2010/main" val="2777284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81" y="365125"/>
            <a:ext cx="10670219" cy="5902510"/>
          </a:xfrm>
        </p:spPr>
        <p:txBody>
          <a:bodyPr/>
          <a:lstStyle/>
          <a:p>
            <a:r>
              <a:rPr lang="en-US" dirty="0" smtClean="0"/>
              <a:t>state-state</a:t>
            </a:r>
            <a:br>
              <a:rPr lang="en-US" dirty="0" smtClean="0"/>
            </a:br>
            <a:r>
              <a:rPr lang="en-US" dirty="0"/>
              <a:t/>
            </a:r>
            <a:br>
              <a:rPr lang="en-US" dirty="0"/>
            </a:br>
            <a:r>
              <a:rPr lang="en-US" dirty="0" smtClean="0"/>
              <a:t>PJ over domiciliaries of other states</a:t>
            </a:r>
            <a:br>
              <a:rPr lang="en-US" dirty="0" smtClean="0"/>
            </a:br>
            <a:r>
              <a:rPr lang="en-US" dirty="0"/>
              <a:t>	</a:t>
            </a:r>
            <a:r>
              <a:rPr lang="en-US" dirty="0" smtClean="0"/>
              <a:t> –</a:t>
            </a:r>
            <a:r>
              <a:rPr lang="en-US" dirty="0"/>
              <a:t> </a:t>
            </a:r>
            <a:r>
              <a:rPr lang="en-US" dirty="0" smtClean="0"/>
              <a:t>Due Process Clause of 14</a:t>
            </a:r>
            <a:r>
              <a:rPr lang="en-US" baseline="30000" dirty="0" smtClean="0"/>
              <a:t>th</a:t>
            </a:r>
            <a:r>
              <a:rPr lang="en-US" dirty="0" smtClean="0"/>
              <a:t> A.</a:t>
            </a:r>
            <a:br>
              <a:rPr lang="en-US" dirty="0" smtClean="0"/>
            </a:br>
            <a:r>
              <a:rPr lang="en-US" dirty="0" smtClean="0"/>
              <a:t>Respect for judgments of other states</a:t>
            </a:r>
            <a:br>
              <a:rPr lang="en-US" dirty="0" smtClean="0"/>
            </a:br>
            <a:r>
              <a:rPr lang="en-US" dirty="0"/>
              <a:t>	</a:t>
            </a:r>
            <a:r>
              <a:rPr lang="en-US" dirty="0" smtClean="0"/>
              <a:t>– Full Faith and Credit Clause</a:t>
            </a:r>
            <a:endParaRPr lang="en-US" dirty="0"/>
          </a:p>
        </p:txBody>
      </p:sp>
    </p:spTree>
    <p:extLst>
      <p:ext uri="{BB962C8B-B14F-4D97-AF65-F5344CB8AC3E}">
        <p14:creationId xmlns:p14="http://schemas.microsoft.com/office/powerpoint/2010/main" val="23682081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916114" y="1131889"/>
            <a:ext cx="8123237" cy="4518025"/>
          </a:xfrm>
        </p:spPr>
        <p:txBody>
          <a:bodyPr>
            <a:normAutofit fontScale="90000"/>
          </a:bodyPr>
          <a:lstStyle/>
          <a:p>
            <a:r>
              <a:rPr lang="en-US" altLang="en-US" smtClean="0"/>
              <a:t>Substantive = state that created the rule wants it to follow the state’s causes of action into other court systems</a:t>
            </a:r>
            <a:br>
              <a:rPr lang="en-US" altLang="en-US" smtClean="0"/>
            </a:br>
            <a:r>
              <a:rPr lang="en-US" altLang="en-US" smtClean="0"/>
              <a:t/>
            </a:r>
            <a:br>
              <a:rPr lang="en-US" altLang="en-US" smtClean="0"/>
            </a:br>
            <a:r>
              <a:rPr lang="en-US" altLang="en-US" smtClean="0"/>
              <a:t>Procedural = state that created the rule wants it to apply only in the state’s own courts</a:t>
            </a:r>
          </a:p>
        </p:txBody>
      </p:sp>
    </p:spTree>
    <p:extLst>
      <p:ext uri="{BB962C8B-B14F-4D97-AF65-F5344CB8AC3E}">
        <p14:creationId xmlns:p14="http://schemas.microsoft.com/office/powerpoint/2010/main" val="34389411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844676" y="1131888"/>
            <a:ext cx="8194675" cy="4552950"/>
          </a:xfrm>
        </p:spPr>
        <p:txBody>
          <a:bodyPr/>
          <a:lstStyle/>
          <a:p>
            <a:r>
              <a:rPr lang="en-US" altLang="en-US" smtClean="0"/>
              <a:t>How can you tell whether a Pa. rule is substantive or procedural?</a:t>
            </a:r>
            <a:br>
              <a:rPr lang="en-US" altLang="en-US" smtClean="0"/>
            </a:br>
            <a:r>
              <a:rPr lang="en-US" altLang="en-US" smtClean="0"/>
              <a:t/>
            </a:r>
            <a:br>
              <a:rPr lang="en-US" altLang="en-US" smtClean="0"/>
            </a:br>
            <a:r>
              <a:rPr lang="en-US" altLang="en-US" smtClean="0"/>
              <a:t>Will there be any Pa. state court decisions on point?</a:t>
            </a:r>
          </a:p>
        </p:txBody>
      </p:sp>
    </p:spTree>
    <p:extLst>
      <p:ext uri="{BB962C8B-B14F-4D97-AF65-F5344CB8AC3E}">
        <p14:creationId xmlns:p14="http://schemas.microsoft.com/office/powerpoint/2010/main" val="35162999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752600" y="1063626"/>
            <a:ext cx="8915400" cy="4683125"/>
          </a:xfrm>
        </p:spPr>
        <p:txBody>
          <a:bodyPr>
            <a:normAutofit fontScale="90000"/>
          </a:bodyPr>
          <a:lstStyle/>
          <a:p>
            <a:pPr eaLnBrk="1" hangingPunct="1"/>
            <a:r>
              <a:rPr lang="en-US" altLang="en-US" sz="4000"/>
              <a:t>Virginia state courts have a generous 3 year statute of limitations for tort. Too many people are coming to Va. state court to sue under sister state causes of action.</a:t>
            </a:r>
            <a:br>
              <a:rPr lang="en-US" altLang="en-US" sz="4000"/>
            </a:br>
            <a:r>
              <a:rPr lang="en-US" altLang="en-US" sz="4000"/>
              <a:t/>
            </a:r>
            <a:br>
              <a:rPr lang="en-US" altLang="en-US" sz="4000"/>
            </a:br>
            <a:r>
              <a:rPr lang="en-US" altLang="en-US" sz="4000"/>
              <a:t>So Virginia enacts a borrowing statute:</a:t>
            </a:r>
            <a:br>
              <a:rPr lang="en-US" altLang="en-US" sz="4000"/>
            </a:br>
            <a:r>
              <a:rPr lang="en-US" altLang="en-US" sz="4000"/>
              <a:t>The Va. statute of limitations for tort incorporates the time period of the state that provides the cause of action.</a:t>
            </a:r>
          </a:p>
        </p:txBody>
      </p:sp>
    </p:spTree>
    <p:extLst>
      <p:ext uri="{BB962C8B-B14F-4D97-AF65-F5344CB8AC3E}">
        <p14:creationId xmlns:p14="http://schemas.microsoft.com/office/powerpoint/2010/main" val="381030623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2838450" y="1063626"/>
            <a:ext cx="6343650" cy="4708525"/>
          </a:xfrm>
        </p:spPr>
        <p:txBody>
          <a:bodyPr/>
          <a:lstStyle/>
          <a:p>
            <a:pPr eaLnBrk="1" hangingPunct="1"/>
            <a:r>
              <a:rPr lang="en-US" altLang="en-US" smtClean="0"/>
              <a:t>what is the procedural power of a </a:t>
            </a:r>
            <a:r>
              <a:rPr lang="en-US" altLang="en-US" i="1" smtClean="0"/>
              <a:t>federal</a:t>
            </a:r>
            <a:r>
              <a:rPr lang="en-US" altLang="en-US" smtClean="0"/>
              <a:t> court entertaining a state law cause of action?</a:t>
            </a:r>
          </a:p>
        </p:txBody>
      </p:sp>
    </p:spTree>
    <p:extLst>
      <p:ext uri="{BB962C8B-B14F-4D97-AF65-F5344CB8AC3E}">
        <p14:creationId xmlns:p14="http://schemas.microsoft.com/office/powerpoint/2010/main" val="185117362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987550" y="1131889"/>
            <a:ext cx="8051800" cy="4579937"/>
          </a:xfrm>
        </p:spPr>
        <p:txBody>
          <a:bodyPr/>
          <a:lstStyle/>
          <a:p>
            <a:r>
              <a:rPr lang="en-US" altLang="en-US" dirty="0" smtClean="0"/>
              <a:t>For the moment consider only choices between state law and </a:t>
            </a:r>
            <a:r>
              <a:rPr lang="en-US" altLang="en-US" i="1" dirty="0" smtClean="0"/>
              <a:t>federal common law</a:t>
            </a:r>
            <a:br>
              <a:rPr lang="en-US" altLang="en-US" i="1" dirty="0" smtClean="0"/>
            </a:br>
            <a:r>
              <a:rPr lang="en-US" altLang="en-US" i="1" dirty="0"/>
              <a:t/>
            </a:r>
            <a:br>
              <a:rPr lang="en-US" altLang="en-US" i="1" dirty="0"/>
            </a:br>
            <a:r>
              <a:rPr lang="en-US" altLang="en-US" i="1" dirty="0" smtClean="0"/>
              <a:t>- </a:t>
            </a:r>
            <a:r>
              <a:rPr lang="en-US" altLang="en-US" dirty="0" smtClean="0"/>
              <a:t>ignore federal statutes and FRCPs</a:t>
            </a:r>
          </a:p>
        </p:txBody>
      </p:sp>
    </p:spTree>
    <p:extLst>
      <p:ext uri="{BB962C8B-B14F-4D97-AF65-F5344CB8AC3E}">
        <p14:creationId xmlns:p14="http://schemas.microsoft.com/office/powerpoint/2010/main" val="210259288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893888" y="1131888"/>
            <a:ext cx="8145462" cy="4538662"/>
          </a:xfrm>
        </p:spPr>
        <p:txBody>
          <a:bodyPr>
            <a:normAutofit fontScale="90000"/>
          </a:bodyPr>
          <a:lstStyle/>
          <a:p>
            <a:r>
              <a:rPr lang="en-US" altLang="en-US" sz="3600" dirty="0"/>
              <a:t>P sues D in federal court in New York under New York law. </a:t>
            </a:r>
            <a:br>
              <a:rPr lang="en-US" altLang="en-US" sz="3600" dirty="0"/>
            </a:br>
            <a:r>
              <a:rPr lang="en-US" altLang="en-US" sz="3600" dirty="0"/>
              <a:t/>
            </a:r>
            <a:br>
              <a:rPr lang="en-US" altLang="en-US" sz="3600" dirty="0"/>
            </a:br>
            <a:r>
              <a:rPr lang="en-US" altLang="en-US" sz="3600" dirty="0"/>
              <a:t>New York law puts the burden of </a:t>
            </a:r>
            <a:r>
              <a:rPr lang="en-US" altLang="en-US" sz="3600" dirty="0" smtClean="0"/>
              <a:t>proof concerning </a:t>
            </a:r>
            <a:r>
              <a:rPr lang="en-US" altLang="en-US" sz="3600" dirty="0"/>
              <a:t>lack of contributory negligence on the plaintiff.</a:t>
            </a:r>
            <a:br>
              <a:rPr lang="en-US" altLang="en-US" sz="3600" dirty="0"/>
            </a:br>
            <a:r>
              <a:rPr lang="en-US" altLang="en-US" sz="3600" dirty="0"/>
              <a:t/>
            </a:r>
            <a:br>
              <a:rPr lang="en-US" altLang="en-US" sz="3600" dirty="0"/>
            </a:br>
            <a:r>
              <a:rPr lang="en-US" altLang="en-US" sz="3600" dirty="0"/>
              <a:t>Can the federal court use a federal common law rule putting the burden on the defendant to prove the contributory negligence of the plaintiff instead?</a:t>
            </a:r>
            <a:br>
              <a:rPr lang="en-US" altLang="en-US" sz="3600" dirty="0"/>
            </a:br>
            <a:endParaRPr lang="en-US" altLang="en-US" sz="3600" dirty="0"/>
          </a:p>
        </p:txBody>
      </p:sp>
    </p:spTree>
    <p:extLst>
      <p:ext uri="{BB962C8B-B14F-4D97-AF65-F5344CB8AC3E}">
        <p14:creationId xmlns:p14="http://schemas.microsoft.com/office/powerpoint/2010/main" val="361420959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916114" y="1131888"/>
            <a:ext cx="8123237" cy="4464050"/>
          </a:xfrm>
        </p:spPr>
        <p:txBody>
          <a:bodyPr/>
          <a:lstStyle/>
          <a:p>
            <a:r>
              <a:rPr lang="en-US" altLang="en-US" smtClean="0"/>
              <a:t>Palmer v. Hoffman (US 1943)</a:t>
            </a:r>
          </a:p>
        </p:txBody>
      </p:sp>
    </p:spTree>
    <p:extLst>
      <p:ext uri="{BB962C8B-B14F-4D97-AF65-F5344CB8AC3E}">
        <p14:creationId xmlns:p14="http://schemas.microsoft.com/office/powerpoint/2010/main" val="191498698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879600" y="1131888"/>
            <a:ext cx="8159750" cy="4868862"/>
          </a:xfrm>
        </p:spPr>
        <p:txBody>
          <a:bodyPr/>
          <a:lstStyle/>
          <a:p>
            <a:r>
              <a:rPr lang="en-US" altLang="en-US" smtClean="0"/>
              <a:t>Guaranty Trust v. York (U.S. 1945)</a:t>
            </a:r>
          </a:p>
        </p:txBody>
      </p:sp>
    </p:spTree>
    <p:extLst>
      <p:ext uri="{BB962C8B-B14F-4D97-AF65-F5344CB8AC3E}">
        <p14:creationId xmlns:p14="http://schemas.microsoft.com/office/powerpoint/2010/main" val="105840195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960564" y="1131888"/>
            <a:ext cx="8078787" cy="4557712"/>
          </a:xfrm>
        </p:spPr>
        <p:txBody>
          <a:bodyPr/>
          <a:lstStyle/>
          <a:p>
            <a:r>
              <a:rPr lang="en-US" altLang="en-US" smtClean="0"/>
              <a:t>Was New York’s statute of limitations substantive?</a:t>
            </a:r>
          </a:p>
        </p:txBody>
      </p:sp>
    </p:spTree>
    <p:extLst>
      <p:ext uri="{BB962C8B-B14F-4D97-AF65-F5344CB8AC3E}">
        <p14:creationId xmlns:p14="http://schemas.microsoft.com/office/powerpoint/2010/main" val="257731668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871664" y="1131888"/>
            <a:ext cx="8167687" cy="4521200"/>
          </a:xfrm>
        </p:spPr>
        <p:txBody>
          <a:bodyPr>
            <a:normAutofit fontScale="90000"/>
          </a:bodyPr>
          <a:lstStyle/>
          <a:p>
            <a:r>
              <a:rPr lang="en-US" altLang="en-US" sz="2700"/>
              <a:t>It is therefore immaterial whether statutes of limitation are characterized either as "substantive" or "procedural" in State court opinions in any use of those terms unrelated to the specific issue before us. </a:t>
            </a:r>
            <a:r>
              <a:rPr lang="en-US" altLang="en-US" sz="2700" i="1"/>
              <a:t>Erie R. Co. v. Tompkins</a:t>
            </a:r>
            <a:r>
              <a:rPr lang="en-US" altLang="en-US" sz="2700"/>
              <a:t>...expressed a policy that touches vitally the proper distribution of judicial power between State and federal courts. In essence, the intent of that decision was to insure that, in all cases where a federal court is exercising jurisdiction solely because of the diversity of citizenship of the parties, the outcome of the litigation in the federal court should be substantially the same, so far as legal rules determine the outcome of a litigation, as it would be if tried in a State court.</a:t>
            </a:r>
          </a:p>
        </p:txBody>
      </p:sp>
    </p:spTree>
    <p:extLst>
      <p:ext uri="{BB962C8B-B14F-4D97-AF65-F5344CB8AC3E}">
        <p14:creationId xmlns:p14="http://schemas.microsoft.com/office/powerpoint/2010/main" val="2931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150" y="365125"/>
            <a:ext cx="10856650" cy="6124452"/>
          </a:xfrm>
        </p:spPr>
        <p:txBody>
          <a:bodyPr/>
          <a:lstStyle/>
          <a:p>
            <a:r>
              <a:rPr lang="en-US" dirty="0"/>
              <a:t>n</a:t>
            </a:r>
            <a:r>
              <a:rPr lang="en-US" dirty="0" smtClean="0"/>
              <a:t>ow…</a:t>
            </a:r>
            <a:br>
              <a:rPr lang="en-US" dirty="0" smtClean="0"/>
            </a:br>
            <a:r>
              <a:rPr lang="en-US" dirty="0"/>
              <a:t/>
            </a:r>
            <a:br>
              <a:rPr lang="en-US" dirty="0"/>
            </a:br>
            <a:r>
              <a:rPr lang="en-US" dirty="0" smtClean="0"/>
              <a:t>respect for </a:t>
            </a:r>
            <a:r>
              <a:rPr lang="en-US" i="1" dirty="0" smtClean="0"/>
              <a:t>law</a:t>
            </a:r>
            <a:r>
              <a:rPr lang="en-US" dirty="0" smtClean="0"/>
              <a:t> of other states</a:t>
            </a:r>
            <a:endParaRPr lang="en-US" dirty="0"/>
          </a:p>
        </p:txBody>
      </p:sp>
    </p:spTree>
    <p:extLst>
      <p:ext uri="{BB962C8B-B14F-4D97-AF65-F5344CB8AC3E}">
        <p14:creationId xmlns:p14="http://schemas.microsoft.com/office/powerpoint/2010/main" val="5435702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041526" y="1131888"/>
            <a:ext cx="7997825" cy="4641850"/>
          </a:xfrm>
        </p:spPr>
        <p:txBody>
          <a:bodyPr/>
          <a:lstStyle/>
          <a:p>
            <a:r>
              <a:rPr lang="en-US" altLang="en-US" smtClean="0"/>
              <a:t>policy of vertical uniformity between federal and forum state court</a:t>
            </a:r>
            <a:br>
              <a:rPr lang="en-US" altLang="en-US" smtClean="0"/>
            </a:br>
            <a:r>
              <a:rPr lang="en-US" altLang="en-US" smtClean="0"/>
              <a:t>	(if outcome determinative)</a:t>
            </a:r>
          </a:p>
        </p:txBody>
      </p:sp>
    </p:spTree>
    <p:extLst>
      <p:ext uri="{BB962C8B-B14F-4D97-AF65-F5344CB8AC3E}">
        <p14:creationId xmlns:p14="http://schemas.microsoft.com/office/powerpoint/2010/main" val="392623634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844676" y="1131889"/>
            <a:ext cx="8194675" cy="4605337"/>
          </a:xfrm>
        </p:spPr>
        <p:txBody>
          <a:bodyPr>
            <a:normAutofit fontScale="90000"/>
          </a:bodyPr>
          <a:lstStyle/>
          <a:p>
            <a:r>
              <a:rPr lang="en-US" altLang="en-US" smtClean="0"/>
              <a:t>According to Kansas law, the statute limitations tolls upon service. According to the federal rule (suggested by Fed R Civ P 3) it is tolled upon filing. Which rule would determine whether statute limitations was met in a case brought under Kansas law in federal court in Kansas?</a:t>
            </a:r>
          </a:p>
        </p:txBody>
      </p:sp>
    </p:spTree>
    <p:extLst>
      <p:ext uri="{BB962C8B-B14F-4D97-AF65-F5344CB8AC3E}">
        <p14:creationId xmlns:p14="http://schemas.microsoft.com/office/powerpoint/2010/main" val="206668020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2209800" y="1447800"/>
            <a:ext cx="8180388" cy="4567238"/>
          </a:xfrm>
        </p:spPr>
        <p:txBody>
          <a:bodyPr/>
          <a:lstStyle/>
          <a:p>
            <a:r>
              <a:rPr lang="en-US" altLang="en-US" smtClean="0"/>
              <a:t>Ragan v. Merchants Transfer &amp; Warehouse (US 1949)</a:t>
            </a:r>
          </a:p>
        </p:txBody>
      </p:sp>
    </p:spTree>
    <p:extLst>
      <p:ext uri="{BB962C8B-B14F-4D97-AF65-F5344CB8AC3E}">
        <p14:creationId xmlns:p14="http://schemas.microsoft.com/office/powerpoint/2010/main" val="233962080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981200" y="274638"/>
            <a:ext cx="8229600" cy="6202362"/>
          </a:xfrm>
        </p:spPr>
        <p:txBody>
          <a:bodyPr/>
          <a:lstStyle/>
          <a:p>
            <a:r>
              <a:rPr lang="en-US" altLang="en-US" smtClean="0"/>
              <a:t>Imagine instead that the Kansas cause of action was brought in state court in Nebraska.</a:t>
            </a:r>
            <a:br>
              <a:rPr lang="en-US" altLang="en-US" smtClean="0"/>
            </a:br>
            <a:r>
              <a:rPr lang="en-US" altLang="en-US" smtClean="0"/>
              <a:t/>
            </a:r>
            <a:br>
              <a:rPr lang="en-US" altLang="en-US" smtClean="0"/>
            </a:br>
            <a:r>
              <a:rPr lang="en-US" altLang="en-US" smtClean="0"/>
              <a:t>Which tolling rule would be used – Kansas’s or Nebraska’s?</a:t>
            </a:r>
          </a:p>
        </p:txBody>
      </p:sp>
    </p:spTree>
    <p:extLst>
      <p:ext uri="{BB962C8B-B14F-4D97-AF65-F5344CB8AC3E}">
        <p14:creationId xmlns:p14="http://schemas.microsoft.com/office/powerpoint/2010/main" val="109942839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1765300" y="1131888"/>
            <a:ext cx="8902700" cy="4375150"/>
          </a:xfrm>
        </p:spPr>
        <p:txBody>
          <a:bodyPr>
            <a:normAutofit fontScale="90000"/>
          </a:bodyPr>
          <a:lstStyle/>
          <a:p>
            <a:pPr algn="l"/>
            <a:r>
              <a:rPr lang="en-US" altLang="en-US" sz="3200" dirty="0"/>
              <a:t>- A Mississippi statute requires a corporation doing business within the state to designate an agent for the service of process before bringing suit. </a:t>
            </a:r>
            <a:br>
              <a:rPr lang="en-US" altLang="en-US" sz="3200" dirty="0"/>
            </a:br>
            <a:r>
              <a:rPr lang="en-US" altLang="en-US" sz="3200" dirty="0"/>
              <a:t>- There is no such requirement under federal law. </a:t>
            </a:r>
            <a:br>
              <a:rPr lang="en-US" altLang="en-US" sz="3200" dirty="0"/>
            </a:br>
            <a:r>
              <a:rPr lang="en-US" altLang="en-US" sz="3200" dirty="0"/>
              <a:t>- P (a Tennessee corporation doing business in Mississippi) is suing D in federal court in Mississippi. </a:t>
            </a:r>
            <a:br>
              <a:rPr lang="en-US" altLang="en-US" sz="3200" dirty="0"/>
            </a:br>
            <a:r>
              <a:rPr lang="en-US" altLang="en-US" sz="3200" dirty="0"/>
              <a:t>- P has designated no agent for service of process in Miss. </a:t>
            </a:r>
            <a:br>
              <a:rPr lang="en-US" altLang="en-US" sz="3200" dirty="0"/>
            </a:br>
            <a:r>
              <a:rPr lang="en-US" altLang="en-US" sz="3200" dirty="0"/>
              <a:t>- D moves for summary judgment on this ground. </a:t>
            </a:r>
            <a:br>
              <a:rPr lang="en-US" altLang="en-US" sz="3200" dirty="0"/>
            </a:br>
            <a:r>
              <a:rPr lang="en-US" altLang="en-US" sz="3200" dirty="0"/>
              <a:t>- What result?</a:t>
            </a:r>
          </a:p>
        </p:txBody>
      </p:sp>
    </p:spTree>
    <p:extLst>
      <p:ext uri="{BB962C8B-B14F-4D97-AF65-F5344CB8AC3E}">
        <p14:creationId xmlns:p14="http://schemas.microsoft.com/office/powerpoint/2010/main" val="80576745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981200" y="274638"/>
            <a:ext cx="8229600" cy="6126162"/>
          </a:xfrm>
        </p:spPr>
        <p:txBody>
          <a:bodyPr/>
          <a:lstStyle/>
          <a:p>
            <a:r>
              <a:rPr lang="en-US" altLang="en-US" smtClean="0"/>
              <a:t>Would the Mississippi statute had applied had the action been brought in state court in Alabama?</a:t>
            </a:r>
          </a:p>
        </p:txBody>
      </p:sp>
    </p:spTree>
    <p:extLst>
      <p:ext uri="{BB962C8B-B14F-4D97-AF65-F5344CB8AC3E}">
        <p14:creationId xmlns:p14="http://schemas.microsoft.com/office/powerpoint/2010/main" val="215052898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905000" y="274638"/>
            <a:ext cx="8305800" cy="6278562"/>
          </a:xfrm>
        </p:spPr>
        <p:txBody>
          <a:bodyPr/>
          <a:lstStyle/>
          <a:p>
            <a:r>
              <a:rPr lang="en-US" altLang="en-US" smtClean="0"/>
              <a:t>The 5</a:t>
            </a:r>
            <a:r>
              <a:rPr lang="en-US" altLang="en-US" baseline="30000" smtClean="0"/>
              <a:t>th</a:t>
            </a:r>
            <a:r>
              <a:rPr lang="en-US" altLang="en-US" smtClean="0"/>
              <a:t> Circuit had concluded that Mississippi state officials thought that the statute applied only Mississippi state courts, not federal courts in Mississippi.</a:t>
            </a:r>
            <a:br>
              <a:rPr lang="en-US" altLang="en-US" smtClean="0"/>
            </a:br>
            <a:r>
              <a:rPr lang="en-US" altLang="en-US" smtClean="0"/>
              <a:t/>
            </a:r>
            <a:br>
              <a:rPr lang="en-US" altLang="en-US" smtClean="0"/>
            </a:br>
            <a:r>
              <a:rPr lang="en-US" altLang="en-US" smtClean="0"/>
              <a:t>Does that matter?</a:t>
            </a:r>
          </a:p>
        </p:txBody>
      </p:sp>
    </p:spTree>
    <p:extLst>
      <p:ext uri="{BB962C8B-B14F-4D97-AF65-F5344CB8AC3E}">
        <p14:creationId xmlns:p14="http://schemas.microsoft.com/office/powerpoint/2010/main" val="125336231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841500" y="1131888"/>
            <a:ext cx="8197850" cy="4521200"/>
          </a:xfrm>
        </p:spPr>
        <p:txBody>
          <a:bodyPr/>
          <a:lstStyle/>
          <a:p>
            <a:r>
              <a:rPr lang="en-US" altLang="en-US" smtClean="0"/>
              <a:t>Woods v. Interstate Realty (US 1949)</a:t>
            </a:r>
          </a:p>
        </p:txBody>
      </p:sp>
    </p:spTree>
    <p:extLst>
      <p:ext uri="{BB962C8B-B14F-4D97-AF65-F5344CB8AC3E}">
        <p14:creationId xmlns:p14="http://schemas.microsoft.com/office/powerpoint/2010/main" val="320214866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2012950" y="1131888"/>
            <a:ext cx="8026400" cy="4610100"/>
          </a:xfrm>
        </p:spPr>
        <p:txBody>
          <a:bodyPr>
            <a:normAutofit fontScale="90000"/>
          </a:bodyPr>
          <a:lstStyle/>
          <a:p>
            <a:pPr algn="l"/>
            <a:r>
              <a:rPr lang="en-US" altLang="en-US" sz="3200"/>
              <a:t>A New Jersey statute requires small shareholders bringing derivative actions to post a bond. </a:t>
            </a:r>
            <a:br>
              <a:rPr lang="en-US" altLang="en-US" sz="3200"/>
            </a:br>
            <a:r>
              <a:rPr lang="en-US" altLang="en-US" sz="3200"/>
              <a:t/>
            </a:r>
            <a:br>
              <a:rPr lang="en-US" altLang="en-US" sz="3200"/>
            </a:br>
            <a:r>
              <a:rPr lang="en-US" altLang="en-US" sz="3200"/>
              <a:t>Federal courts have no such requirement. P, a small shareholder, brings a derivative action under Delaware law against D in federal court in New Jersey. </a:t>
            </a:r>
            <a:br>
              <a:rPr lang="en-US" altLang="en-US" sz="3200"/>
            </a:br>
            <a:r>
              <a:rPr lang="en-US" altLang="en-US" sz="3200"/>
              <a:t/>
            </a:r>
            <a:br>
              <a:rPr lang="en-US" altLang="en-US" sz="3200"/>
            </a:br>
            <a:r>
              <a:rPr lang="en-US" altLang="en-US" sz="3200"/>
              <a:t>P has not posted a bond. D moves to dismiss. </a:t>
            </a:r>
            <a:br>
              <a:rPr lang="en-US" altLang="en-US" sz="3200"/>
            </a:br>
            <a:r>
              <a:rPr lang="en-US" altLang="en-US" sz="3200"/>
              <a:t/>
            </a:r>
            <a:br>
              <a:rPr lang="en-US" altLang="en-US" sz="3200"/>
            </a:br>
            <a:r>
              <a:rPr lang="en-US" altLang="en-US" sz="3200"/>
              <a:t>What result?</a:t>
            </a:r>
          </a:p>
        </p:txBody>
      </p:sp>
    </p:spTree>
    <p:extLst>
      <p:ext uri="{BB962C8B-B14F-4D97-AF65-F5344CB8AC3E}">
        <p14:creationId xmlns:p14="http://schemas.microsoft.com/office/powerpoint/2010/main" val="87723678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960564" y="1131889"/>
            <a:ext cx="8078787" cy="4619625"/>
          </a:xfrm>
        </p:spPr>
        <p:txBody>
          <a:bodyPr/>
          <a:lstStyle/>
          <a:p>
            <a:r>
              <a:rPr lang="en-US" altLang="en-US" smtClean="0"/>
              <a:t>Cohen v. Beneficial Indus. Loan Corp. (US 1949)</a:t>
            </a:r>
          </a:p>
        </p:txBody>
      </p:sp>
    </p:spTree>
    <p:extLst>
      <p:ext uri="{BB962C8B-B14F-4D97-AF65-F5344CB8AC3E}">
        <p14:creationId xmlns:p14="http://schemas.microsoft.com/office/powerpoint/2010/main" val="543336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559" y="365125"/>
            <a:ext cx="10741241" cy="5760467"/>
          </a:xfrm>
        </p:spPr>
        <p:txBody>
          <a:bodyPr>
            <a:normAutofit fontScale="90000"/>
          </a:bodyPr>
          <a:lstStyle/>
          <a:p>
            <a:r>
              <a:rPr lang="en-US" dirty="0"/>
              <a:t>c</a:t>
            </a:r>
            <a:r>
              <a:rPr lang="en-US" dirty="0" smtClean="0"/>
              <a:t>hoice of substantive law</a:t>
            </a:r>
            <a:br>
              <a:rPr lang="en-US" dirty="0" smtClean="0"/>
            </a:br>
            <a:r>
              <a:rPr lang="en-US" dirty="0"/>
              <a:t/>
            </a:r>
            <a:br>
              <a:rPr lang="en-US" dirty="0"/>
            </a:br>
            <a:r>
              <a:rPr lang="en-US" dirty="0" smtClean="0"/>
              <a:t>- two married Californians get into an accident in Ga.</a:t>
            </a:r>
            <a:br>
              <a:rPr lang="en-US" dirty="0" smtClean="0"/>
            </a:br>
            <a:r>
              <a:rPr lang="en-US" dirty="0" smtClean="0"/>
              <a:t>- husband sues the wife for negligence in </a:t>
            </a:r>
            <a:r>
              <a:rPr lang="en-US" dirty="0"/>
              <a:t>G</a:t>
            </a:r>
            <a:r>
              <a:rPr lang="en-US" dirty="0" smtClean="0"/>
              <a:t>a. state ct.</a:t>
            </a:r>
            <a:br>
              <a:rPr lang="en-US" dirty="0" smtClean="0"/>
            </a:br>
            <a:r>
              <a:rPr lang="en-US" dirty="0" smtClean="0"/>
              <a:t>- Ga. law – spousal immunity</a:t>
            </a:r>
            <a:br>
              <a:rPr lang="en-US" dirty="0" smtClean="0"/>
            </a:br>
            <a:r>
              <a:rPr lang="en-US" dirty="0" smtClean="0"/>
              <a:t>- Ca. law – spouses can sue one another for negligence</a:t>
            </a:r>
            <a:br>
              <a:rPr lang="en-US" dirty="0" smtClean="0"/>
            </a:br>
            <a:r>
              <a:rPr lang="en-US" dirty="0"/>
              <a:t/>
            </a:r>
            <a:br>
              <a:rPr lang="en-US" dirty="0"/>
            </a:br>
            <a:r>
              <a:rPr lang="en-US" dirty="0" smtClean="0"/>
              <a:t>what law should the Ga. state </a:t>
            </a:r>
            <a:r>
              <a:rPr lang="en-US" dirty="0" err="1" smtClean="0"/>
              <a:t>ct</a:t>
            </a:r>
            <a:r>
              <a:rPr lang="en-US" dirty="0" smtClean="0"/>
              <a:t> use?</a:t>
            </a:r>
            <a:endParaRPr lang="en-US" dirty="0"/>
          </a:p>
        </p:txBody>
      </p:sp>
    </p:spTree>
    <p:extLst>
      <p:ext uri="{BB962C8B-B14F-4D97-AF65-F5344CB8AC3E}">
        <p14:creationId xmlns:p14="http://schemas.microsoft.com/office/powerpoint/2010/main" val="328918846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1800226" y="1131888"/>
            <a:ext cx="8239125" cy="4597400"/>
          </a:xfrm>
        </p:spPr>
        <p:txBody>
          <a:bodyPr/>
          <a:lstStyle/>
          <a:p>
            <a:r>
              <a:rPr lang="en-US" altLang="en-US" smtClean="0"/>
              <a:t>Byrd v. Blue Ridge Rural Electric Corp. (US 1958)</a:t>
            </a:r>
            <a:br>
              <a:rPr lang="en-US" altLang="en-US" smtClean="0"/>
            </a:br>
            <a:endParaRPr lang="en-US" altLang="en-US" smtClean="0"/>
          </a:p>
        </p:txBody>
      </p:sp>
    </p:spTree>
    <p:extLst>
      <p:ext uri="{BB962C8B-B14F-4D97-AF65-F5344CB8AC3E}">
        <p14:creationId xmlns:p14="http://schemas.microsoft.com/office/powerpoint/2010/main" val="17851859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898650" y="1131888"/>
            <a:ext cx="8140700" cy="4633912"/>
          </a:xfrm>
        </p:spPr>
        <p:txBody>
          <a:bodyPr>
            <a:normAutofit fontScale="90000"/>
          </a:bodyPr>
          <a:lstStyle/>
          <a:p>
            <a:pPr algn="l"/>
            <a:r>
              <a:rPr lang="en-US" altLang="en-US" sz="4000"/>
              <a:t>First. It was decided in Erie R. Co. v. Tompkins that the federal courts in diversity cases must respect the definition of state-created rights and obligations by the state courts. We must, therefore, first examine the [S.C.] rule...to determine whether it is bound up with these rights and obligations in such a way that its application in the federal court is required. </a:t>
            </a:r>
          </a:p>
        </p:txBody>
      </p:sp>
    </p:spTree>
    <p:extLst>
      <p:ext uri="{BB962C8B-B14F-4D97-AF65-F5344CB8AC3E}">
        <p14:creationId xmlns:p14="http://schemas.microsoft.com/office/powerpoint/2010/main" val="404181290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2057400" y="274638"/>
            <a:ext cx="8153400" cy="6202362"/>
          </a:xfrm>
        </p:spPr>
        <p:txBody>
          <a:bodyPr/>
          <a:lstStyle/>
          <a:p>
            <a:r>
              <a:rPr lang="en-US" altLang="en-US" smtClean="0"/>
              <a:t>What is an example of a state rule where the bound-up test is satisfied?</a:t>
            </a:r>
          </a:p>
        </p:txBody>
      </p:sp>
    </p:spTree>
    <p:extLst>
      <p:ext uri="{BB962C8B-B14F-4D97-AF65-F5344CB8AC3E}">
        <p14:creationId xmlns:p14="http://schemas.microsoft.com/office/powerpoint/2010/main" val="24483256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1898650" y="1131888"/>
            <a:ext cx="8140700" cy="4513262"/>
          </a:xfrm>
        </p:spPr>
        <p:txBody>
          <a:bodyPr>
            <a:normAutofit fontScale="90000"/>
          </a:bodyPr>
          <a:lstStyle/>
          <a:p>
            <a:pPr algn="l"/>
            <a:r>
              <a:rPr lang="en-US" altLang="en-US" sz="3600"/>
              <a:t>Second. But cases following </a:t>
            </a:r>
            <a:r>
              <a:rPr lang="en-US" altLang="en-US" sz="3600" i="1"/>
              <a:t>Erie</a:t>
            </a:r>
            <a:r>
              <a:rPr lang="en-US" altLang="en-US" sz="3600"/>
              <a:t> have evinced a broader policy to the effect that the federal courts should conform as near as may be--in the absence of other considerations--to state rules even of form and mode where the state rules may bear substantially on the question whether the litigation would come out one way in the federal court and another way in the state court if the federal court failed to apply a particular local rule. E.g., Guaranty Trust Co. of New York v. York.</a:t>
            </a:r>
          </a:p>
        </p:txBody>
      </p:sp>
    </p:spTree>
    <p:extLst>
      <p:ext uri="{BB962C8B-B14F-4D97-AF65-F5344CB8AC3E}">
        <p14:creationId xmlns:p14="http://schemas.microsoft.com/office/powerpoint/2010/main" val="370674857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905000" y="274638"/>
            <a:ext cx="8305800" cy="6202362"/>
          </a:xfrm>
        </p:spPr>
        <p:txBody>
          <a:bodyPr/>
          <a:lstStyle/>
          <a:p>
            <a:pPr algn="l"/>
            <a:r>
              <a:rPr lang="en-US" altLang="en-US" dirty="0" smtClean="0"/>
              <a:t>P sues D is federal court in New York under Pennsylvania law</a:t>
            </a:r>
            <a:br>
              <a:rPr lang="en-US" altLang="en-US" dirty="0" smtClean="0"/>
            </a:br>
            <a:r>
              <a:rPr lang="en-US" altLang="en-US" dirty="0" smtClean="0"/>
              <a:t/>
            </a:r>
            <a:br>
              <a:rPr lang="en-US" altLang="en-US" dirty="0" smtClean="0"/>
            </a:br>
            <a:r>
              <a:rPr lang="en-US" altLang="en-US" dirty="0" smtClean="0"/>
              <a:t>Pennsylvania’s two year statute of limitations is bound up with the Pennsylvania cause of action</a:t>
            </a:r>
            <a:br>
              <a:rPr lang="en-US" altLang="en-US" dirty="0" smtClean="0"/>
            </a:br>
            <a:r>
              <a:rPr lang="en-US" altLang="en-US" dirty="0" smtClean="0"/>
              <a:t/>
            </a:r>
            <a:br>
              <a:rPr lang="en-US" altLang="en-US" dirty="0" smtClean="0"/>
            </a:br>
            <a:r>
              <a:rPr lang="en-US" altLang="en-US" dirty="0" smtClean="0"/>
              <a:t>New York has a three year statute of limitations.</a:t>
            </a:r>
          </a:p>
        </p:txBody>
      </p:sp>
    </p:spTree>
    <p:extLst>
      <p:ext uri="{BB962C8B-B14F-4D97-AF65-F5344CB8AC3E}">
        <p14:creationId xmlns:p14="http://schemas.microsoft.com/office/powerpoint/2010/main" val="142024765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2046288" y="1131888"/>
            <a:ext cx="7993062" cy="4659312"/>
          </a:xfrm>
        </p:spPr>
        <p:txBody>
          <a:bodyPr>
            <a:normAutofit fontScale="90000"/>
          </a:bodyPr>
          <a:lstStyle/>
          <a:p>
            <a:pPr algn="l"/>
            <a:r>
              <a:rPr lang="en-US" altLang="en-US" sz="2800"/>
              <a:t>But there are affirmative countervailing considerations at work here....An essential characteristic of [the federal] system is the manner in which, in civil common-law actions, it distributes trial functions between judge and jury and, under the influence--if not the command--of the Seventh Amendment, assigns the decisions of disputed questions of fact to the jury. The policy of uniform enforcement of state-created rights and obligations, see, e.g., Guaranty Trust Co. of New York v. York, supra, cannot in every case exact compliance with a state rule --not bound up with rights and obligations--which disrupts the federal system of allocating functions between judge and jury. </a:t>
            </a:r>
          </a:p>
        </p:txBody>
      </p:sp>
    </p:spTree>
    <p:extLst>
      <p:ext uri="{BB962C8B-B14F-4D97-AF65-F5344CB8AC3E}">
        <p14:creationId xmlns:p14="http://schemas.microsoft.com/office/powerpoint/2010/main" val="63169184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2005014" y="1131888"/>
            <a:ext cx="8034337" cy="4705350"/>
          </a:xfrm>
        </p:spPr>
        <p:txBody>
          <a:bodyPr>
            <a:normAutofit fontScale="90000"/>
          </a:bodyPr>
          <a:lstStyle/>
          <a:p>
            <a:pPr algn="l"/>
            <a:r>
              <a:rPr lang="en-US" altLang="en-US" sz="3000" dirty="0"/>
              <a:t>After Byrd: </a:t>
            </a:r>
            <a:br>
              <a:rPr lang="en-US" altLang="en-US" sz="3000" dirty="0"/>
            </a:br>
            <a:r>
              <a:rPr lang="en-US" altLang="en-US" sz="3000" dirty="0"/>
              <a:t>P sues D under SC law in SC.</a:t>
            </a:r>
            <a:br>
              <a:rPr lang="en-US" altLang="en-US" sz="3000" dirty="0"/>
            </a:br>
            <a:r>
              <a:rPr lang="en-US" altLang="en-US" sz="3000" dirty="0"/>
              <a:t>1) If US Constitution requires a procedural rule in federal court, it must be used (e.g. 7</a:t>
            </a:r>
            <a:r>
              <a:rPr lang="en-US" altLang="en-US" sz="3000" baseline="30000" dirty="0"/>
              <a:t>th</a:t>
            </a:r>
            <a:r>
              <a:rPr lang="en-US" altLang="en-US" sz="3000" dirty="0"/>
              <a:t> Amendment)</a:t>
            </a:r>
            <a:br>
              <a:rPr lang="en-US" altLang="en-US" sz="3000" dirty="0"/>
            </a:br>
            <a:r>
              <a:rPr lang="en-US" altLang="en-US" sz="3000" dirty="0"/>
              <a:t>2) if SC rule is substantive in horizontal choice-of-law sense, federal court must use SC rule instead of federal common law rule</a:t>
            </a:r>
            <a:br>
              <a:rPr lang="en-US" altLang="en-US" sz="3000" dirty="0"/>
            </a:br>
            <a:r>
              <a:rPr lang="en-US" altLang="en-US" sz="3000" dirty="0"/>
              <a:t>3) but there is also a policy of vertical uniformity with SC state courts</a:t>
            </a:r>
            <a:br>
              <a:rPr lang="en-US" altLang="en-US" sz="3000" dirty="0"/>
            </a:br>
            <a:r>
              <a:rPr lang="en-US" altLang="en-US" sz="3000" dirty="0"/>
              <a:t>	(if difference is outcome determinative)</a:t>
            </a:r>
            <a:br>
              <a:rPr lang="en-US" altLang="en-US" sz="3000" dirty="0"/>
            </a:br>
            <a:r>
              <a:rPr lang="en-US" altLang="en-US" sz="3000" dirty="0"/>
              <a:t>4) </a:t>
            </a:r>
            <a:r>
              <a:rPr lang="en-US" altLang="en-US" sz="3000" dirty="0" smtClean="0"/>
              <a:t>there </a:t>
            </a:r>
            <a:r>
              <a:rPr lang="en-US" altLang="en-US" sz="3000" dirty="0"/>
              <a:t>may also be countervailing federal interests in favor uniform federal common law </a:t>
            </a:r>
            <a:r>
              <a:rPr lang="en-US" altLang="en-US" sz="3000" dirty="0" smtClean="0"/>
              <a:t>rule, however</a:t>
            </a:r>
            <a:br>
              <a:rPr lang="en-US" altLang="en-US" sz="3000" dirty="0" smtClean="0"/>
            </a:br>
            <a:r>
              <a:rPr lang="en-US" altLang="en-US" sz="3000" dirty="0" smtClean="0"/>
              <a:t/>
            </a:r>
            <a:br>
              <a:rPr lang="en-US" altLang="en-US" sz="3000" dirty="0" smtClean="0"/>
            </a:br>
            <a:r>
              <a:rPr lang="en-US" altLang="en-US" sz="3000" dirty="0" smtClean="0"/>
              <a:t>3) must be balanced against 4)</a:t>
            </a:r>
            <a:endParaRPr lang="en-US" altLang="en-US" sz="3000" dirty="0"/>
          </a:p>
        </p:txBody>
      </p:sp>
    </p:spTree>
    <p:extLst>
      <p:ext uri="{BB962C8B-B14F-4D97-AF65-F5344CB8AC3E}">
        <p14:creationId xmlns:p14="http://schemas.microsoft.com/office/powerpoint/2010/main" val="99109990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1905000" y="274638"/>
            <a:ext cx="8305800" cy="6278562"/>
          </a:xfrm>
        </p:spPr>
        <p:txBody>
          <a:bodyPr/>
          <a:lstStyle/>
          <a:p>
            <a:pPr algn="l"/>
            <a:r>
              <a:rPr lang="en-US" altLang="en-US" smtClean="0"/>
              <a:t>federal procedural common law</a:t>
            </a:r>
            <a:br>
              <a:rPr lang="en-US" altLang="en-US" smtClean="0"/>
            </a:br>
            <a:r>
              <a:rPr lang="en-US" altLang="en-US" smtClean="0"/>
              <a:t/>
            </a:r>
            <a:br>
              <a:rPr lang="en-US" altLang="en-US" smtClean="0"/>
            </a:br>
            <a:r>
              <a:rPr lang="en-US" altLang="en-US" smtClean="0"/>
              <a:t>- claim/issue preclusion</a:t>
            </a:r>
            <a:br>
              <a:rPr lang="en-US" altLang="en-US" smtClean="0"/>
            </a:br>
            <a:r>
              <a:rPr lang="en-US" altLang="en-US" smtClean="0"/>
              <a:t>- anything that federal courts simply don’t do that a state does (whether by state constitution, statute, or common law)</a:t>
            </a:r>
          </a:p>
        </p:txBody>
      </p:sp>
    </p:spTree>
    <p:extLst>
      <p:ext uri="{BB962C8B-B14F-4D97-AF65-F5344CB8AC3E}">
        <p14:creationId xmlns:p14="http://schemas.microsoft.com/office/powerpoint/2010/main" val="1892305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373" y="365125"/>
            <a:ext cx="10945427" cy="6017920"/>
          </a:xfrm>
        </p:spPr>
        <p:txBody>
          <a:bodyPr/>
          <a:lstStyle/>
          <a:p>
            <a:r>
              <a:rPr lang="en-US" dirty="0"/>
              <a:t>c</a:t>
            </a:r>
            <a:r>
              <a:rPr lang="en-US" dirty="0" smtClean="0"/>
              <a:t>hoice of “procedural” law</a:t>
            </a:r>
            <a:br>
              <a:rPr lang="en-US" dirty="0" smtClean="0"/>
            </a:br>
            <a:r>
              <a:rPr lang="en-US" dirty="0"/>
              <a:t/>
            </a:r>
            <a:br>
              <a:rPr lang="en-US" dirty="0"/>
            </a:br>
            <a:r>
              <a:rPr lang="en-US" dirty="0" smtClean="0"/>
              <a:t>should the Ga. Ct use its own or California’s </a:t>
            </a:r>
            <a:br>
              <a:rPr lang="en-US" dirty="0" smtClean="0"/>
            </a:br>
            <a:r>
              <a:rPr lang="en-US" dirty="0"/>
              <a:t/>
            </a:r>
            <a:br>
              <a:rPr lang="en-US" dirty="0"/>
            </a:br>
            <a:r>
              <a:rPr lang="en-US" dirty="0" smtClean="0"/>
              <a:t>statute of limitation?</a:t>
            </a:r>
            <a:br>
              <a:rPr lang="en-US" dirty="0" smtClean="0"/>
            </a:br>
            <a:r>
              <a:rPr lang="en-US" dirty="0"/>
              <a:t>s</a:t>
            </a:r>
            <a:r>
              <a:rPr lang="en-US" dirty="0" smtClean="0"/>
              <a:t>ervice rules?</a:t>
            </a:r>
            <a:br>
              <a:rPr lang="en-US" dirty="0" smtClean="0"/>
            </a:br>
            <a:r>
              <a:rPr lang="en-US" dirty="0"/>
              <a:t>p</a:t>
            </a:r>
            <a:r>
              <a:rPr lang="en-US" dirty="0" smtClean="0"/>
              <a:t>leading standards?</a:t>
            </a:r>
            <a:endParaRPr lang="en-US" dirty="0"/>
          </a:p>
        </p:txBody>
      </p:sp>
    </p:spTree>
    <p:extLst>
      <p:ext uri="{BB962C8B-B14F-4D97-AF65-F5344CB8AC3E}">
        <p14:creationId xmlns:p14="http://schemas.microsoft.com/office/powerpoint/2010/main" val="2259498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027" y="365125"/>
            <a:ext cx="10847773" cy="6000164"/>
          </a:xfrm>
        </p:spPr>
        <p:txBody>
          <a:bodyPr/>
          <a:lstStyle/>
          <a:p>
            <a:r>
              <a:rPr lang="en-US" dirty="0" smtClean="0"/>
              <a:t>federal-state</a:t>
            </a:r>
            <a:br>
              <a:rPr lang="en-US" dirty="0" smtClean="0"/>
            </a:br>
            <a:r>
              <a:rPr lang="en-US" dirty="0"/>
              <a:t/>
            </a:r>
            <a:br>
              <a:rPr lang="en-US" dirty="0"/>
            </a:br>
            <a:r>
              <a:rPr lang="en-US" dirty="0" smtClean="0"/>
              <a:t>SMJ in federal court </a:t>
            </a:r>
            <a:br>
              <a:rPr lang="en-US" dirty="0" smtClean="0"/>
            </a:br>
            <a:r>
              <a:rPr lang="en-US" dirty="0"/>
              <a:t>	</a:t>
            </a:r>
            <a:r>
              <a:rPr lang="en-US" dirty="0" smtClean="0"/>
              <a:t>– Art. III</a:t>
            </a:r>
            <a:br>
              <a:rPr lang="en-US" dirty="0" smtClean="0"/>
            </a:br>
            <a:r>
              <a:rPr lang="en-US" dirty="0" smtClean="0"/>
              <a:t>fed </a:t>
            </a:r>
            <a:r>
              <a:rPr lang="en-US" dirty="0" err="1" smtClean="0"/>
              <a:t>ct</a:t>
            </a:r>
            <a:r>
              <a:rPr lang="en-US" dirty="0" smtClean="0"/>
              <a:t> respect for state court judgments </a:t>
            </a:r>
            <a:br>
              <a:rPr lang="en-US" dirty="0" smtClean="0"/>
            </a:br>
            <a:r>
              <a:rPr lang="en-US" dirty="0"/>
              <a:t>	</a:t>
            </a:r>
            <a:r>
              <a:rPr lang="en-US" dirty="0" smtClean="0"/>
              <a:t>– FF&amp;C statute</a:t>
            </a:r>
            <a:br>
              <a:rPr lang="en-US" dirty="0" smtClean="0"/>
            </a:br>
            <a:endParaRPr lang="en-US" dirty="0"/>
          </a:p>
        </p:txBody>
      </p:sp>
    </p:spTree>
    <p:extLst>
      <p:ext uri="{BB962C8B-B14F-4D97-AF65-F5344CB8AC3E}">
        <p14:creationId xmlns:p14="http://schemas.microsoft.com/office/powerpoint/2010/main" val="27903317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346</TotalTime>
  <Words>1187</Words>
  <Application>Microsoft Office PowerPoint</Application>
  <PresentationFormat>Widescreen</PresentationFormat>
  <Paragraphs>78</Paragraphs>
  <Slides>77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77</vt:i4>
      </vt:variant>
    </vt:vector>
  </HeadingPairs>
  <TitlesOfParts>
    <vt:vector size="81" baseType="lpstr">
      <vt:lpstr>Arial</vt:lpstr>
      <vt:lpstr>Calibri</vt:lpstr>
      <vt:lpstr>Calibri Light</vt:lpstr>
      <vt:lpstr>Office Theme</vt:lpstr>
      <vt:lpstr>Thurs., Nov. 17</vt:lpstr>
      <vt:lpstr>- Two cars enter an intersection at right angles and strike one another killing both drivers and all passengers.  - There are no eyewitnesses to the accident.  - The only evidence available is that there was a working traffic light; thus one of the drivers, but only one, had to go through the red light. - The family of the driver of one car sues the estate of the driver of the other for negligence - The estate moves for a directed verdict </vt:lpstr>
      <vt:lpstr>- X must take a certain pill once a day to remain alive. The pill is highly toxic. To take two within 24 hours is fatal.  - X is found dead in his bedroom and the evidence is clear that he took two pills that day.  - The uncontradicted evidence shows that several hours before his death, X made out a new will, substantially different from the one previously in force. It also shows that at about the same time, X made plans to accompany several friends on a fishing trip on the following day. - X’s family sues Insurance Co. for insurance proceeds on the ground that X’s death was an accident - Insurance Co. moves for summary judgment on the ground that no reasonable jury could find that the death was an accident and not suicide </vt:lpstr>
      <vt:lpstr>structure of the American legal system</vt:lpstr>
      <vt:lpstr>state-state  PJ over domiciliaries of other states   – Due Process Clause of 14th A. Respect for judgments of other states  – Full Faith and Credit Clause</vt:lpstr>
      <vt:lpstr>now…  respect for law of other states</vt:lpstr>
      <vt:lpstr>choice of substantive law  - two married Californians get into an accident in Ga. - husband sues the wife for negligence in Ga. state ct. - Ga. law – spousal immunity - Ca. law – spouses can sue one another for negligence  what law should the Ga. state ct use?</vt:lpstr>
      <vt:lpstr>choice of “procedural” law  should the Ga. Ct use its own or California’s   statute of limitation? service rules? pleading standards?</vt:lpstr>
      <vt:lpstr>federal-state  SMJ in federal court   – Art. III fed ct respect for state court judgments   – FF&amp;C statute </vt:lpstr>
      <vt:lpstr>now…  fed ct respect for law of states</vt:lpstr>
      <vt:lpstr>choice of substantive law, federal or state</vt:lpstr>
      <vt:lpstr>Supremacy Clause answers it all?  Congress passes a statute within its power.  That law is supreme (it preempts contrary state law)…</vt:lpstr>
      <vt:lpstr>when can federal courts create federal common law that displaces state law?  maybe federal courts can’t preempt state law even though Congress could</vt:lpstr>
      <vt:lpstr>separation of powers  Congress vs. federal courts</vt:lpstr>
      <vt:lpstr>choice of procedural law  assume a federal court in Ga is entertaining the Californian’s action against his wife</vt:lpstr>
      <vt:lpstr>should federal limitations period be used? or Ga limitations period? or Ca limitations period? </vt:lpstr>
      <vt:lpstr>service rules pleading standards issue preclusion claim preclusion</vt:lpstr>
      <vt:lpstr>usually called an Erie problem…</vt:lpstr>
      <vt:lpstr>Erie itself was about something different</vt:lpstr>
      <vt:lpstr>how should federal courts sitting in diversity interpret the general common law prevailing within a state?</vt:lpstr>
      <vt:lpstr>Swift v. Tyson (US 1842)  P sues D in federal court in New York concerning commercial paper issued in New York. The Supreme Court held that in interpreting the general common law prevailing in New York, a federal court need not follow opinions of New York state courts.</vt:lpstr>
      <vt:lpstr>horizontal Swift…  P sues D in state court in New York concerning commercial paper issued in Pennsylvania. In interpreting the general common law prevailing in Pennsylvania, NY state courts would not defer to the decisions of Pennsylvania state courts.</vt:lpstr>
      <vt:lpstr>were federal courts applying federal common law under the Swift regime…?</vt:lpstr>
      <vt:lpstr>is whether Swift or Erie is right a jurisprudential question?  is it tied to one’s theory of the nature of law?</vt:lpstr>
      <vt:lpstr>positivism – the existence and content of the law of a jurisdiction is ultimately solely a matter of social facts about the behavior and attitudes of officials (and perhaps the population as a whole) in that jurisdiction.  e.g. if tomorrow officials in the United States started acting as if Michael Green’s word was law, my word would be law</vt:lpstr>
      <vt:lpstr>natural law theory – the existence and content of the law is not (or not solely) a matter of social facts  law can be binding in a jurisdiction no matter what people in that jurisdiction say about the matter</vt:lpstr>
      <vt:lpstr>two interpretations of Swift’s view of general common law: 1) natural law – the general common law is a “brooding omnipresence” that applies in New York whatever New York officials say 2) positivist – the common law applies in New York only because New York officials say so, BUT New York officials permit federal courts to come to their own judgment about what the common law in New York is, because what the common law standard is is a question of fact</vt:lpstr>
      <vt:lpstr>assume that the common law concerning commercial paper is determined by commercial custom  NY courts say that commercial custom is X  since whether commercial custom is X is a question of fact, NY courts might think that their decision should not bind federal and sister state courts when adjudicating cases arising in NY</vt:lpstr>
      <vt:lpstr>Swift v. Tyson – evidence of positivism  even under Swift, federal courts had to follow court decisions of common law jurisdictions concerning statutes and common law rules about local matters (e.g. real property)  and federal courts had to follow the court decisions of jurisdictions whose officials chose not to have a common law system (e.g. Louisiana, Spain). </vt:lpstr>
      <vt:lpstr>Green:  under Swift, federal courts could come to their own conclusion about a state’s common law because the state’s officials let them do so  the law applied in Swift was NY law</vt:lpstr>
      <vt:lpstr>state by state approach?</vt:lpstr>
      <vt:lpstr>Problem with Swift –  Black &amp; White Taxicab (US 1928) – The P Corp. (Ky.) wants to sue the D Corp. (Ky.) concerning a Kentucky contract. It likes the way federal courts have interpreted the common law on the matter better than the way Ky. state courts have.  So it reincorporates in Tenn. and sues the D Corp. in federal court in Ky. </vt:lpstr>
      <vt:lpstr>vertical forum shopping</vt:lpstr>
      <vt:lpstr>Erie R.R. v. Tompkins (US 1938)  Tompkins (a citizen of Pa) sued Erie RR (a citizen of NY) for negligence in connection with an accident in Pa in which he was trespassing on Erie’s property What is the duty of care to trespassers? Under Swift, a federal court could come to its own conclusion.  In Erie the SCt said that a federal court must defer to Pa state court decisions.</vt:lpstr>
      <vt:lpstr>Upshot of Erie:  When entertaining a state law cause of action (e.g. in diversity, supplemental jurisdiction) the federal court should apply state law as interpreted by that state’s courts - this applies to common law cases too!</vt:lpstr>
      <vt:lpstr>“There is no general federal common law.”</vt:lpstr>
      <vt:lpstr>Boyle v. United Technologies Corp. (US 1988)  Estate of a serviceman sued a federal military contractor under Virginia tort law in federal court for a design flaw in a helicopter that led to his death.  Contractor asserted federal common law defense of immunity for federal military contractors. </vt:lpstr>
      <vt:lpstr>- there may be a federal interest giving a federal court common law making power, but diversity or supplemental jurisdiction itself does not create such an interest</vt:lpstr>
      <vt:lpstr>In the light of Erie, how to interpret state law?</vt:lpstr>
      <vt:lpstr>binding nature of state court decisions in the state court system</vt:lpstr>
      <vt:lpstr>New decision announced by Va trial ct (circuit ct)  Not binding authority anywhere That is, no court is obligated to follow that Va trial ct’s decision concerning Va law  Strong precedential value for another Va trial ct deciding cases of Va law Will strongly suggest how the law should be decided, but a Va trial ct could decide differently   A mere source for arguments for Va Ct App or the Va Supreme Court</vt:lpstr>
      <vt:lpstr>Va Ct App asserts now decision on Va law  Binding authority over trial courts (circuit cts) Such trial courts are obligated to follow that the Appellate Ct’s decision even if legal circumstances have changed and the appellate courts would surely decide differently now  Precedential value for Ct App.  Will strongly suggest how the law should be decided, but a Va Ct App could decide differently – for example, if legal circumstances have changed  A mere source for arguments for the Va Supreme Court</vt:lpstr>
      <vt:lpstr>The Va SCt issues a new rule of Va law  Binding authority over trial courts and appellate courts within the state of Va  Such courts are obligated to follow the Va SCt decision even if legal times have changed  Precedential value for the Va SCt  Will strongly suggest how the law should be decided, but the Va Sct could decide differently</vt:lpstr>
      <vt:lpstr>There is an old US SCt case on point that says X.  A state court or lower federal court feels that the US SCt would say not-X now.   Can the state court or lower federal court decide not-X?</vt:lpstr>
      <vt:lpstr>- P sues D in federal court in diversity under Pennsylvania law - The last Pennsylvania Supreme Court decision on point is 80-years old – it looks like they would decide otherwise now - Does the federal court follow the decision? </vt:lpstr>
      <vt:lpstr>The last Pennsylvania Supreme Court opinion on point is an 80-year old case You think they would decide otherwise now The change in the law would be to your benefit Your case is a diversity case Where do you sue, in a Pennsylvania state trial court or in a federal district court?</vt:lpstr>
      <vt:lpstr>You are federal district judge in the E.D. Va. entertaining a question of Virginia law  The only cases on point are a 20-year-old decision by the 4th Circuit and conflicting 5-year-old decision by a Va. trial court  Is the 4th Circuit decision binding authority for you?</vt:lpstr>
      <vt:lpstr> what is the procedural power of a state court entertaining a sister state cause of action?</vt:lpstr>
      <vt:lpstr>- P and D (both Pennsylvanians) get into a car accident in Pennsylvania - P sues D in state court in Virginia under Pennsylvania’s wrongful death statute - Pennsylvania’s wrongful death statute says “a plaintiff may not sue for wrongful death under this statute more than 2 years after the death occurs” - Virginia’s statute of limitations for wrongful death is 3 years - P has waited 2 and a half years after the death to sue - result?</vt:lpstr>
      <vt:lpstr>Substantive = state that created the rule wants it to follow the state’s causes of action into other court systems  Procedural = state that created the rule wants it to apply only in the state’s own courts</vt:lpstr>
      <vt:lpstr>How can you tell whether a Pa. rule is substantive or procedural?  Will there be any Pa. state court decisions on point?</vt:lpstr>
      <vt:lpstr>Virginia state courts have a generous 3 year statute of limitations for tort. Too many people are coming to Va. state court to sue under sister state causes of action.  So Virginia enacts a borrowing statute: The Va. statute of limitations for tort incorporates the time period of the state that provides the cause of action.</vt:lpstr>
      <vt:lpstr>what is the procedural power of a federal court entertaining a state law cause of action?</vt:lpstr>
      <vt:lpstr>For the moment consider only choices between state law and federal common law  - ignore federal statutes and FRCPs</vt:lpstr>
      <vt:lpstr>P sues D in federal court in New York under New York law.   New York law puts the burden of proof concerning lack of contributory negligence on the plaintiff.  Can the federal court use a federal common law rule putting the burden on the defendant to prove the contributory negligence of the plaintiff instead? </vt:lpstr>
      <vt:lpstr>Palmer v. Hoffman (US 1943)</vt:lpstr>
      <vt:lpstr>Guaranty Trust v. York (U.S. 1945)</vt:lpstr>
      <vt:lpstr>Was New York’s statute of limitations substantive?</vt:lpstr>
      <vt:lpstr>It is therefore immaterial whether statutes of limitation are characterized either as "substantive" or "procedural" in State court opinions in any use of those terms unrelated to the specific issue before us. Erie R. Co. v. Tompkins...expressed a policy that touches vitally the proper distribution of judicial power between State and federal courts. In essence, the intent of that decision was to insure that, in all cases where a federal court is exercising jurisdiction solely because of the diversity of citizenship of the parties, the outcome of the litigation in the federal court should be substantially the same, so far as legal rules determine the outcome of a litigation, as it would be if tried in a State court.</vt:lpstr>
      <vt:lpstr>policy of vertical uniformity between federal and forum state court  (if outcome determinative)</vt:lpstr>
      <vt:lpstr>According to Kansas law, the statute limitations tolls upon service. According to the federal rule (suggested by Fed R Civ P 3) it is tolled upon filing. Which rule would determine whether statute limitations was met in a case brought under Kansas law in federal court in Kansas?</vt:lpstr>
      <vt:lpstr>Ragan v. Merchants Transfer &amp; Warehouse (US 1949)</vt:lpstr>
      <vt:lpstr>Imagine instead that the Kansas cause of action was brought in state court in Nebraska.  Which tolling rule would be used – Kansas’s or Nebraska’s?</vt:lpstr>
      <vt:lpstr>- A Mississippi statute requires a corporation doing business within the state to designate an agent for the service of process before bringing suit.  - There is no such requirement under federal law.  - P (a Tennessee corporation doing business in Mississippi) is suing D in federal court in Mississippi.  - P has designated no agent for service of process in Miss.  - D moves for summary judgment on this ground.  - What result?</vt:lpstr>
      <vt:lpstr>Would the Mississippi statute had applied had the action been brought in state court in Alabama?</vt:lpstr>
      <vt:lpstr>The 5th Circuit had concluded that Mississippi state officials thought that the statute applied only Mississippi state courts, not federal courts in Mississippi.  Does that matter?</vt:lpstr>
      <vt:lpstr>Woods v. Interstate Realty (US 1949)</vt:lpstr>
      <vt:lpstr>A New Jersey statute requires small shareholders bringing derivative actions to post a bond.   Federal courts have no such requirement. P, a small shareholder, brings a derivative action under Delaware law against D in federal court in New Jersey.   P has not posted a bond. D moves to dismiss.   What result?</vt:lpstr>
      <vt:lpstr>Cohen v. Beneficial Indus. Loan Corp. (US 1949)</vt:lpstr>
      <vt:lpstr>Byrd v. Blue Ridge Rural Electric Corp. (US 1958) </vt:lpstr>
      <vt:lpstr>First. It was decided in Erie R. Co. v. Tompkins that the federal courts in diversity cases must respect the definition of state-created rights and obligations by the state courts. We must, therefore, first examine the [S.C.] rule...to determine whether it is bound up with these rights and obligations in such a way that its application in the federal court is required. </vt:lpstr>
      <vt:lpstr>What is an example of a state rule where the bound-up test is satisfied?</vt:lpstr>
      <vt:lpstr>Second. But cases following Erie have evinced a broader policy to the effect that the federal courts should conform as near as may be--in the absence of other considerations--to state rules even of form and mode where the state rules may bear substantially on the question whether the litigation would come out one way in the federal court and another way in the state court if the federal court failed to apply a particular local rule. E.g., Guaranty Trust Co. of New York v. York.</vt:lpstr>
      <vt:lpstr>P sues D is federal court in New York under Pennsylvania law  Pennsylvania’s two year statute of limitations is bound up with the Pennsylvania cause of action  New York has a three year statute of limitations.</vt:lpstr>
      <vt:lpstr>But there are affirmative countervailing considerations at work here....An essential characteristic of [the federal] system is the manner in which, in civil common-law actions, it distributes trial functions between judge and jury and, under the influence--if not the command--of the Seventh Amendment, assigns the decisions of disputed questions of fact to the jury. The policy of uniform enforcement of state-created rights and obligations, see, e.g., Guaranty Trust Co. of New York v. York, supra, cannot in every case exact compliance with a state rule --not bound up with rights and obligations--which disrupts the federal system of allocating functions between judge and jury. </vt:lpstr>
      <vt:lpstr>After Byrd:  P sues D under SC law in SC. 1) If US Constitution requires a procedural rule in federal court, it must be used (e.g. 7th Amendment) 2) if SC rule is substantive in horizontal choice-of-law sense, federal court must use SC rule instead of federal common law rule 3) but there is also a policy of vertical uniformity with SC state courts  (if difference is outcome determinative) 4) there may also be countervailing federal interests in favor uniform federal common law rule, however  3) must be balanced against 4)</vt:lpstr>
      <vt:lpstr>federal procedural common law  - claim/issue preclusion - anything that federal courts simply don’t do that a state does (whether by state constitution, statute, or common law)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Nov. 3</dc:title>
  <dc:creator>Owner</dc:creator>
  <cp:lastModifiedBy>Green, Michael S</cp:lastModifiedBy>
  <cp:revision>74</cp:revision>
  <cp:lastPrinted>2016-11-10T16:34:39Z</cp:lastPrinted>
  <dcterms:created xsi:type="dcterms:W3CDTF">2016-11-03T13:09:03Z</dcterms:created>
  <dcterms:modified xsi:type="dcterms:W3CDTF">2016-11-17T19:03:40Z</dcterms:modified>
</cp:coreProperties>
</file>