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61"/>
  </p:handoutMasterIdLst>
  <p:sldIdLst>
    <p:sldId id="257" r:id="rId2"/>
    <p:sldId id="453" r:id="rId3"/>
    <p:sldId id="454" r:id="rId4"/>
    <p:sldId id="455" r:id="rId5"/>
    <p:sldId id="457" r:id="rId6"/>
    <p:sldId id="458" r:id="rId7"/>
    <p:sldId id="463" r:id="rId8"/>
    <p:sldId id="464" r:id="rId9"/>
    <p:sldId id="465" r:id="rId10"/>
    <p:sldId id="466" r:id="rId11"/>
    <p:sldId id="467" r:id="rId12"/>
    <p:sldId id="468" r:id="rId13"/>
    <p:sldId id="469" r:id="rId14"/>
    <p:sldId id="470" r:id="rId15"/>
    <p:sldId id="471" r:id="rId16"/>
    <p:sldId id="472" r:id="rId17"/>
    <p:sldId id="473" r:id="rId18"/>
    <p:sldId id="474" r:id="rId19"/>
    <p:sldId id="475" r:id="rId20"/>
    <p:sldId id="476" r:id="rId21"/>
    <p:sldId id="477" r:id="rId22"/>
    <p:sldId id="478" r:id="rId23"/>
    <p:sldId id="479" r:id="rId24"/>
    <p:sldId id="515" r:id="rId25"/>
    <p:sldId id="516" r:id="rId26"/>
    <p:sldId id="517" r:id="rId27"/>
    <p:sldId id="518" r:id="rId28"/>
    <p:sldId id="519" r:id="rId29"/>
    <p:sldId id="520" r:id="rId30"/>
    <p:sldId id="521" r:id="rId31"/>
    <p:sldId id="522" r:id="rId32"/>
    <p:sldId id="523" r:id="rId33"/>
    <p:sldId id="524" r:id="rId34"/>
    <p:sldId id="525" r:id="rId35"/>
    <p:sldId id="526" r:id="rId36"/>
    <p:sldId id="527" r:id="rId37"/>
    <p:sldId id="528" r:id="rId38"/>
    <p:sldId id="529" r:id="rId39"/>
    <p:sldId id="530" r:id="rId40"/>
    <p:sldId id="531" r:id="rId41"/>
    <p:sldId id="532" r:id="rId42"/>
    <p:sldId id="533" r:id="rId43"/>
    <p:sldId id="550" r:id="rId44"/>
    <p:sldId id="546" r:id="rId45"/>
    <p:sldId id="534" r:id="rId46"/>
    <p:sldId id="535" r:id="rId47"/>
    <p:sldId id="547" r:id="rId48"/>
    <p:sldId id="536" r:id="rId49"/>
    <p:sldId id="549" r:id="rId50"/>
    <p:sldId id="537" r:id="rId51"/>
    <p:sldId id="538" r:id="rId52"/>
    <p:sldId id="548" r:id="rId53"/>
    <p:sldId id="539" r:id="rId54"/>
    <p:sldId id="540" r:id="rId55"/>
    <p:sldId id="541" r:id="rId56"/>
    <p:sldId id="542" r:id="rId57"/>
    <p:sldId id="543" r:id="rId58"/>
    <p:sldId id="544" r:id="rId59"/>
    <p:sldId id="545" r:id="rId6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10" autoAdjust="0"/>
    <p:restoredTop sz="94660"/>
  </p:normalViewPr>
  <p:slideViewPr>
    <p:cSldViewPr snapToGrid="0">
      <p:cViewPr varScale="1">
        <p:scale>
          <a:sx n="81" d="100"/>
          <a:sy n="81" d="100"/>
        </p:scale>
        <p:origin x="114" y="18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15A99ED0-7E04-478F-B595-33A49425D61C}" type="datetimeFigureOut">
              <a:rPr lang="en-US" smtClean="0"/>
              <a:t>11/16/2016</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A287E3CD-F1B2-4A18-B7DD-5F18694EFEE7}" type="slidenum">
              <a:rPr lang="en-US" smtClean="0"/>
              <a:t>‹#›</a:t>
            </a:fld>
            <a:endParaRPr lang="en-US"/>
          </a:p>
        </p:txBody>
      </p:sp>
    </p:spTree>
    <p:extLst>
      <p:ext uri="{BB962C8B-B14F-4D97-AF65-F5344CB8AC3E}">
        <p14:creationId xmlns:p14="http://schemas.microsoft.com/office/powerpoint/2010/main" val="236442544"/>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803941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3857134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714328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E6D852-73D9-4532-9439-1DF977BF09F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7071998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E6D852-73D9-4532-9439-1DF977BF09FD}" type="datetimeFigureOut">
              <a:rPr lang="en-US" smtClean="0"/>
              <a:t>11/16/2016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5101198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E6D852-73D9-4532-9439-1DF977BF09F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22616382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E6D852-73D9-4532-9439-1DF977BF09FD}" type="datetimeFigureOut">
              <a:rPr lang="en-US" smtClean="0"/>
              <a:t>11/16/2016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746053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E6D852-73D9-4532-9439-1DF977BF09FD}" type="datetimeFigureOut">
              <a:rPr lang="en-US" smtClean="0"/>
              <a:t>11/16/2016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73136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E6D852-73D9-4532-9439-1DF977BF09FD}" type="datetimeFigureOut">
              <a:rPr lang="en-US" smtClean="0"/>
              <a:t>11/16/2016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9555492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1404982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E6D852-73D9-4532-9439-1DF977BF09FD}" type="datetimeFigureOut">
              <a:rPr lang="en-US" smtClean="0"/>
              <a:t>11/16/2016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88BDD7-8472-44CA-9D18-1FC1880FA14F}" type="slidenum">
              <a:rPr lang="en-US" smtClean="0"/>
              <a:t>‹#›</a:t>
            </a:fld>
            <a:endParaRPr lang="en-US"/>
          </a:p>
        </p:txBody>
      </p:sp>
    </p:spTree>
    <p:extLst>
      <p:ext uri="{BB962C8B-B14F-4D97-AF65-F5344CB8AC3E}">
        <p14:creationId xmlns:p14="http://schemas.microsoft.com/office/powerpoint/2010/main" val="35043472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E6D852-73D9-4532-9439-1DF977BF09FD}" type="datetimeFigureOut">
              <a:rPr lang="en-US" smtClean="0"/>
              <a:t>11/16/2016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88BDD7-8472-44CA-9D18-1FC1880FA14F}" type="slidenum">
              <a:rPr lang="en-US" smtClean="0"/>
              <a:t>‹#›</a:t>
            </a:fld>
            <a:endParaRPr lang="en-US"/>
          </a:p>
        </p:txBody>
      </p:sp>
    </p:spTree>
    <p:extLst>
      <p:ext uri="{BB962C8B-B14F-4D97-AF65-F5344CB8AC3E}">
        <p14:creationId xmlns:p14="http://schemas.microsoft.com/office/powerpoint/2010/main" val="11696508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a:xfrm>
            <a:off x="1905000" y="274638"/>
            <a:ext cx="8305800" cy="5668962"/>
          </a:xfrm>
        </p:spPr>
        <p:txBody>
          <a:bodyPr/>
          <a:lstStyle/>
          <a:p>
            <a:pPr eaLnBrk="1" hangingPunct="1"/>
            <a:r>
              <a:rPr lang="en-US" altLang="en-US" dirty="0" smtClean="0"/>
              <a:t>Wed., Nov. 16</a:t>
            </a:r>
          </a:p>
        </p:txBody>
      </p:sp>
    </p:spTree>
    <p:extLst>
      <p:ext uri="{BB962C8B-B14F-4D97-AF65-F5344CB8AC3E}">
        <p14:creationId xmlns:p14="http://schemas.microsoft.com/office/powerpoint/2010/main" val="39030880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2895600" y="1063626"/>
            <a:ext cx="6286500" cy="4765675"/>
          </a:xfrm>
        </p:spPr>
        <p:txBody>
          <a:bodyPr>
            <a:normAutofit fontScale="90000"/>
          </a:bodyPr>
          <a:lstStyle/>
          <a:p>
            <a:pPr eaLnBrk="1" hangingPunct="1"/>
            <a:r>
              <a:rPr lang="en-US" altLang="en-US" smtClean="0"/>
              <a:t>summary judgment for defendant concerning a cause of action</a:t>
            </a:r>
            <a:br>
              <a:rPr lang="en-US" altLang="en-US" smtClean="0"/>
            </a:br>
            <a:r>
              <a:rPr lang="en-US" altLang="en-US" smtClean="0"/>
              <a:t/>
            </a:r>
            <a:br>
              <a:rPr lang="en-US" altLang="en-US" smtClean="0"/>
            </a:br>
            <a:r>
              <a:rPr lang="en-US" altLang="en-US" smtClean="0"/>
              <a:t>no reasonable jury could find for the plaintiff with respect to at least </a:t>
            </a:r>
            <a:r>
              <a:rPr lang="en-US" altLang="en-US" i="1" smtClean="0"/>
              <a:t>one</a:t>
            </a:r>
            <a:r>
              <a:rPr lang="en-US" altLang="en-US" smtClean="0"/>
              <a:t> element of the cause of action</a:t>
            </a:r>
          </a:p>
        </p:txBody>
      </p:sp>
      <p:sp>
        <p:nvSpPr>
          <p:cNvPr id="2355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928B6823-C7F5-4F02-84FF-6DE2B9E8351B}" type="slidenum">
              <a:rPr lang="en-US" altLang="en-US" sz="900">
                <a:solidFill>
                  <a:srgbClr val="898989"/>
                </a:solidFill>
              </a:rPr>
              <a:pPr>
                <a:spcBef>
                  <a:spcPct val="0"/>
                </a:spcBef>
                <a:buFontTx/>
                <a:buNone/>
              </a:pPr>
              <a:t>10</a:t>
            </a:fld>
            <a:endParaRPr lang="en-US" altLang="en-US" sz="900">
              <a:solidFill>
                <a:srgbClr val="898989"/>
              </a:solidFill>
            </a:endParaRPr>
          </a:p>
        </p:txBody>
      </p:sp>
    </p:spTree>
    <p:extLst>
      <p:ext uri="{BB962C8B-B14F-4D97-AF65-F5344CB8AC3E}">
        <p14:creationId xmlns:p14="http://schemas.microsoft.com/office/powerpoint/2010/main" val="1603737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title"/>
          </p:nvPr>
        </p:nvSpPr>
        <p:spPr>
          <a:xfrm>
            <a:off x="2895600" y="1063626"/>
            <a:ext cx="6286500" cy="4708525"/>
          </a:xfrm>
        </p:spPr>
        <p:txBody>
          <a:bodyPr>
            <a:normAutofit fontScale="90000"/>
          </a:bodyPr>
          <a:lstStyle/>
          <a:p>
            <a:pPr eaLnBrk="1" hangingPunct="1"/>
            <a:r>
              <a:rPr lang="en-US" altLang="en-US" smtClean="0"/>
              <a:t>- P sues D for negligence</a:t>
            </a:r>
            <a:br>
              <a:rPr lang="en-US" altLang="en-US" smtClean="0"/>
            </a:br>
            <a:r>
              <a:rPr lang="en-US" altLang="en-US" smtClean="0"/>
              <a:t>- P offers sufficient evidence concerning negligence, causation and damages such that a reasonable jury </a:t>
            </a:r>
            <a:r>
              <a:rPr lang="en-US" altLang="en-US" i="1" smtClean="0"/>
              <a:t>would have </a:t>
            </a:r>
            <a:r>
              <a:rPr lang="en-US" altLang="en-US" smtClean="0"/>
              <a:t>to find in his favor</a:t>
            </a:r>
            <a:br>
              <a:rPr lang="en-US" altLang="en-US" smtClean="0"/>
            </a:br>
            <a:r>
              <a:rPr lang="en-US" altLang="en-US" smtClean="0"/>
              <a:t>- D offers no evidence</a:t>
            </a:r>
          </a:p>
        </p:txBody>
      </p:sp>
      <p:sp>
        <p:nvSpPr>
          <p:cNvPr id="245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A210AAB-C994-4138-9EB6-E51F883063B8}" type="slidenum">
              <a:rPr lang="en-US" altLang="en-US" sz="900">
                <a:solidFill>
                  <a:srgbClr val="898989"/>
                </a:solidFill>
              </a:rPr>
              <a:pPr>
                <a:spcBef>
                  <a:spcPct val="0"/>
                </a:spcBef>
                <a:buFontTx/>
                <a:buNone/>
              </a:pPr>
              <a:t>11</a:t>
            </a:fld>
            <a:endParaRPr lang="en-US" altLang="en-US" sz="900">
              <a:solidFill>
                <a:srgbClr val="898989"/>
              </a:solidFill>
            </a:endParaRPr>
          </a:p>
        </p:txBody>
      </p:sp>
    </p:spTree>
    <p:extLst>
      <p:ext uri="{BB962C8B-B14F-4D97-AF65-F5344CB8AC3E}">
        <p14:creationId xmlns:p14="http://schemas.microsoft.com/office/powerpoint/2010/main" val="8287936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a:xfrm>
            <a:off x="3067050" y="1063626"/>
            <a:ext cx="6115050" cy="4594225"/>
          </a:xfrm>
        </p:spPr>
        <p:txBody>
          <a:bodyPr>
            <a:normAutofit fontScale="90000"/>
          </a:bodyPr>
          <a:lstStyle/>
          <a:p>
            <a:pPr eaLnBrk="1" hangingPunct="1"/>
            <a:r>
              <a:rPr lang="en-US" altLang="en-US" smtClean="0"/>
              <a:t>summary judgment for plaintiff concerning a cause of action</a:t>
            </a:r>
            <a:br>
              <a:rPr lang="en-US" altLang="en-US" smtClean="0"/>
            </a:br>
            <a:r>
              <a:rPr lang="en-US" altLang="en-US" smtClean="0"/>
              <a:t/>
            </a:r>
            <a:br>
              <a:rPr lang="en-US" altLang="en-US" smtClean="0"/>
            </a:br>
            <a:r>
              <a:rPr lang="en-US" altLang="en-US" smtClean="0"/>
              <a:t>no reasonable jury could find for the defendant with respect to </a:t>
            </a:r>
            <a:r>
              <a:rPr lang="en-US" altLang="en-US" i="1" smtClean="0"/>
              <a:t>each</a:t>
            </a:r>
            <a:r>
              <a:rPr lang="en-US" altLang="en-US" smtClean="0"/>
              <a:t> element of the cause of action</a:t>
            </a:r>
          </a:p>
        </p:txBody>
      </p:sp>
      <p:sp>
        <p:nvSpPr>
          <p:cNvPr id="2560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7697A494-D1E8-4C40-8B4F-91C409496446}" type="slidenum">
              <a:rPr lang="en-US" altLang="en-US" sz="900">
                <a:solidFill>
                  <a:srgbClr val="898989"/>
                </a:solidFill>
              </a:rPr>
              <a:pPr>
                <a:spcBef>
                  <a:spcPct val="0"/>
                </a:spcBef>
                <a:buFontTx/>
                <a:buNone/>
              </a:pPr>
              <a:t>12</a:t>
            </a:fld>
            <a:endParaRPr lang="en-US" altLang="en-US" sz="900">
              <a:solidFill>
                <a:srgbClr val="898989"/>
              </a:solidFill>
            </a:endParaRPr>
          </a:p>
        </p:txBody>
      </p:sp>
    </p:spTree>
    <p:extLst>
      <p:ext uri="{BB962C8B-B14F-4D97-AF65-F5344CB8AC3E}">
        <p14:creationId xmlns:p14="http://schemas.microsoft.com/office/powerpoint/2010/main" val="19031632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1752600" y="1063626"/>
            <a:ext cx="8458200" cy="4651375"/>
          </a:xfrm>
        </p:spPr>
        <p:txBody>
          <a:bodyPr/>
          <a:lstStyle/>
          <a:p>
            <a:pPr algn="l" eaLnBrk="1" hangingPunct="1"/>
            <a:r>
              <a:rPr lang="en-US" altLang="en-US" smtClean="0"/>
              <a:t>- P sues D for negligence</a:t>
            </a:r>
            <a:br>
              <a:rPr lang="en-US" altLang="en-US" smtClean="0"/>
            </a:br>
            <a:r>
              <a:rPr lang="en-US" altLang="en-US" smtClean="0"/>
              <a:t>- P offers sufficient evidence concerning negligence, causation and damages such that a reasonable jury </a:t>
            </a:r>
            <a:r>
              <a:rPr lang="en-US" altLang="en-US" i="1" smtClean="0"/>
              <a:t>would have </a:t>
            </a:r>
            <a:r>
              <a:rPr lang="en-US" altLang="en-US" smtClean="0"/>
              <a:t>to find in his favor </a:t>
            </a:r>
            <a:br>
              <a:rPr lang="en-US" altLang="en-US" smtClean="0"/>
            </a:br>
            <a:r>
              <a:rPr lang="en-US" altLang="en-US" smtClean="0"/>
              <a:t>- D offers rebutting evidence concerning causation</a:t>
            </a:r>
          </a:p>
        </p:txBody>
      </p:sp>
      <p:sp>
        <p:nvSpPr>
          <p:cNvPr id="2662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213CF23-AFF1-4515-AD84-8FB8B97CA391}" type="slidenum">
              <a:rPr lang="en-US" altLang="en-US" sz="900">
                <a:solidFill>
                  <a:srgbClr val="898989"/>
                </a:solidFill>
              </a:rPr>
              <a:pPr>
                <a:spcBef>
                  <a:spcPct val="0"/>
                </a:spcBef>
                <a:buFontTx/>
                <a:buNone/>
              </a:pPr>
              <a:t>13</a:t>
            </a:fld>
            <a:endParaRPr lang="en-US" altLang="en-US" sz="900">
              <a:solidFill>
                <a:srgbClr val="898989"/>
              </a:solidFill>
            </a:endParaRPr>
          </a:p>
        </p:txBody>
      </p:sp>
    </p:spTree>
    <p:extLst>
      <p:ext uri="{BB962C8B-B14F-4D97-AF65-F5344CB8AC3E}">
        <p14:creationId xmlns:p14="http://schemas.microsoft.com/office/powerpoint/2010/main" val="18025218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3009900" y="1063626"/>
            <a:ext cx="6172200" cy="4651375"/>
          </a:xfrm>
        </p:spPr>
        <p:txBody>
          <a:bodyPr/>
          <a:lstStyle/>
          <a:p>
            <a:pPr eaLnBrk="1" hangingPunct="1"/>
            <a:r>
              <a:rPr lang="en-US" altLang="en-US" sz="3000"/>
              <a:t>partial summary judgment</a:t>
            </a:r>
            <a:br>
              <a:rPr lang="en-US" altLang="en-US" sz="3000"/>
            </a:br>
            <a:r>
              <a:rPr lang="en-US" altLang="en-US" sz="3000"/>
              <a:t/>
            </a:r>
            <a:br>
              <a:rPr lang="en-US" altLang="en-US" sz="3000"/>
            </a:br>
            <a:r>
              <a:rPr lang="en-US" altLang="en-US" sz="3000"/>
              <a:t>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a:t>
            </a:r>
          </a:p>
        </p:txBody>
      </p:sp>
    </p:spTree>
    <p:extLst>
      <p:ext uri="{BB962C8B-B14F-4D97-AF65-F5344CB8AC3E}">
        <p14:creationId xmlns:p14="http://schemas.microsoft.com/office/powerpoint/2010/main" val="20995649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a:xfrm>
            <a:off x="2781300" y="1063626"/>
            <a:ext cx="6400800" cy="4651375"/>
          </a:xfrm>
        </p:spPr>
        <p:txBody>
          <a:bodyPr/>
          <a:lstStyle/>
          <a:p>
            <a:pPr eaLnBrk="1" hangingPunct="1"/>
            <a:r>
              <a:rPr lang="en-US" altLang="en-US" smtClean="0"/>
              <a:t>materials that may be submitted in support or opposition to summary judgment</a:t>
            </a:r>
          </a:p>
        </p:txBody>
      </p:sp>
      <p:sp>
        <p:nvSpPr>
          <p:cNvPr id="2867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47378C08-0EB1-4C1D-A380-EE2B6C091748}" type="slidenum">
              <a:rPr lang="en-US" altLang="en-US" sz="900">
                <a:solidFill>
                  <a:srgbClr val="898989"/>
                </a:solidFill>
              </a:rPr>
              <a:pPr>
                <a:spcBef>
                  <a:spcPct val="0"/>
                </a:spcBef>
                <a:buFontTx/>
                <a:buNone/>
              </a:pPr>
              <a:t>15</a:t>
            </a:fld>
            <a:endParaRPr lang="en-US" altLang="en-US" sz="900">
              <a:solidFill>
                <a:srgbClr val="898989"/>
              </a:solidFill>
            </a:endParaRPr>
          </a:p>
        </p:txBody>
      </p:sp>
    </p:spTree>
    <p:extLst>
      <p:ext uri="{BB962C8B-B14F-4D97-AF65-F5344CB8AC3E}">
        <p14:creationId xmlns:p14="http://schemas.microsoft.com/office/powerpoint/2010/main" val="27865068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a:xfrm>
            <a:off x="1828800" y="1063626"/>
            <a:ext cx="8610600" cy="4822825"/>
          </a:xfrm>
        </p:spPr>
        <p:txBody>
          <a:bodyPr>
            <a:normAutofit fontScale="90000"/>
          </a:bodyPr>
          <a:lstStyle/>
          <a:p>
            <a:pPr algn="l" eaLnBrk="1" hangingPunct="1"/>
            <a:r>
              <a:rPr lang="en-US" altLang="en-US" sz="2000" dirty="0"/>
              <a:t>56(c) Procedures.</a:t>
            </a:r>
            <a:br>
              <a:rPr lang="en-US" altLang="en-US" sz="2000" dirty="0"/>
            </a:br>
            <a:r>
              <a:rPr lang="en-US" altLang="en-US" sz="2000" dirty="0"/>
              <a:t>(1) Supporting Factual Positions. A party asserting that a fact cannot be or is genuinely disputed must support the assertion by:</a:t>
            </a:r>
            <a:br>
              <a:rPr lang="en-US" altLang="en-US" sz="2000" dirty="0"/>
            </a:br>
            <a:r>
              <a:rPr lang="en-US" altLang="en-US" sz="2000" dirty="0"/>
              <a:t>(A) </a:t>
            </a:r>
            <a:r>
              <a:rPr lang="en-US" altLang="en-US" sz="2000" b="1" i="1" dirty="0"/>
              <a:t>citing to particular parts of materials in the record, including depositions, documents, electronically stored information, affidavits or declarations, stipulations (including those made for purposes of the motion only), admissions, interrogatory answers, or other materials</a:t>
            </a:r>
            <a:r>
              <a:rPr lang="en-US" altLang="en-US" sz="2000" dirty="0"/>
              <a:t>; or</a:t>
            </a:r>
            <a:br>
              <a:rPr lang="en-US" altLang="en-US" sz="2000" dirty="0"/>
            </a:br>
            <a:r>
              <a:rPr lang="en-US" altLang="en-US" sz="2000" dirty="0"/>
              <a:t>(B) </a:t>
            </a:r>
            <a:r>
              <a:rPr lang="en-US" altLang="en-US" sz="2000" b="1" i="1" dirty="0"/>
              <a:t>showing that the materials cited do not establish the absence or presence of a genuine dispute, or that an adverse party cannot produce admissible evidence to support the fact</a:t>
            </a:r>
            <a:r>
              <a:rPr lang="en-US" altLang="en-US" sz="2000" dirty="0"/>
              <a:t>.</a:t>
            </a:r>
            <a:br>
              <a:rPr lang="en-US" altLang="en-US" sz="2000" dirty="0"/>
            </a:br>
            <a:r>
              <a:rPr lang="en-US" altLang="en-US" sz="2000" dirty="0"/>
              <a:t>(2) </a:t>
            </a:r>
            <a:r>
              <a:rPr lang="en-US" altLang="en-US" sz="2000" i="1" dirty="0"/>
              <a:t>Objection That a Fact Is Not Supported by Admissible Evidence.</a:t>
            </a:r>
            <a:r>
              <a:rPr lang="en-US" altLang="en-US" sz="2000" dirty="0"/>
              <a:t> A party may object that the material cited to support or dispute a fact cannot be presented in a form that would be admissible in evidence.</a:t>
            </a:r>
            <a:br>
              <a:rPr lang="en-US" altLang="en-US" sz="2000" dirty="0"/>
            </a:br>
            <a:r>
              <a:rPr lang="en-US" altLang="en-US" sz="2000" dirty="0"/>
              <a:t>(3) </a:t>
            </a:r>
            <a:r>
              <a:rPr lang="en-US" altLang="en-US" sz="2000" i="1" dirty="0"/>
              <a:t>Materials Not Cited.</a:t>
            </a:r>
            <a:r>
              <a:rPr lang="en-US" altLang="en-US" sz="2000" dirty="0"/>
              <a:t> The court need consider only the cited materials, but it may consider other materials in the record.</a:t>
            </a:r>
            <a:br>
              <a:rPr lang="en-US" altLang="en-US" sz="2000" dirty="0"/>
            </a:br>
            <a:r>
              <a:rPr lang="en-US" altLang="en-US" sz="2000" dirty="0"/>
              <a:t>(4) </a:t>
            </a:r>
            <a:r>
              <a:rPr lang="en-US" altLang="en-US" sz="2000" i="1" dirty="0"/>
              <a:t>Affidavits or Declarations.</a:t>
            </a:r>
            <a:r>
              <a:rPr lang="en-US" altLang="en-US" sz="2000" dirty="0"/>
              <a:t> An affidavit or declaration used to support or oppose a motion must be made on personal knowledge, </a:t>
            </a:r>
            <a:r>
              <a:rPr lang="en-US" altLang="en-US" sz="2000" b="1" i="1" dirty="0"/>
              <a:t>set out facts that would be admissible in evidence</a:t>
            </a:r>
            <a:r>
              <a:rPr lang="en-US" altLang="en-US" sz="2000" dirty="0"/>
              <a:t>, and show that the affiant or declarant is competent to testify on the matters stated.</a:t>
            </a:r>
            <a:br>
              <a:rPr lang="en-US" altLang="en-US" sz="2000" dirty="0"/>
            </a:br>
            <a:endParaRPr lang="en-US" altLang="en-US" sz="2000" dirty="0"/>
          </a:p>
        </p:txBody>
      </p:sp>
    </p:spTree>
    <p:extLst>
      <p:ext uri="{BB962C8B-B14F-4D97-AF65-F5344CB8AC3E}">
        <p14:creationId xmlns:p14="http://schemas.microsoft.com/office/powerpoint/2010/main" val="32015174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a:xfrm>
            <a:off x="1828800" y="1063626"/>
            <a:ext cx="8610600" cy="4708525"/>
          </a:xfrm>
        </p:spPr>
        <p:txBody>
          <a:bodyPr>
            <a:normAutofit fontScale="90000"/>
          </a:bodyPr>
          <a:lstStyle/>
          <a:p>
            <a:pPr algn="l" eaLnBrk="1" hangingPunct="1"/>
            <a:r>
              <a:rPr lang="en-US" altLang="en-US" sz="2800"/>
              <a:t>- P is suing D for age discrimination</a:t>
            </a:r>
            <a:br>
              <a:rPr lang="en-US" altLang="en-US" sz="2800"/>
            </a:br>
            <a:r>
              <a:rPr lang="en-US" altLang="en-US" sz="2800"/>
              <a:t>- P alleges in his complaint that D promoted X rather than P</a:t>
            </a:r>
            <a:br>
              <a:rPr lang="en-US" altLang="en-US" sz="2800"/>
            </a:br>
            <a:r>
              <a:rPr lang="en-US" altLang="en-US" sz="2800"/>
              <a:t>D did so because X was younger than P, not because X had performed better on the job than P</a:t>
            </a:r>
            <a:br>
              <a:rPr lang="en-US" altLang="en-US" sz="2800"/>
            </a:br>
            <a:r>
              <a:rPr lang="en-US" altLang="en-US" sz="2800"/>
              <a:t>- D makes a motion for summary judgment </a:t>
            </a:r>
            <a:br>
              <a:rPr lang="en-US" altLang="en-US" sz="2800"/>
            </a:br>
            <a:r>
              <a:rPr lang="en-US" altLang="en-US" sz="2800"/>
              <a:t>- In opposition to motion, P introduces an affidavit by P stating that D said to P at a meeting that D “did not want to promote old people”</a:t>
            </a:r>
            <a:br>
              <a:rPr lang="en-US" altLang="en-US" sz="2800"/>
            </a:br>
            <a:r>
              <a:rPr lang="en-US" altLang="en-US" sz="2800"/>
              <a:t>- D introduces 10 affidavits from the other 10 people at that meeting stating that D said no such thing</a:t>
            </a:r>
            <a:br>
              <a:rPr lang="en-US" altLang="en-US" sz="2800"/>
            </a:br>
            <a:r>
              <a:rPr lang="en-US" altLang="en-US" sz="2800"/>
              <a:t>- If P’s affidavit is the only evidence that he has that D’s motive for not promoting P was age, should D win on his summary judgment motion?</a:t>
            </a:r>
          </a:p>
        </p:txBody>
      </p:sp>
      <p:sp>
        <p:nvSpPr>
          <p:cNvPr id="3072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20CFCAE-FD9A-493E-9BA3-946F43B787AE}" type="slidenum">
              <a:rPr lang="en-US" altLang="en-US" sz="900">
                <a:solidFill>
                  <a:srgbClr val="898989"/>
                </a:solidFill>
              </a:rPr>
              <a:pPr>
                <a:spcBef>
                  <a:spcPct val="0"/>
                </a:spcBef>
                <a:buFontTx/>
                <a:buNone/>
              </a:pPr>
              <a:t>17</a:t>
            </a:fld>
            <a:endParaRPr lang="en-US" altLang="en-US" sz="900">
              <a:solidFill>
                <a:srgbClr val="898989"/>
              </a:solidFill>
            </a:endParaRPr>
          </a:p>
        </p:txBody>
      </p:sp>
    </p:spTree>
    <p:extLst>
      <p:ext uri="{BB962C8B-B14F-4D97-AF65-F5344CB8AC3E}">
        <p14:creationId xmlns:p14="http://schemas.microsoft.com/office/powerpoint/2010/main" val="21309548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1933576" y="1131889"/>
            <a:ext cx="8105775" cy="4471987"/>
          </a:xfrm>
        </p:spPr>
        <p:txBody>
          <a:bodyPr>
            <a:normAutofit fontScale="90000"/>
          </a:bodyPr>
          <a:lstStyle/>
          <a:p>
            <a:pPr algn="l" eaLnBrk="1" hangingPunct="1"/>
            <a:r>
              <a:rPr lang="en-US" altLang="en-US" smtClean="0"/>
              <a:t>P sues Ds for violation of the federal antitrust law (Sherman Act)</a:t>
            </a:r>
            <a:br>
              <a:rPr lang="en-US" altLang="en-US" smtClean="0"/>
            </a:br>
            <a:r>
              <a:rPr lang="en-US" altLang="en-US" smtClean="0"/>
              <a:t/>
            </a:r>
            <a:br>
              <a:rPr lang="en-US" altLang="en-US" smtClean="0"/>
            </a:br>
            <a:r>
              <a:rPr lang="en-US" altLang="en-US" smtClean="0"/>
              <a:t>P offers as evidence of an agreement in restraint of trade the Ds’ parallel conduct </a:t>
            </a:r>
            <a:br>
              <a:rPr lang="en-US" altLang="en-US" smtClean="0"/>
            </a:br>
            <a:r>
              <a:rPr lang="en-US" altLang="en-US" smtClean="0"/>
              <a:t>	- for example, that they do not cut in on each other’s territory</a:t>
            </a:r>
          </a:p>
        </p:txBody>
      </p:sp>
    </p:spTree>
    <p:extLst>
      <p:ext uri="{BB962C8B-B14F-4D97-AF65-F5344CB8AC3E}">
        <p14:creationId xmlns:p14="http://schemas.microsoft.com/office/powerpoint/2010/main" val="2008267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title"/>
          </p:nvPr>
        </p:nvSpPr>
        <p:spPr>
          <a:xfrm>
            <a:off x="1981200" y="1063626"/>
            <a:ext cx="8305800" cy="4822825"/>
          </a:xfrm>
        </p:spPr>
        <p:txBody>
          <a:bodyPr>
            <a:normAutofit fontScale="90000"/>
          </a:bodyPr>
          <a:lstStyle/>
          <a:p>
            <a:pPr algn="l" eaLnBrk="1" hangingPunct="1"/>
            <a:r>
              <a:rPr lang="en-US" altLang="en-US" sz="3200"/>
              <a:t>- Two cars enter an intersection at right angles and strike one another killing both drivers and all passengers. </a:t>
            </a:r>
            <a:br>
              <a:rPr lang="en-US" altLang="en-US" sz="3200"/>
            </a:br>
            <a:r>
              <a:rPr lang="en-US" altLang="en-US" sz="3200"/>
              <a:t>- There are no eyewitnesses to the accident. </a:t>
            </a:r>
            <a:br>
              <a:rPr lang="en-US" altLang="en-US" sz="3200"/>
            </a:br>
            <a:r>
              <a:rPr lang="en-US" altLang="en-US" sz="3200"/>
              <a:t>- The only evidence available is that there was a working traffic light; thus one of the drivers, but only one, had to go through the red light.</a:t>
            </a:r>
            <a:br>
              <a:rPr lang="en-US" altLang="en-US" sz="3200"/>
            </a:br>
            <a:r>
              <a:rPr lang="en-US" altLang="en-US" sz="3200"/>
              <a:t>- The family of the driver of one car sues the estate of the driver of the other for negligence</a:t>
            </a:r>
            <a:br>
              <a:rPr lang="en-US" altLang="en-US" sz="3200"/>
            </a:br>
            <a:r>
              <a:rPr lang="en-US" altLang="en-US" sz="3200"/>
              <a:t>- The estate moves for a directed verdict</a:t>
            </a:r>
            <a:br>
              <a:rPr lang="en-US" altLang="en-US" sz="3200"/>
            </a:br>
            <a:endParaRPr lang="en-US" altLang="en-US" sz="3200"/>
          </a:p>
        </p:txBody>
      </p:sp>
      <p:sp>
        <p:nvSpPr>
          <p:cNvPr id="3277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F573518-A982-44AB-BB34-DF4E49340CC2}" type="slidenum">
              <a:rPr lang="en-US" altLang="en-US" sz="900">
                <a:solidFill>
                  <a:srgbClr val="898989"/>
                </a:solidFill>
              </a:rPr>
              <a:pPr>
                <a:spcBef>
                  <a:spcPct val="0"/>
                </a:spcBef>
                <a:buFontTx/>
                <a:buNone/>
              </a:pPr>
              <a:t>19</a:t>
            </a:fld>
            <a:endParaRPr lang="en-US" altLang="en-US" sz="900">
              <a:solidFill>
                <a:srgbClr val="898989"/>
              </a:solidFill>
            </a:endParaRPr>
          </a:p>
        </p:txBody>
      </p:sp>
    </p:spTree>
    <p:extLst>
      <p:ext uri="{BB962C8B-B14F-4D97-AF65-F5344CB8AC3E}">
        <p14:creationId xmlns:p14="http://schemas.microsoft.com/office/powerpoint/2010/main" val="42591930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3009900" y="1063626"/>
            <a:ext cx="6172200" cy="4708525"/>
          </a:xfrm>
        </p:spPr>
        <p:txBody>
          <a:bodyPr/>
          <a:lstStyle/>
          <a:p>
            <a:pPr eaLnBrk="1" hangingPunct="1"/>
            <a:r>
              <a:rPr lang="en-US" altLang="en-US" smtClean="0"/>
              <a:t>terminating litigation before trial</a:t>
            </a:r>
            <a:br>
              <a:rPr lang="en-US" altLang="en-US" smtClean="0"/>
            </a:br>
            <a:endParaRPr lang="en-US" altLang="en-US" smtClean="0"/>
          </a:p>
        </p:txBody>
      </p:sp>
      <p:sp>
        <p:nvSpPr>
          <p:cNvPr id="1024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1559562-FFFF-4F8F-87EF-ED251660D30A}" type="slidenum">
              <a:rPr lang="en-US" altLang="en-US" sz="900">
                <a:solidFill>
                  <a:srgbClr val="898989"/>
                </a:solidFill>
              </a:rPr>
              <a:pPr>
                <a:spcBef>
                  <a:spcPct val="0"/>
                </a:spcBef>
                <a:buFontTx/>
                <a:buNone/>
              </a:pPr>
              <a:t>2</a:t>
            </a:fld>
            <a:endParaRPr lang="en-US" altLang="en-US" sz="900">
              <a:solidFill>
                <a:srgbClr val="898989"/>
              </a:solidFill>
            </a:endParaRPr>
          </a:p>
        </p:txBody>
      </p:sp>
    </p:spTree>
    <p:extLst>
      <p:ext uri="{BB962C8B-B14F-4D97-AF65-F5344CB8AC3E}">
        <p14:creationId xmlns:p14="http://schemas.microsoft.com/office/powerpoint/2010/main" val="9107028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p:cNvSpPr>
            <a:spLocks noGrp="1"/>
          </p:cNvSpPr>
          <p:nvPr>
            <p:ph type="title"/>
          </p:nvPr>
        </p:nvSpPr>
        <p:spPr>
          <a:xfrm>
            <a:off x="1905000" y="1063626"/>
            <a:ext cx="8686800" cy="4937125"/>
          </a:xfrm>
        </p:spPr>
        <p:txBody>
          <a:bodyPr>
            <a:normAutofit fontScale="90000"/>
          </a:bodyPr>
          <a:lstStyle/>
          <a:p>
            <a:pPr algn="l" eaLnBrk="1" hangingPunct="1"/>
            <a:r>
              <a:rPr lang="en-US" altLang="en-US" sz="2800"/>
              <a:t>- X must take a certain pill once a day to remain alive. The pill is highly toxic. To take two within 24 hours is fatal. </a:t>
            </a:r>
            <a:br>
              <a:rPr lang="en-US" altLang="en-US" sz="2800"/>
            </a:br>
            <a:r>
              <a:rPr lang="en-US" altLang="en-US" sz="2800"/>
              <a:t>- X is found dead in his bedroom and the evidence is clear that he took two pills that day. </a:t>
            </a:r>
            <a:br>
              <a:rPr lang="en-US" altLang="en-US" sz="2800"/>
            </a:br>
            <a:r>
              <a:rPr lang="en-US" altLang="en-US" sz="2800"/>
              <a:t>- The uncontradicted evidence shows that several hours before his death, X made out a new will, substantially different from the one previously in force. It also shows that at about the same time, X made plans to accompany several friends on a fishing trip on the following day.</a:t>
            </a:r>
            <a:br>
              <a:rPr lang="en-US" altLang="en-US" sz="2800"/>
            </a:br>
            <a:r>
              <a:rPr lang="en-US" altLang="en-US" sz="2800"/>
              <a:t>- X’s family sues Insurance Co. for insurance proceeds on the ground that X’s death was an accident</a:t>
            </a:r>
            <a:br>
              <a:rPr lang="en-US" altLang="en-US" sz="2800"/>
            </a:br>
            <a:r>
              <a:rPr lang="en-US" altLang="en-US" sz="2800"/>
              <a:t>- Insurance Co. moves for summary judgment on the ground that no reasonable jury could find that the death was an accident and not suicide</a:t>
            </a:r>
            <a:r>
              <a:rPr lang="en-US" altLang="en-US" sz="2800" b="1"/>
              <a:t/>
            </a:r>
            <a:br>
              <a:rPr lang="en-US" altLang="en-US" sz="2800" b="1"/>
            </a:br>
            <a:endParaRPr lang="en-US" altLang="en-US" sz="2800"/>
          </a:p>
        </p:txBody>
      </p:sp>
    </p:spTree>
    <p:extLst>
      <p:ext uri="{BB962C8B-B14F-4D97-AF65-F5344CB8AC3E}">
        <p14:creationId xmlns:p14="http://schemas.microsoft.com/office/powerpoint/2010/main" val="13839936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p:cNvSpPr>
            <a:spLocks noGrp="1"/>
          </p:cNvSpPr>
          <p:nvPr>
            <p:ph type="title"/>
          </p:nvPr>
        </p:nvSpPr>
        <p:spPr>
          <a:xfrm>
            <a:off x="1600200" y="1131889"/>
            <a:ext cx="8839200" cy="4562475"/>
          </a:xfrm>
        </p:spPr>
        <p:txBody>
          <a:bodyPr>
            <a:normAutofit fontScale="90000"/>
          </a:bodyPr>
          <a:lstStyle/>
          <a:p>
            <a:pPr algn="l"/>
            <a:r>
              <a:rPr lang="en-US" altLang="en-US" smtClean="0"/>
              <a:t>The movant has the burden of showing that summary judgment is appropriate.</a:t>
            </a:r>
            <a:br>
              <a:rPr lang="en-US" altLang="en-US" smtClean="0"/>
            </a:br>
            <a:r>
              <a:rPr lang="en-US" altLang="en-US" smtClean="0"/>
              <a:t/>
            </a:r>
            <a:br>
              <a:rPr lang="en-US" altLang="en-US" smtClean="0"/>
            </a:br>
            <a:r>
              <a:rPr lang="en-US" altLang="en-US" smtClean="0"/>
              <a:t>Does that mean that a defendant being sued for negligence cannot successfully move for summary judgment unless she offers some evidence against the plaintiff’s allegations?</a:t>
            </a:r>
          </a:p>
        </p:txBody>
      </p:sp>
    </p:spTree>
    <p:extLst>
      <p:ext uri="{BB962C8B-B14F-4D97-AF65-F5344CB8AC3E}">
        <p14:creationId xmlns:p14="http://schemas.microsoft.com/office/powerpoint/2010/main" val="22470288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p:cNvSpPr>
            <a:spLocks noGrp="1"/>
          </p:cNvSpPr>
          <p:nvPr>
            <p:ph type="title"/>
          </p:nvPr>
        </p:nvSpPr>
        <p:spPr>
          <a:xfrm>
            <a:off x="1916114" y="1131888"/>
            <a:ext cx="8123237" cy="4659312"/>
          </a:xfrm>
        </p:spPr>
        <p:txBody>
          <a:bodyPr>
            <a:normAutofit fontScale="90000"/>
          </a:bodyPr>
          <a:lstStyle/>
          <a:p>
            <a:pPr eaLnBrk="1" hangingPunct="1"/>
            <a:r>
              <a:rPr lang="en-US" altLang="en-US" b="1" smtClean="0"/>
              <a:t>Amendment VII</a:t>
            </a:r>
            <a:br>
              <a:rPr lang="en-US" altLang="en-US" b="1" smtClean="0"/>
            </a:br>
            <a:r>
              <a:rPr lang="en-US" altLang="en-US" smtClean="0"/>
              <a:t>In suits at common law, where the value in controversy shall exceed twenty dollars, the right of trial by jury shall be preserved, and no fact tried by a jury, shall be otherwise reexamined in any court of the United States, than according to the rules of the common law.</a:t>
            </a:r>
          </a:p>
        </p:txBody>
      </p:sp>
    </p:spTree>
    <p:extLst>
      <p:ext uri="{BB962C8B-B14F-4D97-AF65-F5344CB8AC3E}">
        <p14:creationId xmlns:p14="http://schemas.microsoft.com/office/powerpoint/2010/main" val="325390063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a:xfrm>
            <a:off x="1889126" y="1131889"/>
            <a:ext cx="8150225" cy="4491037"/>
          </a:xfrm>
        </p:spPr>
        <p:txBody>
          <a:bodyPr/>
          <a:lstStyle/>
          <a:p>
            <a:pPr eaLnBrk="1" hangingPunct="1"/>
            <a:r>
              <a:rPr lang="en-US" altLang="en-US" smtClean="0"/>
              <a:t>Is summary judgment contrary to the 7</a:t>
            </a:r>
            <a:r>
              <a:rPr lang="en-US" altLang="en-US" baseline="30000" smtClean="0"/>
              <a:t>th</a:t>
            </a:r>
            <a:r>
              <a:rPr lang="en-US" altLang="en-US" smtClean="0"/>
              <a:t> Amendment?</a:t>
            </a:r>
          </a:p>
        </p:txBody>
      </p:sp>
    </p:spTree>
    <p:extLst>
      <p:ext uri="{BB962C8B-B14F-4D97-AF65-F5344CB8AC3E}">
        <p14:creationId xmlns:p14="http://schemas.microsoft.com/office/powerpoint/2010/main" val="20981141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Title 1"/>
          <p:cNvSpPr>
            <a:spLocks noGrp="1"/>
          </p:cNvSpPr>
          <p:nvPr>
            <p:ph type="title"/>
          </p:nvPr>
        </p:nvSpPr>
        <p:spPr>
          <a:xfrm>
            <a:off x="3067050" y="1063626"/>
            <a:ext cx="6115050" cy="4651375"/>
          </a:xfrm>
        </p:spPr>
        <p:txBody>
          <a:bodyPr/>
          <a:lstStyle/>
          <a:p>
            <a:pPr eaLnBrk="1" hangingPunct="1"/>
            <a:r>
              <a:rPr lang="en-US" altLang="en-US" smtClean="0"/>
              <a:t>trial</a:t>
            </a:r>
            <a:br>
              <a:rPr lang="en-US" altLang="en-US" smtClean="0"/>
            </a:br>
            <a:endParaRPr lang="en-US" altLang="en-US" smtClean="0"/>
          </a:p>
        </p:txBody>
      </p:sp>
      <p:sp>
        <p:nvSpPr>
          <p:cNvPr id="378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1DDBF39-EE0C-454B-AE3B-E830A8F7BF94}" type="slidenum">
              <a:rPr lang="en-US" altLang="en-US" sz="900">
                <a:solidFill>
                  <a:srgbClr val="898989"/>
                </a:solidFill>
              </a:rPr>
              <a:pPr>
                <a:spcBef>
                  <a:spcPct val="0"/>
                </a:spcBef>
                <a:buFontTx/>
                <a:buNone/>
              </a:pPr>
              <a:t>24</a:t>
            </a:fld>
            <a:endParaRPr lang="en-US" altLang="en-US" sz="900">
              <a:solidFill>
                <a:srgbClr val="898989"/>
              </a:solidFill>
            </a:endParaRPr>
          </a:p>
        </p:txBody>
      </p:sp>
    </p:spTree>
    <p:extLst>
      <p:ext uri="{BB962C8B-B14F-4D97-AF65-F5344CB8AC3E}">
        <p14:creationId xmlns:p14="http://schemas.microsoft.com/office/powerpoint/2010/main" val="51458934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2952750" y="1063626"/>
            <a:ext cx="6229350" cy="4422775"/>
          </a:xfrm>
        </p:spPr>
        <p:txBody>
          <a:bodyPr/>
          <a:lstStyle/>
          <a:p>
            <a:pPr eaLnBrk="1" hangingPunct="1"/>
            <a:r>
              <a:rPr lang="en-US" altLang="en-US" smtClean="0"/>
              <a:t>jury selection</a:t>
            </a:r>
          </a:p>
        </p:txBody>
      </p:sp>
      <p:sp>
        <p:nvSpPr>
          <p:cNvPr id="38915"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E15A5CF-7F80-41DE-B947-6B3AF9520BD1}" type="slidenum">
              <a:rPr lang="en-US" altLang="en-US" sz="900">
                <a:solidFill>
                  <a:srgbClr val="898989"/>
                </a:solidFill>
              </a:rPr>
              <a:pPr>
                <a:spcBef>
                  <a:spcPct val="0"/>
                </a:spcBef>
                <a:buFontTx/>
                <a:buNone/>
              </a:pPr>
              <a:t>25</a:t>
            </a:fld>
            <a:endParaRPr lang="en-US" altLang="en-US" sz="900">
              <a:solidFill>
                <a:srgbClr val="898989"/>
              </a:solidFill>
            </a:endParaRPr>
          </a:p>
        </p:txBody>
      </p:sp>
    </p:spTree>
    <p:extLst>
      <p:ext uri="{BB962C8B-B14F-4D97-AF65-F5344CB8AC3E}">
        <p14:creationId xmlns:p14="http://schemas.microsoft.com/office/powerpoint/2010/main" val="36991232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2952750" y="1063626"/>
            <a:ext cx="6229350" cy="4822825"/>
          </a:xfrm>
        </p:spPr>
        <p:txBody>
          <a:bodyPr/>
          <a:lstStyle/>
          <a:p>
            <a:pPr eaLnBrk="1" hangingPunct="1"/>
            <a:r>
              <a:rPr lang="en-US" altLang="en-US" smtClean="0"/>
              <a:t>presentation of evidence</a:t>
            </a:r>
          </a:p>
        </p:txBody>
      </p:sp>
      <p:sp>
        <p:nvSpPr>
          <p:cNvPr id="3993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01C63AE-7CDA-498E-8934-E6BDC1180353}" type="slidenum">
              <a:rPr lang="en-US" altLang="en-US" sz="900">
                <a:solidFill>
                  <a:srgbClr val="898989"/>
                </a:solidFill>
              </a:rPr>
              <a:pPr>
                <a:spcBef>
                  <a:spcPct val="0"/>
                </a:spcBef>
                <a:buFontTx/>
                <a:buNone/>
              </a:pPr>
              <a:t>26</a:t>
            </a:fld>
            <a:endParaRPr lang="en-US" altLang="en-US" sz="900">
              <a:solidFill>
                <a:srgbClr val="898989"/>
              </a:solidFill>
            </a:endParaRPr>
          </a:p>
        </p:txBody>
      </p:sp>
    </p:spTree>
    <p:extLst>
      <p:ext uri="{BB962C8B-B14F-4D97-AF65-F5344CB8AC3E}">
        <p14:creationId xmlns:p14="http://schemas.microsoft.com/office/powerpoint/2010/main" val="185174384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le 1"/>
          <p:cNvSpPr>
            <a:spLocks noGrp="1"/>
          </p:cNvSpPr>
          <p:nvPr>
            <p:ph type="title"/>
          </p:nvPr>
        </p:nvSpPr>
        <p:spPr>
          <a:xfrm>
            <a:off x="2838450" y="1063626"/>
            <a:ext cx="6343650" cy="4594225"/>
          </a:xfrm>
        </p:spPr>
        <p:txBody>
          <a:bodyPr/>
          <a:lstStyle/>
          <a:p>
            <a:pPr eaLnBrk="1" hangingPunct="1"/>
            <a:r>
              <a:rPr lang="en-US" altLang="en-US" smtClean="0"/>
              <a:t>directed verdict</a:t>
            </a:r>
            <a:br>
              <a:rPr lang="en-US" altLang="en-US" smtClean="0"/>
            </a:br>
            <a:r>
              <a:rPr lang="en-US" altLang="en-US" smtClean="0"/>
              <a:t>(judgment as a matter of law)</a:t>
            </a:r>
            <a:br>
              <a:rPr lang="en-US" altLang="en-US" smtClean="0"/>
            </a:br>
            <a:r>
              <a:rPr lang="en-US" altLang="en-US" smtClean="0"/>
              <a:t>R. 50</a:t>
            </a:r>
          </a:p>
        </p:txBody>
      </p:sp>
      <p:sp>
        <p:nvSpPr>
          <p:cNvPr id="40963"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AF488887-1BE6-46FC-BF4B-B2A030AFAB48}" type="slidenum">
              <a:rPr lang="en-US" altLang="en-US" sz="900">
                <a:solidFill>
                  <a:srgbClr val="898989"/>
                </a:solidFill>
              </a:rPr>
              <a:pPr>
                <a:spcBef>
                  <a:spcPct val="0"/>
                </a:spcBef>
                <a:buFontTx/>
                <a:buNone/>
              </a:pPr>
              <a:t>27</a:t>
            </a:fld>
            <a:endParaRPr lang="en-US" altLang="en-US" sz="900">
              <a:solidFill>
                <a:srgbClr val="898989"/>
              </a:solidFill>
            </a:endParaRPr>
          </a:p>
        </p:txBody>
      </p:sp>
    </p:spTree>
    <p:extLst>
      <p:ext uri="{BB962C8B-B14F-4D97-AF65-F5344CB8AC3E}">
        <p14:creationId xmlns:p14="http://schemas.microsoft.com/office/powerpoint/2010/main" val="40215700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2895600" y="1063626"/>
            <a:ext cx="6286500" cy="4708525"/>
          </a:xfrm>
        </p:spPr>
        <p:txBody>
          <a:bodyPr/>
          <a:lstStyle/>
          <a:p>
            <a:pPr eaLnBrk="1" hangingPunct="1"/>
            <a:r>
              <a:rPr lang="en-US" altLang="en-US" smtClean="0"/>
              <a:t>jury verdict</a:t>
            </a:r>
          </a:p>
        </p:txBody>
      </p:sp>
      <p:sp>
        <p:nvSpPr>
          <p:cNvPr id="4198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594F7491-FF1E-4458-AD2A-005C92628DAB}" type="slidenum">
              <a:rPr lang="en-US" altLang="en-US" sz="900">
                <a:solidFill>
                  <a:srgbClr val="898989"/>
                </a:solidFill>
              </a:rPr>
              <a:pPr>
                <a:spcBef>
                  <a:spcPct val="0"/>
                </a:spcBef>
                <a:buFontTx/>
                <a:buNone/>
              </a:pPr>
              <a:t>28</a:t>
            </a:fld>
            <a:endParaRPr lang="en-US" altLang="en-US" sz="900">
              <a:solidFill>
                <a:srgbClr val="898989"/>
              </a:solidFill>
            </a:endParaRPr>
          </a:p>
        </p:txBody>
      </p:sp>
    </p:spTree>
    <p:extLst>
      <p:ext uri="{BB962C8B-B14F-4D97-AF65-F5344CB8AC3E}">
        <p14:creationId xmlns:p14="http://schemas.microsoft.com/office/powerpoint/2010/main" val="191678440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2952750" y="1063626"/>
            <a:ext cx="6229350" cy="4651375"/>
          </a:xfrm>
        </p:spPr>
        <p:txBody>
          <a:bodyPr/>
          <a:lstStyle/>
          <a:p>
            <a:pPr eaLnBrk="1" hangingPunct="1"/>
            <a:r>
              <a:rPr lang="en-US" altLang="en-US" smtClean="0"/>
              <a:t>judgment n.o.v.</a:t>
            </a:r>
            <a:br>
              <a:rPr lang="en-US" altLang="en-US" smtClean="0"/>
            </a:br>
            <a:r>
              <a:rPr lang="en-US" altLang="en-US" smtClean="0"/>
              <a:t>(judgment as a matter of law)</a:t>
            </a:r>
            <a:br>
              <a:rPr lang="en-US" altLang="en-US" smtClean="0"/>
            </a:br>
            <a:r>
              <a:rPr lang="en-US" altLang="en-US" smtClean="0"/>
              <a:t>R. 50</a:t>
            </a:r>
          </a:p>
        </p:txBody>
      </p:sp>
    </p:spTree>
    <p:extLst>
      <p:ext uri="{BB962C8B-B14F-4D97-AF65-F5344CB8AC3E}">
        <p14:creationId xmlns:p14="http://schemas.microsoft.com/office/powerpoint/2010/main" val="35365310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2838450" y="1063626"/>
            <a:ext cx="6343650" cy="4651375"/>
          </a:xfrm>
        </p:spPr>
        <p:txBody>
          <a:bodyPr/>
          <a:lstStyle/>
          <a:p>
            <a:pPr eaLnBrk="1" hangingPunct="1"/>
            <a:r>
              <a:rPr lang="en-US" altLang="en-US" smtClean="0"/>
              <a:t>12(b)(6)</a:t>
            </a:r>
            <a:br>
              <a:rPr lang="en-US" altLang="en-US" smtClean="0"/>
            </a:br>
            <a:r>
              <a:rPr lang="en-US" altLang="en-US" smtClean="0"/>
              <a:t/>
            </a:r>
            <a:br>
              <a:rPr lang="en-US" altLang="en-US" smtClean="0"/>
            </a:br>
            <a:r>
              <a:rPr lang="en-US" altLang="en-US" smtClean="0"/>
              <a:t>failure to state a claim</a:t>
            </a:r>
          </a:p>
        </p:txBody>
      </p:sp>
      <p:sp>
        <p:nvSpPr>
          <p:cNvPr id="1126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102C03A9-83A9-415D-8B83-E811EEC8E0C1}" type="slidenum">
              <a:rPr lang="en-US" altLang="en-US" sz="900">
                <a:solidFill>
                  <a:srgbClr val="898989"/>
                </a:solidFill>
              </a:rPr>
              <a:pPr>
                <a:spcBef>
                  <a:spcPct val="0"/>
                </a:spcBef>
                <a:buFontTx/>
                <a:buNone/>
              </a:pPr>
              <a:t>3</a:t>
            </a:fld>
            <a:endParaRPr lang="en-US" altLang="en-US" sz="900">
              <a:solidFill>
                <a:srgbClr val="898989"/>
              </a:solidFill>
            </a:endParaRPr>
          </a:p>
        </p:txBody>
      </p:sp>
    </p:spTree>
    <p:extLst>
      <p:ext uri="{BB962C8B-B14F-4D97-AF65-F5344CB8AC3E}">
        <p14:creationId xmlns:p14="http://schemas.microsoft.com/office/powerpoint/2010/main" val="8429792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1879600" y="1131888"/>
            <a:ext cx="8159750" cy="4508500"/>
          </a:xfrm>
        </p:spPr>
        <p:txBody>
          <a:bodyPr/>
          <a:lstStyle/>
          <a:p>
            <a:pPr eaLnBrk="1" hangingPunct="1"/>
            <a:r>
              <a:rPr lang="en-US" altLang="en-US" smtClean="0"/>
              <a:t>At the end of the evidence, D moves for a directed verdict.</a:t>
            </a:r>
            <a:br>
              <a:rPr lang="en-US" altLang="en-US" smtClean="0"/>
            </a:br>
            <a:r>
              <a:rPr lang="en-US" altLang="en-US" smtClean="0"/>
              <a:t/>
            </a:r>
            <a:br>
              <a:rPr lang="en-US" altLang="en-US" smtClean="0"/>
            </a:br>
            <a:r>
              <a:rPr lang="en-US" altLang="en-US" smtClean="0"/>
              <a:t>It is granted.</a:t>
            </a:r>
            <a:br>
              <a:rPr lang="en-US" altLang="en-US" smtClean="0"/>
            </a:br>
            <a:r>
              <a:rPr lang="en-US" altLang="en-US" smtClean="0"/>
              <a:t/>
            </a:r>
            <a:br>
              <a:rPr lang="en-US" altLang="en-US" smtClean="0"/>
            </a:br>
            <a:r>
              <a:rPr lang="en-US" altLang="en-US" smtClean="0"/>
              <a:t>What happens if the trial court’s decision is reversed on appeal?</a:t>
            </a:r>
          </a:p>
        </p:txBody>
      </p:sp>
    </p:spTree>
    <p:extLst>
      <p:ext uri="{BB962C8B-B14F-4D97-AF65-F5344CB8AC3E}">
        <p14:creationId xmlns:p14="http://schemas.microsoft.com/office/powerpoint/2010/main" val="41943207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Title 1"/>
          <p:cNvSpPr>
            <a:spLocks noGrp="1"/>
          </p:cNvSpPr>
          <p:nvPr>
            <p:ph type="title"/>
          </p:nvPr>
        </p:nvSpPr>
        <p:spPr>
          <a:xfrm>
            <a:off x="1925638" y="1131888"/>
            <a:ext cx="8742362" cy="4533900"/>
          </a:xfrm>
        </p:spPr>
        <p:txBody>
          <a:bodyPr>
            <a:noAutofit/>
          </a:bodyPr>
          <a:lstStyle/>
          <a:p>
            <a:pPr eaLnBrk="1" hangingPunct="1"/>
            <a:r>
              <a:rPr lang="en-US" altLang="en-US" sz="3200" dirty="0"/>
              <a:t>At the end of the evidence, D moves for a directed verdict.</a:t>
            </a:r>
            <a:br>
              <a:rPr lang="en-US" altLang="en-US" sz="3200" dirty="0"/>
            </a:br>
            <a:r>
              <a:rPr lang="en-US" altLang="en-US" sz="3200" dirty="0"/>
              <a:t/>
            </a:r>
            <a:br>
              <a:rPr lang="en-US" altLang="en-US" sz="3200" dirty="0"/>
            </a:br>
            <a:r>
              <a:rPr lang="en-US" altLang="en-US" sz="3200" dirty="0"/>
              <a:t>It is denied.</a:t>
            </a:r>
            <a:br>
              <a:rPr lang="en-US" altLang="en-US" sz="3200" dirty="0"/>
            </a:br>
            <a:r>
              <a:rPr lang="en-US" altLang="en-US" sz="3200" dirty="0"/>
              <a:t/>
            </a:r>
            <a:br>
              <a:rPr lang="en-US" altLang="en-US" sz="3200" dirty="0"/>
            </a:br>
            <a:r>
              <a:rPr lang="en-US" altLang="en-US" sz="3200" dirty="0"/>
              <a:t>The jury finds for the plaintiff.</a:t>
            </a:r>
            <a:br>
              <a:rPr lang="en-US" altLang="en-US" sz="3200" dirty="0"/>
            </a:br>
            <a:r>
              <a:rPr lang="en-US" altLang="en-US" sz="3200" dirty="0"/>
              <a:t/>
            </a:r>
            <a:br>
              <a:rPr lang="en-US" altLang="en-US" sz="3200" dirty="0"/>
            </a:br>
            <a:r>
              <a:rPr lang="en-US" altLang="en-US" sz="3200" dirty="0"/>
              <a:t>D moves for a judgment </a:t>
            </a:r>
            <a:r>
              <a:rPr lang="en-US" altLang="en-US" sz="3200" dirty="0" err="1"/>
              <a:t>n.o.v</a:t>
            </a:r>
            <a:r>
              <a:rPr lang="en-US" altLang="en-US" sz="3200" dirty="0"/>
              <a:t>.</a:t>
            </a:r>
            <a:br>
              <a:rPr lang="en-US" altLang="en-US" sz="3200" dirty="0"/>
            </a:br>
            <a:r>
              <a:rPr lang="en-US" altLang="en-US" sz="3200" dirty="0"/>
              <a:t/>
            </a:r>
            <a:br>
              <a:rPr lang="en-US" altLang="en-US" sz="3200" dirty="0"/>
            </a:br>
            <a:r>
              <a:rPr lang="en-US" altLang="en-US" sz="3200" dirty="0"/>
              <a:t>It is granted.</a:t>
            </a:r>
            <a:br>
              <a:rPr lang="en-US" altLang="en-US" sz="3200" dirty="0"/>
            </a:br>
            <a:r>
              <a:rPr lang="en-US" altLang="en-US" sz="3200" dirty="0"/>
              <a:t/>
            </a:r>
            <a:br>
              <a:rPr lang="en-US" altLang="en-US" sz="3200" dirty="0"/>
            </a:br>
            <a:r>
              <a:rPr lang="en-US" altLang="en-US" sz="3200" dirty="0"/>
              <a:t>What happens if the trial court’s decision is reversed on appeal?</a:t>
            </a:r>
          </a:p>
        </p:txBody>
      </p:sp>
    </p:spTree>
    <p:extLst>
      <p:ext uri="{BB962C8B-B14F-4D97-AF65-F5344CB8AC3E}">
        <p14:creationId xmlns:p14="http://schemas.microsoft.com/office/powerpoint/2010/main" val="294470056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2041526" y="1131889"/>
            <a:ext cx="7997825" cy="4605337"/>
          </a:xfrm>
        </p:spPr>
        <p:txBody>
          <a:bodyPr/>
          <a:lstStyle/>
          <a:p>
            <a:r>
              <a:rPr lang="en-US" altLang="en-US" smtClean="0"/>
              <a:t>motion for a new trial</a:t>
            </a:r>
            <a:br>
              <a:rPr lang="en-US" altLang="en-US" smtClean="0"/>
            </a:br>
            <a:r>
              <a:rPr lang="en-US" altLang="en-US" smtClean="0"/>
              <a:t/>
            </a:r>
            <a:br>
              <a:rPr lang="en-US" altLang="en-US" smtClean="0"/>
            </a:br>
            <a:r>
              <a:rPr lang="en-US" altLang="en-US" smtClean="0"/>
              <a:t>R. 59</a:t>
            </a:r>
          </a:p>
        </p:txBody>
      </p:sp>
    </p:spTree>
    <p:extLst>
      <p:ext uri="{BB962C8B-B14F-4D97-AF65-F5344CB8AC3E}">
        <p14:creationId xmlns:p14="http://schemas.microsoft.com/office/powerpoint/2010/main" val="208172881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a:xfrm>
            <a:off x="2952750" y="1063626"/>
            <a:ext cx="6229350" cy="4422775"/>
          </a:xfrm>
        </p:spPr>
        <p:txBody>
          <a:bodyPr/>
          <a:lstStyle/>
          <a:p>
            <a:pPr eaLnBrk="1" hangingPunct="1"/>
            <a:r>
              <a:rPr lang="en-US" altLang="en-US" smtClean="0"/>
              <a:t>judgment</a:t>
            </a:r>
          </a:p>
        </p:txBody>
      </p:sp>
      <p:sp>
        <p:nvSpPr>
          <p:cNvPr id="471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81A61F75-FB82-461B-BA15-6086389255EF}" type="slidenum">
              <a:rPr lang="en-US" altLang="en-US" sz="900">
                <a:solidFill>
                  <a:srgbClr val="898989"/>
                </a:solidFill>
              </a:rPr>
              <a:pPr>
                <a:spcBef>
                  <a:spcPct val="0"/>
                </a:spcBef>
                <a:buFontTx/>
                <a:buNone/>
              </a:pPr>
              <a:t>33</a:t>
            </a:fld>
            <a:endParaRPr lang="en-US" altLang="en-US" sz="900">
              <a:solidFill>
                <a:srgbClr val="898989"/>
              </a:solidFill>
            </a:endParaRPr>
          </a:p>
        </p:txBody>
      </p:sp>
    </p:spTree>
    <p:extLst>
      <p:ext uri="{BB962C8B-B14F-4D97-AF65-F5344CB8AC3E}">
        <p14:creationId xmlns:p14="http://schemas.microsoft.com/office/powerpoint/2010/main" val="402879701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Title 1"/>
          <p:cNvSpPr>
            <a:spLocks noGrp="1"/>
          </p:cNvSpPr>
          <p:nvPr>
            <p:ph type="title"/>
          </p:nvPr>
        </p:nvSpPr>
        <p:spPr>
          <a:xfrm>
            <a:off x="2012950" y="1131889"/>
            <a:ext cx="8026400" cy="4518025"/>
          </a:xfrm>
        </p:spPr>
        <p:txBody>
          <a:bodyPr/>
          <a:lstStyle/>
          <a:p>
            <a:r>
              <a:rPr lang="en-US" altLang="en-US" smtClean="0"/>
              <a:t>motion for relief from a judgment</a:t>
            </a:r>
            <a:br>
              <a:rPr lang="en-US" altLang="en-US" smtClean="0"/>
            </a:br>
            <a:r>
              <a:rPr lang="en-US" altLang="en-US" smtClean="0"/>
              <a:t/>
            </a:r>
            <a:br>
              <a:rPr lang="en-US" altLang="en-US" smtClean="0"/>
            </a:br>
            <a:r>
              <a:rPr lang="en-US" altLang="en-US" smtClean="0"/>
              <a:t>R. 60</a:t>
            </a:r>
          </a:p>
        </p:txBody>
      </p:sp>
    </p:spTree>
    <p:extLst>
      <p:ext uri="{BB962C8B-B14F-4D97-AF65-F5344CB8AC3E}">
        <p14:creationId xmlns:p14="http://schemas.microsoft.com/office/powerpoint/2010/main" val="417119416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Title 1"/>
          <p:cNvSpPr>
            <a:spLocks noGrp="1"/>
          </p:cNvSpPr>
          <p:nvPr>
            <p:ph type="title"/>
          </p:nvPr>
        </p:nvSpPr>
        <p:spPr>
          <a:xfrm>
            <a:off x="1676400" y="274638"/>
            <a:ext cx="8534400" cy="6126162"/>
          </a:xfrm>
        </p:spPr>
        <p:txBody>
          <a:bodyPr/>
          <a:lstStyle/>
          <a:p>
            <a:r>
              <a:rPr lang="en-US" altLang="en-US" smtClean="0"/>
              <a:t>appeal</a:t>
            </a:r>
          </a:p>
        </p:txBody>
      </p:sp>
    </p:spTree>
    <p:extLst>
      <p:ext uri="{BB962C8B-B14F-4D97-AF65-F5344CB8AC3E}">
        <p14:creationId xmlns:p14="http://schemas.microsoft.com/office/powerpoint/2010/main" val="4035591771"/>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a:xfrm>
            <a:off x="3009900" y="1063626"/>
            <a:ext cx="6400800" cy="4594225"/>
          </a:xfrm>
        </p:spPr>
        <p:txBody>
          <a:bodyPr/>
          <a:lstStyle/>
          <a:p>
            <a:pPr eaLnBrk="1" hangingPunct="1"/>
            <a:r>
              <a:rPr lang="en-US" altLang="en-US" sz="2700" b="1"/>
              <a:t>Rule 69. Execution </a:t>
            </a:r>
            <a:r>
              <a:rPr lang="en-US" altLang="en-US" sz="2700"/>
              <a:t/>
            </a:r>
            <a:br>
              <a:rPr lang="en-US" altLang="en-US" sz="2700"/>
            </a:br>
            <a:r>
              <a:rPr lang="en-US" altLang="en-US" sz="2700"/>
              <a:t>(a) In General.</a:t>
            </a:r>
            <a:br>
              <a:rPr lang="en-US" altLang="en-US" sz="2700"/>
            </a:br>
            <a:r>
              <a:rPr lang="en-US" altLang="en-US" sz="2700"/>
              <a:t>(1) Money Judgment; Applicable Procedure. </a:t>
            </a:r>
            <a:br>
              <a:rPr lang="en-US" altLang="en-US" sz="2700"/>
            </a:br>
            <a:r>
              <a:rPr lang="en-US" altLang="en-US" sz="2700"/>
              <a:t>A money judgment is enforced by a writ of execution, unless the court directs otherwise. The procedure on execution — and in proceedings supplementary to and in aid of judgment or execution — must accord with the procedure of the state where the court is located, but a federal statute governs to the extent it applies. </a:t>
            </a:r>
          </a:p>
        </p:txBody>
      </p:sp>
      <p:sp>
        <p:nvSpPr>
          <p:cNvPr id="50179"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C18F1B8E-5724-468E-856C-C373E607CF12}" type="slidenum">
              <a:rPr lang="en-US" altLang="en-US" sz="900">
                <a:solidFill>
                  <a:srgbClr val="898989"/>
                </a:solidFill>
              </a:rPr>
              <a:pPr>
                <a:spcBef>
                  <a:spcPct val="0"/>
                </a:spcBef>
                <a:buFontTx/>
                <a:buNone/>
              </a:pPr>
              <a:t>36</a:t>
            </a:fld>
            <a:endParaRPr lang="en-US" altLang="en-US" sz="900">
              <a:solidFill>
                <a:srgbClr val="898989"/>
              </a:solidFill>
            </a:endParaRPr>
          </a:p>
        </p:txBody>
      </p:sp>
    </p:spTree>
    <p:extLst>
      <p:ext uri="{BB962C8B-B14F-4D97-AF65-F5344CB8AC3E}">
        <p14:creationId xmlns:p14="http://schemas.microsoft.com/office/powerpoint/2010/main" val="2308172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Title 1"/>
          <p:cNvSpPr>
            <a:spLocks noGrp="1"/>
          </p:cNvSpPr>
          <p:nvPr>
            <p:ph type="title"/>
          </p:nvPr>
        </p:nvSpPr>
        <p:spPr>
          <a:xfrm>
            <a:off x="1908176" y="1131888"/>
            <a:ext cx="8131175" cy="4597400"/>
          </a:xfrm>
        </p:spPr>
        <p:txBody>
          <a:bodyPr/>
          <a:lstStyle/>
          <a:p>
            <a:pPr eaLnBrk="1" hangingPunct="1"/>
            <a:r>
              <a:rPr lang="en-US" altLang="en-US" smtClean="0"/>
              <a:t>One sovereign’s law in another sovereign’s courts…</a:t>
            </a:r>
          </a:p>
        </p:txBody>
      </p:sp>
    </p:spTree>
    <p:extLst>
      <p:ext uri="{BB962C8B-B14F-4D97-AF65-F5344CB8AC3E}">
        <p14:creationId xmlns:p14="http://schemas.microsoft.com/office/powerpoint/2010/main" val="311525642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Title 1"/>
          <p:cNvSpPr>
            <a:spLocks noGrp="1"/>
          </p:cNvSpPr>
          <p:nvPr>
            <p:ph type="title"/>
          </p:nvPr>
        </p:nvSpPr>
        <p:spPr>
          <a:xfrm>
            <a:off x="1981200" y="274638"/>
            <a:ext cx="8229600" cy="6202362"/>
          </a:xfrm>
        </p:spPr>
        <p:txBody>
          <a:bodyPr/>
          <a:lstStyle/>
          <a:p>
            <a:pPr algn="l"/>
            <a:r>
              <a:rPr lang="en-US" altLang="en-US" smtClean="0"/>
              <a:t>a federal court entertains a state law action, or action under the law of a foreign nation</a:t>
            </a:r>
            <a:br>
              <a:rPr lang="en-US" altLang="en-US" smtClean="0"/>
            </a:br>
            <a:r>
              <a:rPr lang="en-US" altLang="en-US" smtClean="0"/>
              <a:t/>
            </a:r>
            <a:br>
              <a:rPr lang="en-US" altLang="en-US" smtClean="0"/>
            </a:br>
            <a:r>
              <a:rPr lang="en-US" altLang="en-US" smtClean="0"/>
              <a:t>a state court entertains a federal action, or sister state action, or action under the law of a foreign nation</a:t>
            </a:r>
          </a:p>
        </p:txBody>
      </p:sp>
    </p:spTree>
    <p:extLst>
      <p:ext uri="{BB962C8B-B14F-4D97-AF65-F5344CB8AC3E}">
        <p14:creationId xmlns:p14="http://schemas.microsoft.com/office/powerpoint/2010/main" val="56847695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itle 1"/>
          <p:cNvSpPr>
            <a:spLocks noGrp="1"/>
          </p:cNvSpPr>
          <p:nvPr>
            <p:ph type="title"/>
          </p:nvPr>
        </p:nvSpPr>
        <p:spPr>
          <a:xfrm>
            <a:off x="1943100" y="1131889"/>
            <a:ext cx="8096250" cy="4567237"/>
          </a:xfrm>
        </p:spPr>
        <p:txBody>
          <a:bodyPr/>
          <a:lstStyle/>
          <a:p>
            <a:pPr eaLnBrk="1" hangingPunct="1"/>
            <a:r>
              <a:rPr lang="en-US" altLang="en-US" smtClean="0"/>
              <a:t>how to interpret the other sovereign’s law?</a:t>
            </a:r>
          </a:p>
        </p:txBody>
      </p:sp>
    </p:spTree>
    <p:extLst>
      <p:ext uri="{BB962C8B-B14F-4D97-AF65-F5344CB8AC3E}">
        <p14:creationId xmlns:p14="http://schemas.microsoft.com/office/powerpoint/2010/main" val="36059151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a:xfrm>
            <a:off x="2952750" y="1063626"/>
            <a:ext cx="6229350" cy="4422775"/>
          </a:xfrm>
        </p:spPr>
        <p:txBody>
          <a:bodyPr/>
          <a:lstStyle/>
          <a:p>
            <a:pPr eaLnBrk="1" hangingPunct="1"/>
            <a:r>
              <a:rPr lang="en-US" altLang="en-US" smtClean="0"/>
              <a:t>12(c)</a:t>
            </a:r>
            <a:br>
              <a:rPr lang="en-US" altLang="en-US" smtClean="0"/>
            </a:br>
            <a:r>
              <a:rPr lang="en-US" altLang="en-US" smtClean="0"/>
              <a:t/>
            </a:r>
            <a:br>
              <a:rPr lang="en-US" altLang="en-US" smtClean="0"/>
            </a:br>
            <a:r>
              <a:rPr lang="en-US" altLang="en-US" smtClean="0"/>
              <a:t>motion for  judgment on the pleadings</a:t>
            </a:r>
          </a:p>
        </p:txBody>
      </p:sp>
      <p:sp>
        <p:nvSpPr>
          <p:cNvPr id="1229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308771AA-1A4F-45E4-A043-29CA9D53D62C}" type="slidenum">
              <a:rPr lang="en-US" altLang="en-US" sz="900">
                <a:solidFill>
                  <a:srgbClr val="898989"/>
                </a:solidFill>
              </a:rPr>
              <a:pPr>
                <a:spcBef>
                  <a:spcPct val="0"/>
                </a:spcBef>
                <a:buFontTx/>
                <a:buNone/>
              </a:pPr>
              <a:t>4</a:t>
            </a:fld>
            <a:endParaRPr lang="en-US" altLang="en-US" sz="900">
              <a:solidFill>
                <a:srgbClr val="898989"/>
              </a:solidFill>
            </a:endParaRPr>
          </a:p>
        </p:txBody>
      </p:sp>
    </p:spTree>
    <p:extLst>
      <p:ext uri="{BB962C8B-B14F-4D97-AF65-F5344CB8AC3E}">
        <p14:creationId xmlns:p14="http://schemas.microsoft.com/office/powerpoint/2010/main" val="28814475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Title 1"/>
          <p:cNvSpPr>
            <a:spLocks noGrp="1"/>
          </p:cNvSpPr>
          <p:nvPr>
            <p:ph type="title"/>
          </p:nvPr>
        </p:nvSpPr>
        <p:spPr>
          <a:xfrm>
            <a:off x="821377" y="870632"/>
            <a:ext cx="8362950" cy="4695825"/>
          </a:xfrm>
        </p:spPr>
        <p:txBody>
          <a:bodyPr>
            <a:normAutofit fontScale="90000"/>
          </a:bodyPr>
          <a:lstStyle/>
          <a:p>
            <a:pPr algn="l" eaLnBrk="1" hangingPunct="1"/>
            <a:r>
              <a:rPr lang="en-US" altLang="en-US" dirty="0" smtClean="0"/>
              <a:t>Swift v. Tyson (US 1842)</a:t>
            </a:r>
            <a:br>
              <a:rPr lang="en-US" altLang="en-US" dirty="0" smtClean="0"/>
            </a:br>
            <a:r>
              <a:rPr lang="en-US" altLang="en-US" dirty="0" smtClean="0"/>
              <a:t/>
            </a:r>
            <a:br>
              <a:rPr lang="en-US" altLang="en-US" dirty="0" smtClean="0"/>
            </a:br>
            <a:r>
              <a:rPr lang="en-US" altLang="en-US" dirty="0" smtClean="0"/>
              <a:t>P sues D in federal court in New York concerning commercial paper issued in New York.</a:t>
            </a:r>
            <a:br>
              <a:rPr lang="en-US" altLang="en-US" dirty="0" smtClean="0"/>
            </a:br>
            <a:r>
              <a:rPr lang="en-US" altLang="en-US" dirty="0" smtClean="0"/>
              <a:t>The Supreme Court held that in interpreting the general common law prevailing in New York, a federal court need not follow opinions of New York state courts.</a:t>
            </a:r>
          </a:p>
        </p:txBody>
      </p:sp>
    </p:spTree>
    <p:extLst>
      <p:ext uri="{BB962C8B-B14F-4D97-AF65-F5344CB8AC3E}">
        <p14:creationId xmlns:p14="http://schemas.microsoft.com/office/powerpoint/2010/main" val="30375891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Title 1"/>
          <p:cNvSpPr>
            <a:spLocks noGrp="1"/>
          </p:cNvSpPr>
          <p:nvPr>
            <p:ph type="title"/>
          </p:nvPr>
        </p:nvSpPr>
        <p:spPr>
          <a:xfrm>
            <a:off x="1905000" y="274638"/>
            <a:ext cx="8686800" cy="6278562"/>
          </a:xfrm>
        </p:spPr>
        <p:txBody>
          <a:bodyPr/>
          <a:lstStyle/>
          <a:p>
            <a:pPr algn="l"/>
            <a:r>
              <a:rPr lang="en-US" altLang="en-US" sz="4000"/>
              <a:t>Rules of Decision Act</a:t>
            </a:r>
            <a:br>
              <a:rPr lang="en-US" altLang="en-US" sz="4000"/>
            </a:br>
            <a:r>
              <a:rPr lang="en-US" altLang="en-US" sz="4000"/>
              <a:t>28 U.S.C. § 1652</a:t>
            </a:r>
            <a:br>
              <a:rPr lang="en-US" altLang="en-US" sz="4000"/>
            </a:br>
            <a:r>
              <a:rPr lang="en-US" altLang="en-US" sz="4000"/>
              <a:t>The laws of the several states, except where the Constitution or treaties of the United States or Acts of Congress otherwise require or provide, shall be regarded as rules of decision in civil actions in the courts of the United States, in cases where they apply.</a:t>
            </a:r>
            <a:br>
              <a:rPr lang="en-US" altLang="en-US" sz="4000"/>
            </a:br>
            <a:r>
              <a:rPr lang="en-US" altLang="en-US" sz="4000"/>
              <a:t> </a:t>
            </a:r>
          </a:p>
        </p:txBody>
      </p:sp>
    </p:spTree>
    <p:extLst>
      <p:ext uri="{BB962C8B-B14F-4D97-AF65-F5344CB8AC3E}">
        <p14:creationId xmlns:p14="http://schemas.microsoft.com/office/powerpoint/2010/main" val="123553970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Title 1"/>
          <p:cNvSpPr>
            <a:spLocks noGrp="1"/>
          </p:cNvSpPr>
          <p:nvPr>
            <p:ph type="title"/>
          </p:nvPr>
        </p:nvSpPr>
        <p:spPr>
          <a:xfrm>
            <a:off x="1905000" y="274638"/>
            <a:ext cx="8305800" cy="6278562"/>
          </a:xfrm>
        </p:spPr>
        <p:txBody>
          <a:bodyPr/>
          <a:lstStyle/>
          <a:p>
            <a:pPr algn="l"/>
            <a:r>
              <a:rPr lang="en-US" altLang="en-US" smtClean="0"/>
              <a:t>Story, J. – “laws” in the RDA refers to state statutes and to common law rules that are local – not to the general common law</a:t>
            </a:r>
          </a:p>
        </p:txBody>
      </p:sp>
    </p:spTree>
    <p:extLst>
      <p:ext uri="{BB962C8B-B14F-4D97-AF65-F5344CB8AC3E}">
        <p14:creationId xmlns:p14="http://schemas.microsoft.com/office/powerpoint/2010/main" val="28230616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5013" y="365125"/>
            <a:ext cx="10878787" cy="6106927"/>
          </a:xfrm>
        </p:spPr>
        <p:txBody>
          <a:bodyPr>
            <a:normAutofit/>
          </a:bodyPr>
          <a:lstStyle/>
          <a:p>
            <a:r>
              <a:rPr lang="en-US" dirty="0"/>
              <a:t>h</a:t>
            </a:r>
            <a:r>
              <a:rPr lang="en-US" dirty="0" smtClean="0"/>
              <a:t>orizontal </a:t>
            </a:r>
            <a:r>
              <a:rPr lang="en-US" i="1" dirty="0" smtClean="0"/>
              <a:t>Swift</a:t>
            </a:r>
            <a:r>
              <a:rPr lang="en-US" dirty="0" smtClean="0"/>
              <a:t>…</a:t>
            </a:r>
            <a:br>
              <a:rPr lang="en-US" dirty="0" smtClean="0"/>
            </a:br>
            <a:r>
              <a:rPr lang="en-US" dirty="0"/>
              <a:t/>
            </a:r>
            <a:br>
              <a:rPr lang="en-US" dirty="0"/>
            </a:br>
            <a:r>
              <a:rPr lang="en-US" altLang="en-US" dirty="0"/>
              <a:t>P sues D in </a:t>
            </a:r>
            <a:r>
              <a:rPr lang="en-US" altLang="en-US" dirty="0" smtClean="0"/>
              <a:t>state court </a:t>
            </a:r>
            <a:r>
              <a:rPr lang="en-US" altLang="en-US" dirty="0"/>
              <a:t>in </a:t>
            </a:r>
            <a:r>
              <a:rPr lang="en-US" altLang="en-US" dirty="0" smtClean="0"/>
              <a:t>New York concerning </a:t>
            </a:r>
            <a:r>
              <a:rPr lang="en-US" altLang="en-US" dirty="0"/>
              <a:t>commercial paper issued in </a:t>
            </a:r>
            <a:r>
              <a:rPr lang="en-US" altLang="en-US" dirty="0" smtClean="0"/>
              <a:t>Pennsylvania.</a:t>
            </a:r>
            <a:r>
              <a:rPr lang="en-US" altLang="en-US" dirty="0"/>
              <a:t/>
            </a:r>
            <a:br>
              <a:rPr lang="en-US" altLang="en-US" dirty="0"/>
            </a:br>
            <a:r>
              <a:rPr lang="en-US" altLang="en-US" dirty="0" smtClean="0"/>
              <a:t>In interpreting </a:t>
            </a:r>
            <a:r>
              <a:rPr lang="en-US" altLang="en-US" dirty="0"/>
              <a:t>the general common law prevailing in </a:t>
            </a:r>
            <a:r>
              <a:rPr lang="en-US" altLang="en-US" dirty="0" smtClean="0"/>
              <a:t>Pennsylvania, NY state courts would not defer to the decisions of Pennsylvania state courts.</a:t>
            </a:r>
            <a:endParaRPr lang="en-US" dirty="0"/>
          </a:p>
        </p:txBody>
      </p:sp>
    </p:spTree>
    <p:extLst>
      <p:ext uri="{BB962C8B-B14F-4D97-AF65-F5344CB8AC3E}">
        <p14:creationId xmlns:p14="http://schemas.microsoft.com/office/powerpoint/2010/main" val="386138231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891" y="365125"/>
            <a:ext cx="10771909" cy="5988174"/>
          </a:xfrm>
        </p:spPr>
        <p:txBody>
          <a:bodyPr/>
          <a:lstStyle/>
          <a:p>
            <a:r>
              <a:rPr lang="en-US" dirty="0" smtClean="0"/>
              <a:t>Is this a jurisprudential question?</a:t>
            </a:r>
            <a:endParaRPr lang="en-US" dirty="0"/>
          </a:p>
        </p:txBody>
      </p:sp>
    </p:spTree>
    <p:extLst>
      <p:ext uri="{BB962C8B-B14F-4D97-AF65-F5344CB8AC3E}">
        <p14:creationId xmlns:p14="http://schemas.microsoft.com/office/powerpoint/2010/main" val="3634084096"/>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Title 1"/>
          <p:cNvSpPr>
            <a:spLocks noGrp="1"/>
          </p:cNvSpPr>
          <p:nvPr>
            <p:ph type="title"/>
          </p:nvPr>
        </p:nvSpPr>
        <p:spPr>
          <a:xfrm>
            <a:off x="783771" y="1226892"/>
            <a:ext cx="10533413" cy="4454525"/>
          </a:xfrm>
        </p:spPr>
        <p:txBody>
          <a:bodyPr>
            <a:normAutofit fontScale="90000"/>
          </a:bodyPr>
          <a:lstStyle/>
          <a:p>
            <a:pPr eaLnBrk="1" hangingPunct="1"/>
            <a:r>
              <a:rPr lang="en-US" altLang="en-US" dirty="0" smtClean="0"/>
              <a:t>positivism – the existence and content of the law </a:t>
            </a:r>
            <a:r>
              <a:rPr lang="en-US" altLang="en-US" dirty="0" smtClean="0"/>
              <a:t>of a jurisdiction is ultimately solely </a:t>
            </a:r>
            <a:r>
              <a:rPr lang="en-US" altLang="en-US" dirty="0" smtClean="0"/>
              <a:t>a matter of social </a:t>
            </a:r>
            <a:r>
              <a:rPr lang="en-US" altLang="en-US" dirty="0" smtClean="0"/>
              <a:t>facts about the behavior and attitudes of officials (and perhaps the population as a whole) in that jurisdiction.</a:t>
            </a:r>
            <a:r>
              <a:rPr lang="en-US" altLang="en-US" dirty="0" smtClean="0"/>
              <a:t/>
            </a:r>
            <a:br>
              <a:rPr lang="en-US" altLang="en-US" dirty="0" smtClean="0"/>
            </a:br>
            <a:r>
              <a:rPr lang="en-US" altLang="en-US" dirty="0" smtClean="0"/>
              <a:t/>
            </a:r>
            <a:br>
              <a:rPr lang="en-US" altLang="en-US" dirty="0" smtClean="0"/>
            </a:br>
            <a:r>
              <a:rPr lang="en-US" altLang="en-US" dirty="0" smtClean="0"/>
              <a:t>e.g. if tomorrow </a:t>
            </a:r>
            <a:r>
              <a:rPr lang="en-US" altLang="en-US" dirty="0" smtClean="0"/>
              <a:t>officials in the United States </a:t>
            </a:r>
            <a:r>
              <a:rPr lang="en-US" altLang="en-US" dirty="0" smtClean="0"/>
              <a:t>started </a:t>
            </a:r>
            <a:r>
              <a:rPr lang="en-US" altLang="en-US" dirty="0" smtClean="0"/>
              <a:t>acting as if Michael Green’s word was </a:t>
            </a:r>
            <a:r>
              <a:rPr lang="en-US" altLang="en-US" dirty="0" smtClean="0"/>
              <a:t>law, </a:t>
            </a:r>
            <a:r>
              <a:rPr lang="en-US" altLang="en-US" dirty="0" smtClean="0"/>
              <a:t>my word would be law</a:t>
            </a:r>
          </a:p>
        </p:txBody>
      </p:sp>
    </p:spTree>
    <p:extLst>
      <p:ext uri="{BB962C8B-B14F-4D97-AF65-F5344CB8AC3E}">
        <p14:creationId xmlns:p14="http://schemas.microsoft.com/office/powerpoint/2010/main" val="459493989"/>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Title 1"/>
          <p:cNvSpPr>
            <a:spLocks noGrp="1"/>
          </p:cNvSpPr>
          <p:nvPr>
            <p:ph type="title"/>
          </p:nvPr>
        </p:nvSpPr>
        <p:spPr>
          <a:xfrm>
            <a:off x="2017714" y="1131888"/>
            <a:ext cx="8021637" cy="4538662"/>
          </a:xfrm>
        </p:spPr>
        <p:txBody>
          <a:bodyPr/>
          <a:lstStyle/>
          <a:p>
            <a:pPr eaLnBrk="1" hangingPunct="1"/>
            <a:r>
              <a:rPr lang="en-US" altLang="en-US" smtClean="0"/>
              <a:t>natural law theory – the existence and content of the law is not (or not solely) a matter of social facts</a:t>
            </a:r>
          </a:p>
        </p:txBody>
      </p:sp>
    </p:spTree>
    <p:extLst>
      <p:ext uri="{BB962C8B-B14F-4D97-AF65-F5344CB8AC3E}">
        <p14:creationId xmlns:p14="http://schemas.microsoft.com/office/powerpoint/2010/main" val="141521454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36270" y="365125"/>
            <a:ext cx="10617530" cy="5869420"/>
          </a:xfrm>
        </p:spPr>
        <p:txBody>
          <a:bodyPr/>
          <a:lstStyle/>
          <a:p>
            <a:r>
              <a:rPr lang="en-US" dirty="0" err="1" smtClean="0"/>
              <a:t>Pennoyer</a:t>
            </a:r>
            <a:r>
              <a:rPr lang="en-US" dirty="0" smtClean="0"/>
              <a:t> v. Neff…?</a:t>
            </a:r>
            <a:endParaRPr lang="en-US" dirty="0"/>
          </a:p>
        </p:txBody>
      </p:sp>
    </p:spTree>
    <p:extLst>
      <p:ext uri="{BB962C8B-B14F-4D97-AF65-F5344CB8AC3E}">
        <p14:creationId xmlns:p14="http://schemas.microsoft.com/office/powerpoint/2010/main" val="414725560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724395" y="1131888"/>
            <a:ext cx="11055927" cy="4597400"/>
          </a:xfrm>
        </p:spPr>
        <p:txBody>
          <a:bodyPr rtlCol="0">
            <a:normAutofit fontScale="90000"/>
          </a:bodyPr>
          <a:lstStyle/>
          <a:p>
            <a:pPr>
              <a:defRPr/>
            </a:pPr>
            <a:r>
              <a:rPr lang="en-US" altLang="en-US" dirty="0" smtClean="0"/>
              <a:t>two interpretations of </a:t>
            </a:r>
            <a:r>
              <a:rPr lang="en-US" altLang="en-US" i="1" dirty="0" smtClean="0"/>
              <a:t>Swift</a:t>
            </a:r>
            <a:r>
              <a:rPr lang="en-US" altLang="en-US" dirty="0" smtClean="0"/>
              <a:t>’s view of general common law:</a:t>
            </a:r>
            <a:br>
              <a:rPr lang="en-US" altLang="en-US" dirty="0" smtClean="0"/>
            </a:br>
            <a:r>
              <a:rPr lang="en-US" altLang="en-US" dirty="0" smtClean="0"/>
              <a:t>1) natural law – the </a:t>
            </a:r>
            <a:r>
              <a:rPr lang="en-US" altLang="en-US" dirty="0" smtClean="0"/>
              <a:t>general common </a:t>
            </a:r>
            <a:r>
              <a:rPr lang="en-US" altLang="en-US" dirty="0" smtClean="0"/>
              <a:t>law is a “brooding omnipresence” that applies in New York whatever New York officials say</a:t>
            </a:r>
            <a:br>
              <a:rPr lang="en-US" altLang="en-US" dirty="0" smtClean="0"/>
            </a:br>
            <a:r>
              <a:rPr lang="en-US" altLang="en-US" dirty="0" smtClean="0"/>
              <a:t>2) positivist – the common law applies in New York only because New York officials say so, </a:t>
            </a:r>
            <a:r>
              <a:rPr lang="en-US" altLang="en-US" i="1" dirty="0" smtClean="0"/>
              <a:t>BUT</a:t>
            </a:r>
            <a:r>
              <a:rPr lang="en-US" altLang="en-US" dirty="0" smtClean="0"/>
              <a:t> New York officials </a:t>
            </a:r>
            <a:r>
              <a:rPr lang="en-US" altLang="en-US" dirty="0" smtClean="0"/>
              <a:t>permit federal </a:t>
            </a:r>
            <a:r>
              <a:rPr lang="en-US" altLang="en-US" dirty="0" smtClean="0"/>
              <a:t>courts to come to their own judgment about what the common law in New York </a:t>
            </a:r>
            <a:r>
              <a:rPr lang="en-US" altLang="en-US" dirty="0" smtClean="0"/>
              <a:t>is, because what the common law is </a:t>
            </a:r>
            <a:r>
              <a:rPr lang="en-US" altLang="en-US" dirty="0" err="1" smtClean="0"/>
              <a:t>is</a:t>
            </a:r>
            <a:r>
              <a:rPr lang="en-US" altLang="en-US" dirty="0" smtClean="0"/>
              <a:t> a question of fact</a:t>
            </a:r>
            <a:endParaRPr lang="en-US" altLang="en-US" dirty="0" smtClean="0"/>
          </a:p>
        </p:txBody>
      </p:sp>
    </p:spTree>
    <p:extLst>
      <p:ext uri="{BB962C8B-B14F-4D97-AF65-F5344CB8AC3E}">
        <p14:creationId xmlns:p14="http://schemas.microsoft.com/office/powerpoint/2010/main" val="3074609998"/>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6888" y="365125"/>
            <a:ext cx="10866912" cy="5988174"/>
          </a:xfrm>
        </p:spPr>
        <p:txBody>
          <a:bodyPr>
            <a:normAutofit fontScale="90000"/>
          </a:bodyPr>
          <a:lstStyle/>
          <a:p>
            <a:r>
              <a:rPr lang="en-US" dirty="0"/>
              <a:t>a</a:t>
            </a:r>
            <a:r>
              <a:rPr lang="en-US" dirty="0" smtClean="0"/>
              <a:t>ssume that the common law concerning commercial paper is determined by commercial custom</a:t>
            </a:r>
            <a:br>
              <a:rPr lang="en-US" dirty="0" smtClean="0"/>
            </a:br>
            <a:r>
              <a:rPr lang="en-US" dirty="0"/>
              <a:t/>
            </a:r>
            <a:br>
              <a:rPr lang="en-US" dirty="0"/>
            </a:br>
            <a:r>
              <a:rPr lang="en-US" dirty="0" smtClean="0"/>
              <a:t>NY courts say that commercial custom is X</a:t>
            </a:r>
            <a:br>
              <a:rPr lang="en-US" dirty="0" smtClean="0"/>
            </a:br>
            <a:r>
              <a:rPr lang="en-US" dirty="0"/>
              <a:t/>
            </a:r>
            <a:br>
              <a:rPr lang="en-US" dirty="0"/>
            </a:br>
            <a:r>
              <a:rPr lang="en-US" dirty="0" smtClean="0"/>
              <a:t>Since whether commercial custom is X is not subject to NY courts’ authority, wouldn’t NY courts think that their decision should not bind federal and sister state courts when adjudicating cases arising in NY?</a:t>
            </a:r>
            <a:endParaRPr lang="en-US" dirty="0"/>
          </a:p>
        </p:txBody>
      </p:sp>
    </p:spTree>
    <p:extLst>
      <p:ext uri="{BB962C8B-B14F-4D97-AF65-F5344CB8AC3E}">
        <p14:creationId xmlns:p14="http://schemas.microsoft.com/office/powerpoint/2010/main" val="17305297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2112964" y="1131889"/>
            <a:ext cx="7926387" cy="4454525"/>
          </a:xfrm>
        </p:spPr>
        <p:txBody>
          <a:bodyPr/>
          <a:lstStyle/>
          <a:p>
            <a:r>
              <a:rPr lang="en-US" altLang="en-US" smtClean="0"/>
              <a:t>evidentiary insufficiency</a:t>
            </a:r>
          </a:p>
        </p:txBody>
      </p:sp>
    </p:spTree>
    <p:extLst>
      <p:ext uri="{BB962C8B-B14F-4D97-AF65-F5344CB8AC3E}">
        <p14:creationId xmlns:p14="http://schemas.microsoft.com/office/powerpoint/2010/main" val="290050625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1676400" y="1131889"/>
            <a:ext cx="8362950" cy="4676775"/>
          </a:xfrm>
        </p:spPr>
        <p:txBody>
          <a:bodyPr>
            <a:normAutofit fontScale="90000"/>
          </a:bodyPr>
          <a:lstStyle/>
          <a:p>
            <a:pPr algn="l" eaLnBrk="1" hangingPunct="1"/>
            <a:r>
              <a:rPr lang="en-US" altLang="en-US" sz="3600" dirty="0"/>
              <a:t>Swift v. Tyson – evidence of positivism</a:t>
            </a:r>
            <a:br>
              <a:rPr lang="en-US" altLang="en-US" sz="3600" dirty="0"/>
            </a:br>
            <a:r>
              <a:rPr lang="en-US" altLang="en-US" sz="3600" dirty="0"/>
              <a:t/>
            </a:r>
            <a:br>
              <a:rPr lang="en-US" altLang="en-US" sz="3600" dirty="0"/>
            </a:br>
            <a:r>
              <a:rPr lang="en-US" altLang="en-US" sz="3600" dirty="0"/>
              <a:t>even under Swift, federal courts had to follow court decisions of common law jurisdictions concerning statutes and common law rules about local matters (e.g. real property)</a:t>
            </a:r>
            <a:br>
              <a:rPr lang="en-US" altLang="en-US" sz="3600" dirty="0"/>
            </a:br>
            <a:r>
              <a:rPr lang="en-US" altLang="en-US" sz="3600" dirty="0"/>
              <a:t/>
            </a:r>
            <a:br>
              <a:rPr lang="en-US" altLang="en-US" sz="3600" dirty="0"/>
            </a:br>
            <a:r>
              <a:rPr lang="en-US" altLang="en-US" sz="3600" dirty="0"/>
              <a:t>and federal courts had to follow the court decisions of jurisdictions </a:t>
            </a:r>
            <a:r>
              <a:rPr lang="en-US" altLang="en-US" sz="3600" dirty="0" smtClean="0"/>
              <a:t>whose officials chose not to have </a:t>
            </a:r>
            <a:r>
              <a:rPr lang="en-US" altLang="en-US" sz="3600" dirty="0"/>
              <a:t>a common law system (e.g. Louisiana, </a:t>
            </a:r>
            <a:r>
              <a:rPr lang="en-US" altLang="en-US" sz="3600" dirty="0" smtClean="0"/>
              <a:t>Spain, the Creek Nation). </a:t>
            </a:r>
            <a:endParaRPr lang="en-US" altLang="en-US" sz="3600" dirty="0"/>
          </a:p>
        </p:txBody>
      </p:sp>
    </p:spTree>
    <p:extLst>
      <p:ext uri="{BB962C8B-B14F-4D97-AF65-F5344CB8AC3E}">
        <p14:creationId xmlns:p14="http://schemas.microsoft.com/office/powerpoint/2010/main" val="411277976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Title 1"/>
          <p:cNvSpPr>
            <a:spLocks noGrp="1"/>
          </p:cNvSpPr>
          <p:nvPr>
            <p:ph type="title"/>
          </p:nvPr>
        </p:nvSpPr>
        <p:spPr>
          <a:xfrm>
            <a:off x="2032000" y="1131889"/>
            <a:ext cx="8007350" cy="4365625"/>
          </a:xfrm>
        </p:spPr>
        <p:txBody>
          <a:bodyPr>
            <a:normAutofit fontScale="90000"/>
          </a:bodyPr>
          <a:lstStyle/>
          <a:p>
            <a:r>
              <a:rPr lang="en-US" altLang="en-US" dirty="0" smtClean="0"/>
              <a:t>Green:</a:t>
            </a:r>
            <a:br>
              <a:rPr lang="en-US" altLang="en-US" dirty="0" smtClean="0"/>
            </a:br>
            <a:r>
              <a:rPr lang="en-US" altLang="en-US" dirty="0" smtClean="0"/>
              <a:t/>
            </a:r>
            <a:br>
              <a:rPr lang="en-US" altLang="en-US" dirty="0" smtClean="0"/>
            </a:br>
            <a:r>
              <a:rPr lang="en-US" altLang="en-US" dirty="0" smtClean="0"/>
              <a:t>under </a:t>
            </a:r>
            <a:r>
              <a:rPr lang="en-US" altLang="en-US" i="1" dirty="0" smtClean="0"/>
              <a:t>Swift</a:t>
            </a:r>
            <a:r>
              <a:rPr lang="en-US" altLang="en-US" dirty="0" smtClean="0"/>
              <a:t>, federal courts could come to their own conclusion about </a:t>
            </a:r>
            <a:r>
              <a:rPr lang="en-US" altLang="en-US" dirty="0" smtClean="0"/>
              <a:t>a state’s </a:t>
            </a:r>
            <a:r>
              <a:rPr lang="en-US" altLang="en-US" dirty="0" smtClean="0"/>
              <a:t>common law because the </a:t>
            </a:r>
            <a:r>
              <a:rPr lang="en-US" altLang="en-US" dirty="0" smtClean="0"/>
              <a:t>state’s </a:t>
            </a:r>
            <a:r>
              <a:rPr lang="en-US" altLang="en-US" dirty="0" smtClean="0"/>
              <a:t>officials let them do </a:t>
            </a:r>
            <a:r>
              <a:rPr lang="en-US" altLang="en-US" dirty="0" smtClean="0"/>
              <a:t>so</a:t>
            </a:r>
            <a:br>
              <a:rPr lang="en-US" altLang="en-US" dirty="0" smtClean="0"/>
            </a:br>
            <a:r>
              <a:rPr lang="en-US" altLang="en-US" dirty="0"/>
              <a:t/>
            </a:r>
            <a:br>
              <a:rPr lang="en-US" altLang="en-US" dirty="0"/>
            </a:br>
            <a:r>
              <a:rPr lang="en-US" altLang="en-US" dirty="0" smtClean="0"/>
              <a:t>the law applied in Swift was NY law</a:t>
            </a:r>
            <a:endParaRPr lang="en-US" altLang="en-US" dirty="0" smtClean="0"/>
          </a:p>
        </p:txBody>
      </p:sp>
    </p:spTree>
    <p:extLst>
      <p:ext uri="{BB962C8B-B14F-4D97-AF65-F5344CB8AC3E}">
        <p14:creationId xmlns:p14="http://schemas.microsoft.com/office/powerpoint/2010/main" val="17496506"/>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764" y="365125"/>
            <a:ext cx="10855036" cy="6154428"/>
          </a:xfrm>
        </p:spPr>
        <p:txBody>
          <a:bodyPr/>
          <a:lstStyle/>
          <a:p>
            <a:r>
              <a:rPr lang="en-US" dirty="0"/>
              <a:t>s</a:t>
            </a:r>
            <a:r>
              <a:rPr lang="en-US" dirty="0" smtClean="0"/>
              <a:t>tate by state approach?</a:t>
            </a:r>
            <a:endParaRPr lang="en-US" dirty="0"/>
          </a:p>
        </p:txBody>
      </p:sp>
    </p:spTree>
    <p:extLst>
      <p:ext uri="{BB962C8B-B14F-4D97-AF65-F5344CB8AC3E}">
        <p14:creationId xmlns:p14="http://schemas.microsoft.com/office/powerpoint/2010/main" val="338277273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a:xfrm>
            <a:off x="1676401" y="973138"/>
            <a:ext cx="9097963" cy="4876800"/>
          </a:xfrm>
        </p:spPr>
        <p:txBody>
          <a:bodyPr rtlCol="0">
            <a:normAutofit fontScale="90000"/>
          </a:bodyPr>
          <a:lstStyle/>
          <a:p>
            <a:pPr>
              <a:defRPr/>
            </a:pPr>
            <a:r>
              <a:rPr lang="en-US" altLang="en-US" dirty="0" smtClean="0"/>
              <a:t>Problem with Swift- Black &amp; White Taxicab (US 1928) –</a:t>
            </a:r>
            <a:br>
              <a:rPr lang="en-US" altLang="en-US" dirty="0" smtClean="0"/>
            </a:br>
            <a:r>
              <a:rPr lang="en-US" altLang="en-US" dirty="0" smtClean="0"/>
              <a:t>The P Corp. (Ky.) wants to sue the D Corp. (</a:t>
            </a:r>
            <a:r>
              <a:rPr lang="en-US" altLang="en-US" dirty="0"/>
              <a:t>K</a:t>
            </a:r>
            <a:r>
              <a:rPr lang="en-US" altLang="en-US" dirty="0" smtClean="0"/>
              <a:t>y.) concerning a Kentucky contract.</a:t>
            </a:r>
            <a:br>
              <a:rPr lang="en-US" altLang="en-US" dirty="0" smtClean="0"/>
            </a:br>
            <a:r>
              <a:rPr lang="en-US" altLang="en-US" dirty="0" smtClean="0"/>
              <a:t>It likes the way federal courts have interpreted the common law on the matter better than the way Ky. state courts have. </a:t>
            </a:r>
            <a:br>
              <a:rPr lang="en-US" altLang="en-US" dirty="0" smtClean="0"/>
            </a:br>
            <a:r>
              <a:rPr lang="en-US" altLang="en-US" dirty="0" smtClean="0"/>
              <a:t>So it reincorporates in Tenn. and sues the D Corp. in federal court in Ky. </a:t>
            </a:r>
          </a:p>
        </p:txBody>
      </p:sp>
    </p:spTree>
    <p:extLst>
      <p:ext uri="{BB962C8B-B14F-4D97-AF65-F5344CB8AC3E}">
        <p14:creationId xmlns:p14="http://schemas.microsoft.com/office/powerpoint/2010/main" val="707307303"/>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1933576" y="1131888"/>
            <a:ext cx="8105775" cy="4633912"/>
          </a:xfrm>
        </p:spPr>
        <p:txBody>
          <a:bodyPr/>
          <a:lstStyle/>
          <a:p>
            <a:pPr eaLnBrk="1" hangingPunct="1"/>
            <a:r>
              <a:rPr lang="en-US" altLang="en-US" smtClean="0"/>
              <a:t>vertical forum shopping</a:t>
            </a:r>
          </a:p>
        </p:txBody>
      </p:sp>
    </p:spTree>
    <p:extLst>
      <p:ext uri="{BB962C8B-B14F-4D97-AF65-F5344CB8AC3E}">
        <p14:creationId xmlns:p14="http://schemas.microsoft.com/office/powerpoint/2010/main" val="1986267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Title 1"/>
          <p:cNvSpPr>
            <a:spLocks noGrp="1"/>
          </p:cNvSpPr>
          <p:nvPr>
            <p:ph type="title"/>
          </p:nvPr>
        </p:nvSpPr>
        <p:spPr>
          <a:xfrm>
            <a:off x="1862138" y="1131889"/>
            <a:ext cx="8177212" cy="4695825"/>
          </a:xfrm>
        </p:spPr>
        <p:txBody>
          <a:bodyPr>
            <a:normAutofit fontScale="90000"/>
          </a:bodyPr>
          <a:lstStyle/>
          <a:p>
            <a:pPr algn="l" eaLnBrk="1" hangingPunct="1"/>
            <a:r>
              <a:rPr lang="en-US" altLang="en-US" sz="4000" dirty="0"/>
              <a:t>Erie R.R. v. Tompkins (US 1938)</a:t>
            </a:r>
            <a:br>
              <a:rPr lang="en-US" altLang="en-US" sz="4000" dirty="0"/>
            </a:br>
            <a:r>
              <a:rPr lang="en-US" altLang="en-US" sz="4000" dirty="0"/>
              <a:t/>
            </a:r>
            <a:br>
              <a:rPr lang="en-US" altLang="en-US" sz="4000" dirty="0"/>
            </a:br>
            <a:r>
              <a:rPr lang="en-US" altLang="en-US" sz="4000" dirty="0"/>
              <a:t>Tompkins (a citizen of Pa) sued Erie RR (a citizen of NY) for negligence in connection with an accident in Pa in which he was trespassing on Erie’s property</a:t>
            </a:r>
            <a:br>
              <a:rPr lang="en-US" altLang="en-US" sz="4000" dirty="0"/>
            </a:br>
            <a:r>
              <a:rPr lang="en-US" altLang="en-US" sz="4000" dirty="0"/>
              <a:t>What is the duty of care to trespassers?</a:t>
            </a:r>
            <a:br>
              <a:rPr lang="en-US" altLang="en-US" sz="4000" dirty="0"/>
            </a:br>
            <a:r>
              <a:rPr lang="en-US" altLang="en-US" sz="4000" dirty="0"/>
              <a:t>Under </a:t>
            </a:r>
            <a:r>
              <a:rPr lang="en-US" altLang="en-US" sz="4000" i="1" dirty="0"/>
              <a:t>Swift</a:t>
            </a:r>
            <a:r>
              <a:rPr lang="en-US" altLang="en-US" sz="4000" dirty="0"/>
              <a:t>, a federal court could come to its own </a:t>
            </a:r>
            <a:r>
              <a:rPr lang="en-US" altLang="en-US" sz="4000" dirty="0" smtClean="0"/>
              <a:t>conclusion.</a:t>
            </a:r>
            <a:br>
              <a:rPr lang="en-US" altLang="en-US" sz="4000" dirty="0" smtClean="0"/>
            </a:br>
            <a:r>
              <a:rPr lang="en-US" altLang="en-US" sz="4000" dirty="0"/>
              <a:t/>
            </a:r>
            <a:br>
              <a:rPr lang="en-US" altLang="en-US" sz="4000" dirty="0"/>
            </a:br>
            <a:r>
              <a:rPr lang="en-US" altLang="en-US" sz="4000" dirty="0" smtClean="0"/>
              <a:t>In </a:t>
            </a:r>
            <a:r>
              <a:rPr lang="en-US" altLang="en-US" sz="4000" i="1" dirty="0" smtClean="0"/>
              <a:t>Erie</a:t>
            </a:r>
            <a:r>
              <a:rPr lang="en-US" altLang="en-US" sz="4000" dirty="0" smtClean="0"/>
              <a:t> the </a:t>
            </a:r>
            <a:r>
              <a:rPr lang="en-US" altLang="en-US" sz="4000" dirty="0" err="1" smtClean="0"/>
              <a:t>SCt</a:t>
            </a:r>
            <a:r>
              <a:rPr lang="en-US" altLang="en-US" sz="4000" dirty="0" smtClean="0"/>
              <a:t> said that a federal court must defer to Pa state court decisions.</a:t>
            </a:r>
            <a:endParaRPr lang="en-US" altLang="en-US" sz="4000" dirty="0"/>
          </a:p>
        </p:txBody>
      </p:sp>
    </p:spTree>
    <p:extLst>
      <p:ext uri="{BB962C8B-B14F-4D97-AF65-F5344CB8AC3E}">
        <p14:creationId xmlns:p14="http://schemas.microsoft.com/office/powerpoint/2010/main" val="1906868747"/>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Title 1"/>
          <p:cNvSpPr>
            <a:spLocks noGrp="1"/>
          </p:cNvSpPr>
          <p:nvPr>
            <p:ph type="title"/>
          </p:nvPr>
        </p:nvSpPr>
        <p:spPr>
          <a:xfrm>
            <a:off x="1746251" y="1103313"/>
            <a:ext cx="8253413" cy="4652962"/>
          </a:xfrm>
        </p:spPr>
        <p:txBody>
          <a:bodyPr/>
          <a:lstStyle/>
          <a:p>
            <a:pPr algn="l" eaLnBrk="1" hangingPunct="1"/>
            <a:r>
              <a:rPr lang="en-US" altLang="en-US" sz="4000" dirty="0"/>
              <a:t>Upshot of </a:t>
            </a:r>
            <a:r>
              <a:rPr lang="en-US" altLang="en-US" sz="4000" i="1" dirty="0"/>
              <a:t>Erie</a:t>
            </a:r>
            <a:r>
              <a:rPr lang="en-US" altLang="en-US" sz="4000" dirty="0"/>
              <a:t>:</a:t>
            </a:r>
            <a:br>
              <a:rPr lang="en-US" altLang="en-US" sz="4000" dirty="0"/>
            </a:br>
            <a:r>
              <a:rPr lang="en-US" altLang="en-US" sz="4000" dirty="0"/>
              <a:t/>
            </a:r>
            <a:br>
              <a:rPr lang="en-US" altLang="en-US" sz="4000" dirty="0"/>
            </a:br>
            <a:r>
              <a:rPr lang="en-US" altLang="en-US" sz="4000" dirty="0"/>
              <a:t>When entertaining a state law cause of action (e.g. in diversity, supplemental jurisdiction) the federal court should apply state law as interpreted by that state’s courts</a:t>
            </a:r>
            <a:br>
              <a:rPr lang="en-US" altLang="en-US" sz="4000" dirty="0"/>
            </a:br>
            <a:r>
              <a:rPr lang="en-US" altLang="en-US" sz="4000" dirty="0"/>
              <a:t>- this applies to common law cases too!</a:t>
            </a:r>
          </a:p>
        </p:txBody>
      </p:sp>
    </p:spTree>
    <p:extLst>
      <p:ext uri="{BB962C8B-B14F-4D97-AF65-F5344CB8AC3E}">
        <p14:creationId xmlns:p14="http://schemas.microsoft.com/office/powerpoint/2010/main" val="1603642132"/>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Title 1"/>
          <p:cNvSpPr>
            <a:spLocks noGrp="1"/>
          </p:cNvSpPr>
          <p:nvPr>
            <p:ph type="title"/>
          </p:nvPr>
        </p:nvSpPr>
        <p:spPr>
          <a:xfrm>
            <a:off x="1951038" y="1131889"/>
            <a:ext cx="8088312" cy="4567237"/>
          </a:xfrm>
        </p:spPr>
        <p:txBody>
          <a:bodyPr/>
          <a:lstStyle/>
          <a:p>
            <a:pPr eaLnBrk="1" hangingPunct="1"/>
            <a:r>
              <a:rPr lang="en-US" altLang="en-US" smtClean="0"/>
              <a:t>“There is no general federal common law.”</a:t>
            </a:r>
          </a:p>
        </p:txBody>
      </p:sp>
    </p:spTree>
    <p:extLst>
      <p:ext uri="{BB962C8B-B14F-4D97-AF65-F5344CB8AC3E}">
        <p14:creationId xmlns:p14="http://schemas.microsoft.com/office/powerpoint/2010/main" val="37927463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Title 1"/>
          <p:cNvSpPr>
            <a:spLocks noGrp="1"/>
          </p:cNvSpPr>
          <p:nvPr>
            <p:ph type="title"/>
          </p:nvPr>
        </p:nvSpPr>
        <p:spPr>
          <a:xfrm>
            <a:off x="1752600" y="1131888"/>
            <a:ext cx="8610600" cy="4525962"/>
          </a:xfrm>
        </p:spPr>
        <p:txBody>
          <a:bodyPr>
            <a:normAutofit fontScale="90000"/>
          </a:bodyPr>
          <a:lstStyle/>
          <a:p>
            <a:pPr algn="l" eaLnBrk="1" hangingPunct="1"/>
            <a:r>
              <a:rPr lang="en-US" altLang="en-US" sz="4000" dirty="0"/>
              <a:t>Boyle v. United Technologies Corp. (US 1988</a:t>
            </a:r>
            <a:r>
              <a:rPr lang="en-US" altLang="en-US" sz="4000" dirty="0" smtClean="0"/>
              <a:t>)</a:t>
            </a:r>
            <a:br>
              <a:rPr lang="en-US" altLang="en-US" sz="4000" dirty="0" smtClean="0"/>
            </a:br>
            <a:r>
              <a:rPr lang="en-US" altLang="en-US" sz="4000" dirty="0"/>
              <a:t/>
            </a:r>
            <a:br>
              <a:rPr lang="en-US" altLang="en-US" sz="4000" dirty="0"/>
            </a:br>
            <a:r>
              <a:rPr lang="en-US" altLang="en-US" sz="4000" dirty="0"/>
              <a:t>Estate of a serviceman sued a federal military contractor under Virginia tort law in federal court for a design flaw in a helicopter that led to his death. </a:t>
            </a:r>
            <a:br>
              <a:rPr lang="en-US" altLang="en-US" sz="4000" dirty="0"/>
            </a:br>
            <a:r>
              <a:rPr lang="en-US" altLang="en-US" sz="4000" dirty="0"/>
              <a:t>Contractor asserted federal common law defense of immunity for federal military contractors.</a:t>
            </a:r>
            <a:br>
              <a:rPr lang="en-US" altLang="en-US" sz="4000" dirty="0"/>
            </a:br>
            <a:endParaRPr lang="en-US" altLang="en-US" sz="4000" dirty="0"/>
          </a:p>
        </p:txBody>
      </p:sp>
    </p:spTree>
    <p:extLst>
      <p:ext uri="{BB962C8B-B14F-4D97-AF65-F5344CB8AC3E}">
        <p14:creationId xmlns:p14="http://schemas.microsoft.com/office/powerpoint/2010/main" val="1511845076"/>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Title 1"/>
          <p:cNvSpPr>
            <a:spLocks noGrp="1"/>
          </p:cNvSpPr>
          <p:nvPr>
            <p:ph type="title"/>
          </p:nvPr>
        </p:nvSpPr>
        <p:spPr>
          <a:xfrm>
            <a:off x="2895600" y="1063626"/>
            <a:ext cx="6286500" cy="4708525"/>
          </a:xfrm>
        </p:spPr>
        <p:txBody>
          <a:bodyPr/>
          <a:lstStyle/>
          <a:p>
            <a:pPr eaLnBrk="1" hangingPunct="1"/>
            <a:r>
              <a:rPr lang="en-US" altLang="en-US" smtClean="0"/>
              <a:t>- there may be a federal interest giving a federal court common law making power, but diversity or supplemental jurisdiction itself does not create such an interest</a:t>
            </a:r>
          </a:p>
        </p:txBody>
      </p:sp>
    </p:spTree>
    <p:extLst>
      <p:ext uri="{BB962C8B-B14F-4D97-AF65-F5344CB8AC3E}">
        <p14:creationId xmlns:p14="http://schemas.microsoft.com/office/powerpoint/2010/main" val="229380397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1908176" y="1131888"/>
            <a:ext cx="8131175" cy="4686300"/>
          </a:xfrm>
        </p:spPr>
        <p:txBody>
          <a:bodyPr/>
          <a:lstStyle/>
          <a:p>
            <a:pPr eaLnBrk="1" hangingPunct="1"/>
            <a:r>
              <a:rPr lang="en-US" altLang="en-US" smtClean="0"/>
              <a:t>summary judgment</a:t>
            </a:r>
            <a:br>
              <a:rPr lang="en-US" altLang="en-US" smtClean="0"/>
            </a:br>
            <a:r>
              <a:rPr lang="en-US" altLang="en-US" smtClean="0"/>
              <a:t/>
            </a:r>
            <a:br>
              <a:rPr lang="en-US" altLang="en-US" smtClean="0"/>
            </a:br>
            <a:r>
              <a:rPr lang="en-US" altLang="en-US" smtClean="0"/>
              <a:t>directed verdict</a:t>
            </a:r>
            <a:br>
              <a:rPr lang="en-US" altLang="en-US" smtClean="0"/>
            </a:br>
            <a:r>
              <a:rPr lang="en-US" altLang="en-US" smtClean="0"/>
              <a:t/>
            </a:r>
            <a:br>
              <a:rPr lang="en-US" altLang="en-US" smtClean="0"/>
            </a:br>
            <a:r>
              <a:rPr lang="en-US" altLang="en-US" smtClean="0"/>
              <a:t>judgment notwithstanding the verdict</a:t>
            </a:r>
          </a:p>
        </p:txBody>
      </p:sp>
    </p:spTree>
    <p:extLst>
      <p:ext uri="{BB962C8B-B14F-4D97-AF65-F5344CB8AC3E}">
        <p14:creationId xmlns:p14="http://schemas.microsoft.com/office/powerpoint/2010/main" val="170930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itle 1"/>
          <p:cNvSpPr>
            <a:spLocks noGrp="1"/>
          </p:cNvSpPr>
          <p:nvPr>
            <p:ph type="title"/>
          </p:nvPr>
        </p:nvSpPr>
        <p:spPr>
          <a:xfrm>
            <a:off x="2952750" y="1063626"/>
            <a:ext cx="6229350" cy="4594225"/>
          </a:xfrm>
        </p:spPr>
        <p:txBody>
          <a:bodyPr/>
          <a:lstStyle/>
          <a:p>
            <a:pPr eaLnBrk="1" hangingPunct="1"/>
            <a:r>
              <a:rPr lang="en-US" altLang="en-US" smtClean="0"/>
              <a:t>Rule 50</a:t>
            </a:r>
            <a:br>
              <a:rPr lang="en-US" altLang="en-US" smtClean="0"/>
            </a:br>
            <a:r>
              <a:rPr lang="en-US" altLang="en-US" smtClean="0"/>
              <a:t>Judgment as a Matter of Law</a:t>
            </a:r>
          </a:p>
        </p:txBody>
      </p:sp>
    </p:spTree>
    <p:extLst>
      <p:ext uri="{BB962C8B-B14F-4D97-AF65-F5344CB8AC3E}">
        <p14:creationId xmlns:p14="http://schemas.microsoft.com/office/powerpoint/2010/main" val="251808102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1063626"/>
            <a:ext cx="8610600" cy="4594225"/>
          </a:xfrm>
        </p:spPr>
        <p:txBody>
          <a:bodyPr rtlCol="0">
            <a:normAutofit fontScale="90000"/>
          </a:bodyPr>
          <a:lstStyle/>
          <a:p>
            <a:pPr>
              <a:defRPr/>
            </a:pPr>
            <a:r>
              <a:rPr lang="en-US" dirty="0" smtClean="0"/>
              <a:t>Rule 56. Summary Judgment</a:t>
            </a:r>
            <a:br>
              <a:rPr lang="en-US" dirty="0" smtClean="0"/>
            </a:br>
            <a:r>
              <a:rPr lang="en-US" dirty="0" smtClean="0"/>
              <a:t/>
            </a:r>
            <a:br>
              <a:rPr lang="en-US" dirty="0" smtClean="0"/>
            </a:br>
            <a:r>
              <a:rPr lang="en-US" dirty="0" smtClean="0"/>
              <a:t>(c)(2) The judgment sought should be rendered if the pleadings, the discovery and disclosure materials on file, and any affidavits show that there is no genuine issue as to any material fact and that the </a:t>
            </a:r>
            <a:r>
              <a:rPr lang="en-US" dirty="0" err="1" smtClean="0"/>
              <a:t>movant</a:t>
            </a:r>
            <a:r>
              <a:rPr lang="en-US" dirty="0" smtClean="0"/>
              <a:t> is entitled to judgment as a matter of law.</a:t>
            </a:r>
            <a:br>
              <a:rPr lang="en-US" dirty="0" smtClean="0"/>
            </a:br>
            <a:r>
              <a:rPr lang="en-US" dirty="0" smtClean="0"/>
              <a:t/>
            </a:r>
            <a:br>
              <a:rPr lang="en-US" dirty="0" smtClean="0"/>
            </a:br>
            <a:endParaRPr lang="en-US" dirty="0" smtClean="0"/>
          </a:p>
        </p:txBody>
      </p:sp>
      <p:sp>
        <p:nvSpPr>
          <p:cNvPr id="21507"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F9FA772F-D72E-484A-A75E-8208F8C13B82}" type="slidenum">
              <a:rPr lang="en-US" altLang="en-US" sz="900">
                <a:solidFill>
                  <a:srgbClr val="898989"/>
                </a:solidFill>
              </a:rPr>
              <a:pPr>
                <a:spcBef>
                  <a:spcPct val="0"/>
                </a:spcBef>
                <a:buFontTx/>
                <a:buNone/>
              </a:pPr>
              <a:t>8</a:t>
            </a:fld>
            <a:endParaRPr lang="en-US" altLang="en-US" sz="900">
              <a:solidFill>
                <a:srgbClr val="898989"/>
              </a:solidFill>
            </a:endParaRPr>
          </a:p>
        </p:txBody>
      </p:sp>
    </p:spTree>
    <p:extLst>
      <p:ext uri="{BB962C8B-B14F-4D97-AF65-F5344CB8AC3E}">
        <p14:creationId xmlns:p14="http://schemas.microsoft.com/office/powerpoint/2010/main" val="38827182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a:xfrm>
            <a:off x="1828800" y="1063626"/>
            <a:ext cx="8382000" cy="4765675"/>
          </a:xfrm>
        </p:spPr>
        <p:txBody>
          <a:bodyPr>
            <a:normAutofit fontScale="90000"/>
          </a:bodyPr>
          <a:lstStyle/>
          <a:p>
            <a:pPr algn="l" eaLnBrk="1" hangingPunct="1"/>
            <a:r>
              <a:rPr lang="en-US" altLang="en-US" smtClean="0"/>
              <a:t>- P sues D for negligence</a:t>
            </a:r>
            <a:br>
              <a:rPr lang="en-US" altLang="en-US" smtClean="0"/>
            </a:br>
            <a:r>
              <a:rPr lang="en-US" altLang="en-US" smtClean="0"/>
              <a:t>- P offers evidence that at trial would satisfy the burden of production concerning negligence and damages but nothing concerning causation</a:t>
            </a:r>
            <a:br>
              <a:rPr lang="en-US" altLang="en-US" smtClean="0"/>
            </a:br>
            <a:r>
              <a:rPr lang="en-US" altLang="en-US" smtClean="0"/>
              <a:t>- D offers no evidence and moves for summary judgment</a:t>
            </a:r>
            <a:br>
              <a:rPr lang="en-US" altLang="en-US" smtClean="0"/>
            </a:br>
            <a:endParaRPr lang="en-US" altLang="en-US" smtClean="0"/>
          </a:p>
        </p:txBody>
      </p:sp>
      <p:sp>
        <p:nvSpPr>
          <p:cNvPr id="22531" name="Slide Number Placeholder 3"/>
          <p:cNvSpPr>
            <a:spLocks noGrp="1"/>
          </p:cNvSpPr>
          <p:nvPr>
            <p:ph type="sldNum" sz="quarter" idx="12"/>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557213" indent="-214313">
              <a:spcBef>
                <a:spcPct val="20000"/>
              </a:spcBef>
              <a:buFont typeface="Arial" panose="020B0604020202020204" pitchFamily="34" charset="0"/>
              <a:buChar char="–"/>
              <a:defRPr sz="2800">
                <a:solidFill>
                  <a:schemeClr val="tx1"/>
                </a:solidFill>
                <a:latin typeface="Calibri" panose="020F0502020204030204" pitchFamily="34" charset="0"/>
              </a:defRPr>
            </a:lvl2pPr>
            <a:lvl3pPr marL="857250" indent="-171450">
              <a:spcBef>
                <a:spcPct val="20000"/>
              </a:spcBef>
              <a:buFont typeface="Arial" panose="020B0604020202020204" pitchFamily="34" charset="0"/>
              <a:buChar char="•"/>
              <a:defRPr sz="2400">
                <a:solidFill>
                  <a:schemeClr val="tx1"/>
                </a:solidFill>
                <a:latin typeface="Calibri" panose="020F0502020204030204" pitchFamily="34" charset="0"/>
              </a:defRPr>
            </a:lvl3pPr>
            <a:lvl4pPr marL="1200150" indent="-171450">
              <a:spcBef>
                <a:spcPct val="20000"/>
              </a:spcBef>
              <a:buFont typeface="Arial" panose="020B0604020202020204" pitchFamily="34" charset="0"/>
              <a:buChar char="–"/>
              <a:defRPr sz="2000">
                <a:solidFill>
                  <a:schemeClr val="tx1"/>
                </a:solidFill>
                <a:latin typeface="Calibri" panose="020F0502020204030204" pitchFamily="34" charset="0"/>
              </a:defRPr>
            </a:lvl4pPr>
            <a:lvl5pPr marL="1543050" indent="-171450">
              <a:spcBef>
                <a:spcPct val="20000"/>
              </a:spcBef>
              <a:buFont typeface="Arial" panose="020B0604020202020204" pitchFamily="34" charset="0"/>
              <a:buChar char="»"/>
              <a:defRPr sz="2000">
                <a:solidFill>
                  <a:schemeClr val="tx1"/>
                </a:solidFill>
                <a:latin typeface="Calibri" panose="020F0502020204030204" pitchFamily="34" charset="0"/>
              </a:defRPr>
            </a:lvl5pPr>
            <a:lvl6pPr marL="20002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4574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29146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371850" indent="-17145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spcBef>
                <a:spcPct val="0"/>
              </a:spcBef>
              <a:buFontTx/>
              <a:buNone/>
            </a:pPr>
            <a:fld id="{B8D17624-17FC-4E9B-BEFE-FDF5304FF511}" type="slidenum">
              <a:rPr lang="en-US" altLang="en-US" sz="900">
                <a:solidFill>
                  <a:srgbClr val="898989"/>
                </a:solidFill>
              </a:rPr>
              <a:pPr>
                <a:spcBef>
                  <a:spcPct val="0"/>
                </a:spcBef>
                <a:buFontTx/>
                <a:buNone/>
              </a:pPr>
              <a:t>9</a:t>
            </a:fld>
            <a:endParaRPr lang="en-US" altLang="en-US" sz="900">
              <a:solidFill>
                <a:srgbClr val="898989"/>
              </a:solidFill>
            </a:endParaRPr>
          </a:p>
        </p:txBody>
      </p:sp>
    </p:spTree>
    <p:extLst>
      <p:ext uri="{BB962C8B-B14F-4D97-AF65-F5344CB8AC3E}">
        <p14:creationId xmlns:p14="http://schemas.microsoft.com/office/powerpoint/2010/main" val="85923589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188</TotalTime>
  <Words>521</Words>
  <Application>Microsoft Office PowerPoint</Application>
  <PresentationFormat>Widescreen</PresentationFormat>
  <Paragraphs>78</Paragraphs>
  <Slides>59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59</vt:i4>
      </vt:variant>
    </vt:vector>
  </HeadingPairs>
  <TitlesOfParts>
    <vt:vector size="63" baseType="lpstr">
      <vt:lpstr>Arial</vt:lpstr>
      <vt:lpstr>Calibri</vt:lpstr>
      <vt:lpstr>Calibri Light</vt:lpstr>
      <vt:lpstr>Office Theme</vt:lpstr>
      <vt:lpstr>Wed., Nov. 16</vt:lpstr>
      <vt:lpstr>terminating litigation before trial </vt:lpstr>
      <vt:lpstr>12(b)(6)  failure to state a claim</vt:lpstr>
      <vt:lpstr>12(c)  motion for  judgment on the pleadings</vt:lpstr>
      <vt:lpstr>evidentiary insufficiency</vt:lpstr>
      <vt:lpstr>summary judgment  directed verdict  judgment notwithstanding the verdict</vt:lpstr>
      <vt:lpstr>Rule 50 Judgment as a Matter of Law</vt:lpstr>
      <vt:lpstr>Rule 56. Summary Judgment  (c)(2) The judgment sought should be rendered if the pleadings, the discovery and disclosure materials on file, and any affidavits show that there is no genuine issue as to any material fact and that the movant is entitled to judgment as a matter of law.  </vt:lpstr>
      <vt:lpstr>- P sues D for negligence - P offers evidence that at trial would satisfy the burden of production concerning negligence and damages but nothing concerning causation - D offers no evidence and moves for summary judgment </vt:lpstr>
      <vt:lpstr>summary judgment for defendant concerning a cause of action  no reasonable jury could find for the plaintiff with respect to at least one element of the cause of action</vt:lpstr>
      <vt:lpstr>- P sues D for negligence - P offers sufficient evidence concerning negligence, causation and damages such that a reasonable jury would have to find in his favor - D offers no evidence</vt:lpstr>
      <vt:lpstr>summary judgment for plaintiff concerning a cause of action  no reasonable jury could find for the defendant with respect to each element of the cause of action</vt:lpstr>
      <vt:lpstr>- P sues D for negligence - P offers sufficient evidence concerning negligence, causation and damages such that a reasonable jury would have to find in his favor  - D offers rebutting evidence concerning causation</vt:lpstr>
      <vt:lpstr>partial summary judgment  R 56(g) Failing to Grant All the Requested Relief. If the court does not grant all the relief requested by the motion, it may enter an order stating any material fact — including an item of damages or other relief — that is not genuinely in dispute and treating the fact as established in the case.</vt:lpstr>
      <vt:lpstr>materials that may be submitted in support or opposition to summary judgment</vt:lpstr>
      <vt:lpstr>56(c) Procedures. (1) Supporting Factual Positions. A party asserting that a fact cannot be or is genuinely disputed must support the assertion by: (A) citing to particular parts of materials in the record, including depositions, documents, electronically stored information, affidavits or declarations, stipulations (including those made for purposes of the motion only), admissions, interrogatory answers, or other materials; or (B) showing that the materials cited do not establish the absence or presence of a genuine dispute, or that an adverse party cannot produce admissible evidence to support the fact. (2) Objection That a Fact Is Not Supported by Admissible Evidence. A party may object that the material cited to support or dispute a fact cannot be presented in a form that would be admissible in evidence. (3) Materials Not Cited. The court need consider only the cited materials, but it may consider other materials in the record. (4) Affidavits or Declarations. An affidavit or declaration used to support or oppose a motion must be made on personal knowledge, set out facts that would be admissible in evidence, and show that the affiant or declarant is competent to testify on the matters stated. </vt:lpstr>
      <vt:lpstr>- P is suing D for age discrimination - P alleges in his complaint that D promoted X rather than P D did so because X was younger than P, not because X had performed better on the job than P - D makes a motion for summary judgment  - In opposition to motion, P introduces an affidavit by P stating that D said to P at a meeting that D “did not want to promote old people” - D introduces 10 affidavits from the other 10 people at that meeting stating that D said no such thing - If P’s affidavit is the only evidence that he has that D’s motive for not promoting P was age, should D win on his summary judgment motion?</vt:lpstr>
      <vt:lpstr>P sues Ds for violation of the federal antitrust law (Sherman Act)  P offers as evidence of an agreement in restraint of trade the Ds’ parallel conduct   - for example, that they do not cut in on each other’s territory</vt:lpstr>
      <vt:lpstr>- Two cars enter an intersection at right angles and strike one another killing both drivers and all passengers.  - There are no eyewitnesses to the accident.  - The only evidence available is that there was a working traffic light; thus one of the drivers, but only one, had to go through the red light. - The family of the driver of one car sues the estate of the driver of the other for negligence - The estate moves for a directed verdict </vt:lpstr>
      <vt:lpstr>- X must take a certain pill once a day to remain alive. The pill is highly toxic. To take two within 24 hours is fatal.  - X is found dead in his bedroom and the evidence is clear that he took two pills that day.  - The uncontradicted evidence shows that several hours before his death, X made out a new will, substantially different from the one previously in force. It also shows that at about the same time, X made plans to accompany several friends on a fishing trip on the following day. - X’s family sues Insurance Co. for insurance proceeds on the ground that X’s death was an accident - Insurance Co. moves for summary judgment on the ground that no reasonable jury could find that the death was an accident and not suicide </vt:lpstr>
      <vt:lpstr>The movant has the burden of showing that summary judgment is appropriate.  Does that mean that a defendant being sued for negligence cannot successfully move for summary judgment unless she offers some evidence against the plaintiff’s allegations?</vt:lpstr>
      <vt:lpstr>Amendment VII In suits at common law, where the value in controversy shall exceed twenty dollars, the right of trial by jury shall be preserved, and no fact tried by a jury, shall be otherwise reexamined in any court of the United States, than according to the rules of the common law.</vt:lpstr>
      <vt:lpstr>Is summary judgment contrary to the 7th Amendment?</vt:lpstr>
      <vt:lpstr>trial </vt:lpstr>
      <vt:lpstr>jury selection</vt:lpstr>
      <vt:lpstr>presentation of evidence</vt:lpstr>
      <vt:lpstr>directed verdict (judgment as a matter of law) R. 50</vt:lpstr>
      <vt:lpstr>jury verdict</vt:lpstr>
      <vt:lpstr>judgment n.o.v. (judgment as a matter of law) R. 50</vt:lpstr>
      <vt:lpstr>At the end of the evidence, D moves for a directed verdict.  It is granted.  What happens if the trial court’s decision is reversed on appeal?</vt:lpstr>
      <vt:lpstr>At the end of the evidence, D moves for a directed verdict.  It is denied.  The jury finds for the plaintiff.  D moves for a judgment n.o.v.  It is granted.  What happens if the trial court’s decision is reversed on appeal?</vt:lpstr>
      <vt:lpstr>motion for a new trial  R. 59</vt:lpstr>
      <vt:lpstr>judgment</vt:lpstr>
      <vt:lpstr>motion for relief from a judgment  R. 60</vt:lpstr>
      <vt:lpstr>appeal</vt:lpstr>
      <vt:lpstr>Rule 69. Execution  (a) In General. (1) Money Judgment; Applicable Procedure.  A money judgment is enforced by a writ of execution, unless the court directs otherwise. The procedure on execution — and in proceedings supplementary to and in aid of judgment or execution — must accord with the procedure of the state where the court is located, but a federal statute governs to the extent it applies. </vt:lpstr>
      <vt:lpstr>One sovereign’s law in another sovereign’s courts…</vt:lpstr>
      <vt:lpstr>a federal court entertains a state law action, or action under the law of a foreign nation  a state court entertains a federal action, or sister state action, or action under the law of a foreign nation</vt:lpstr>
      <vt:lpstr>how to interpret the other sovereign’s law?</vt:lpstr>
      <vt:lpstr>Swift v. Tyson (US 1842)  P sues D in federal court in New York concerning commercial paper issued in New York. The Supreme Court held that in interpreting the general common law prevailing in New York, a federal court need not follow opinions of New York state courts.</vt:lpstr>
      <vt:lpstr>Rules of Decision Act 28 U.S.C. § 1652 The laws of the several states, except where the Constitution or treaties of the United States or Acts of Congress otherwise require or provide, shall be regarded as rules of decision in civil actions in the courts of the United States, in cases where they apply.  </vt:lpstr>
      <vt:lpstr>Story, J. – “laws” in the RDA refers to state statutes and to common law rules that are local – not to the general common law</vt:lpstr>
      <vt:lpstr>horizontal Swift…  P sues D in state court in New York concerning commercial paper issued in Pennsylvania. In interpreting the general common law prevailing in Pennsylvania, NY state courts would not defer to the decisions of Pennsylvania state courts.</vt:lpstr>
      <vt:lpstr>Is this a jurisprudential question?</vt:lpstr>
      <vt:lpstr>positivism – the existence and content of the law of a jurisdiction is ultimately solely a matter of social facts about the behavior and attitudes of officials (and perhaps the population as a whole) in that jurisdiction.  e.g. if tomorrow officials in the United States started acting as if Michael Green’s word was law, my word would be law</vt:lpstr>
      <vt:lpstr>natural law theory – the existence and content of the law is not (or not solely) a matter of social facts</vt:lpstr>
      <vt:lpstr>Pennoyer v. Neff…?</vt:lpstr>
      <vt:lpstr>two interpretations of Swift’s view of general common law: 1) natural law – the general common law is a “brooding omnipresence” that applies in New York whatever New York officials say 2) positivist – the common law applies in New York only because New York officials say so, BUT New York officials permit federal courts to come to their own judgment about what the common law in New York is, because what the common law is is a question of fact</vt:lpstr>
      <vt:lpstr>assume that the common law concerning commercial paper is determined by commercial custom  NY courts say that commercial custom is X  Since whether commercial custom is X is not subject to NY courts’ authority, wouldn’t NY courts think that their decision should not bind federal and sister state courts when adjudicating cases arising in NY?</vt:lpstr>
      <vt:lpstr>Swift v. Tyson – evidence of positivism  even under Swift, federal courts had to follow court decisions of common law jurisdictions concerning statutes and common law rules about local matters (e.g. real property)  and federal courts had to follow the court decisions of jurisdictions whose officials chose not to have a common law system (e.g. Louisiana, Spain, the Creek Nation). </vt:lpstr>
      <vt:lpstr>Green:  under Swift, federal courts could come to their own conclusion about a state’s common law because the state’s officials let them do so  the law applied in Swift was NY law</vt:lpstr>
      <vt:lpstr>state by state approach?</vt:lpstr>
      <vt:lpstr>Problem with Swift- Black &amp; White Taxicab (US 1928) – The P Corp. (Ky.) wants to sue the D Corp. (Ky.) concerning a Kentucky contract. It likes the way federal courts have interpreted the common law on the matter better than the way Ky. state courts have.  So it reincorporates in Tenn. and sues the D Corp. in federal court in Ky. </vt:lpstr>
      <vt:lpstr>vertical forum shopping</vt:lpstr>
      <vt:lpstr>Erie R.R. v. Tompkins (US 1938)  Tompkins (a citizen of Pa) sued Erie RR (a citizen of NY) for negligence in connection with an accident in Pa in which he was trespassing on Erie’s property What is the duty of care to trespassers? Under Swift, a federal court could come to its own conclusion.  In Erie the SCt said that a federal court must defer to Pa state court decisions.</vt:lpstr>
      <vt:lpstr>Upshot of Erie:  When entertaining a state law cause of action (e.g. in diversity, supplemental jurisdiction) the federal court should apply state law as interpreted by that state’s courts - this applies to common law cases too!</vt:lpstr>
      <vt:lpstr>“There is no general federal common law.”</vt:lpstr>
      <vt:lpstr>Boyle v. United Technologies Corp. (US 1988)  Estate of a serviceman sued a federal military contractor under Virginia tort law in federal court for a design flaw in a helicopter that led to his death.  Contractor asserted federal common law defense of immunity for federal military contractors. </vt:lpstr>
      <vt:lpstr>- there may be a federal interest giving a federal court common law making power, but diversity or supplemental jurisdiction itself does not create such an interest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Thurs., Nov. 3</dc:title>
  <dc:creator>Owner</dc:creator>
  <cp:lastModifiedBy>Owner</cp:lastModifiedBy>
  <cp:revision>40</cp:revision>
  <cp:lastPrinted>2016-11-10T16:34:39Z</cp:lastPrinted>
  <dcterms:created xsi:type="dcterms:W3CDTF">2016-11-03T13:09:03Z</dcterms:created>
  <dcterms:modified xsi:type="dcterms:W3CDTF">2016-11-16T15:06:14Z</dcterms:modified>
</cp:coreProperties>
</file>