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7"/>
  </p:handoutMasterIdLst>
  <p:sldIdLst>
    <p:sldId id="257" r:id="rId2"/>
    <p:sldId id="379" r:id="rId3"/>
    <p:sldId id="480" r:id="rId4"/>
    <p:sldId id="395" r:id="rId5"/>
    <p:sldId id="414" r:id="rId6"/>
    <p:sldId id="415" r:id="rId7"/>
    <p:sldId id="420" r:id="rId8"/>
    <p:sldId id="421" r:id="rId9"/>
    <p:sldId id="422" r:id="rId10"/>
    <p:sldId id="423" r:id="rId11"/>
    <p:sldId id="424" r:id="rId12"/>
    <p:sldId id="425" r:id="rId13"/>
    <p:sldId id="426" r:id="rId14"/>
    <p:sldId id="427" r:id="rId15"/>
    <p:sldId id="428" r:id="rId16"/>
    <p:sldId id="429" r:id="rId17"/>
    <p:sldId id="430" r:id="rId18"/>
    <p:sldId id="432" r:id="rId19"/>
    <p:sldId id="433" r:id="rId20"/>
    <p:sldId id="434" r:id="rId21"/>
    <p:sldId id="435" r:id="rId22"/>
    <p:sldId id="436" r:id="rId23"/>
    <p:sldId id="437" r:id="rId24"/>
    <p:sldId id="438" r:id="rId25"/>
    <p:sldId id="439" r:id="rId26"/>
    <p:sldId id="440" r:id="rId27"/>
    <p:sldId id="441" r:id="rId28"/>
    <p:sldId id="442" r:id="rId29"/>
    <p:sldId id="443" r:id="rId30"/>
    <p:sldId id="444" r:id="rId31"/>
    <p:sldId id="445" r:id="rId32"/>
    <p:sldId id="446" r:id="rId33"/>
    <p:sldId id="447" r:id="rId34"/>
    <p:sldId id="448" r:id="rId35"/>
    <p:sldId id="449" r:id="rId36"/>
    <p:sldId id="450" r:id="rId37"/>
    <p:sldId id="451" r:id="rId38"/>
    <p:sldId id="452" r:id="rId39"/>
    <p:sldId id="453" r:id="rId40"/>
    <p:sldId id="454" r:id="rId41"/>
    <p:sldId id="455" r:id="rId42"/>
    <p:sldId id="456" r:id="rId43"/>
    <p:sldId id="457" r:id="rId44"/>
    <p:sldId id="458" r:id="rId45"/>
    <p:sldId id="459" r:id="rId46"/>
    <p:sldId id="460" r:id="rId47"/>
    <p:sldId id="461" r:id="rId48"/>
    <p:sldId id="462" r:id="rId49"/>
    <p:sldId id="463" r:id="rId50"/>
    <p:sldId id="464" r:id="rId51"/>
    <p:sldId id="465" r:id="rId52"/>
    <p:sldId id="466" r:id="rId53"/>
    <p:sldId id="467" r:id="rId54"/>
    <p:sldId id="468" r:id="rId55"/>
    <p:sldId id="469" r:id="rId56"/>
    <p:sldId id="470" r:id="rId57"/>
    <p:sldId id="471" r:id="rId58"/>
    <p:sldId id="472" r:id="rId59"/>
    <p:sldId id="473" r:id="rId60"/>
    <p:sldId id="474" r:id="rId61"/>
    <p:sldId id="475" r:id="rId62"/>
    <p:sldId id="476" r:id="rId63"/>
    <p:sldId id="477" r:id="rId64"/>
    <p:sldId id="478" r:id="rId65"/>
    <p:sldId id="479" r:id="rId6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p:cViewPr varScale="1">
        <p:scale>
          <a:sx n="78" d="100"/>
          <a:sy n="78"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14</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smtClean="0"/>
              <a:t>26(b)(3)(B) Protection Against Disclosure.  If the court orders discovery of those materials, it must </a:t>
            </a:r>
            <a:r>
              <a:rPr lang="en-CA" altLang="en-US" b="1" i="1" smtClean="0"/>
              <a:t>protect against disclosure of the mental impressions, conclusions, opinions, or legal theories </a:t>
            </a:r>
            <a:r>
              <a:rPr lang="en-CA" altLang="en-US" smtClean="0"/>
              <a:t>of a party’s attorney or other representative concerning the litigation.</a:t>
            </a:r>
            <a:endParaRPr lang="en-US" altLang="en-US" smtClean="0"/>
          </a:p>
        </p:txBody>
      </p:sp>
    </p:spTree>
    <p:extLst>
      <p:ext uri="{BB962C8B-B14F-4D97-AF65-F5344CB8AC3E}">
        <p14:creationId xmlns:p14="http://schemas.microsoft.com/office/powerpoint/2010/main" val="372116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smtClean="0"/>
              <a:t>An interrogatory asks, “Whom have you interviewed in connection with this case and did you make any reports, memos, etc.” </a:t>
            </a:r>
            <a:r>
              <a:rPr lang="en-US" altLang="en-US" smtClean="0"/>
              <a:t/>
            </a:r>
            <a:br>
              <a:rPr lang="en-US" altLang="en-US" smtClean="0"/>
            </a:br>
            <a:r>
              <a:rPr lang="en-CA" altLang="en-US" smtClean="0"/>
              <a:t>May you claim that the information is work-product under 26(b)(3) and/or Hickman?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124032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rtlCol="0">
            <a:normAutofit fontScale="90000"/>
          </a:bodyPr>
          <a:lstStyle/>
          <a:p>
            <a:pPr>
              <a:defRPr/>
            </a:pPr>
            <a:r>
              <a:rPr lang="en-CA" sz="2700" dirty="0"/>
              <a:t>A witness you interviewed said that your client was looking the other way while he drove into plaintiff.</a:t>
            </a:r>
            <a:r>
              <a:rPr lang="en-US" sz="2700" dirty="0"/>
              <a:t/>
            </a:r>
            <a:br>
              <a:rPr lang="en-US" sz="2700" dirty="0"/>
            </a:br>
            <a:r>
              <a:rPr lang="en-CA" sz="2700" dirty="0"/>
              <a:t>You write it up in a witness statement.</a:t>
            </a:r>
            <a:r>
              <a:rPr lang="en-US" sz="2700" dirty="0"/>
              <a:t/>
            </a:r>
            <a:br>
              <a:rPr lang="en-US" sz="2700" dirty="0"/>
            </a:br>
            <a:r>
              <a:rPr lang="en-CA" sz="2700" dirty="0"/>
              <a:t>The plaintiff requests the statement in a document request.</a:t>
            </a:r>
            <a:r>
              <a:rPr lang="en-US" sz="2700" dirty="0"/>
              <a:t/>
            </a:r>
            <a:br>
              <a:rPr lang="en-US" sz="2700" dirty="0"/>
            </a:br>
            <a:r>
              <a:rPr lang="en-CA" sz="2700" dirty="0"/>
              <a:t>May you claim that it is work product under 26(b)(3) and/or Hickman?</a:t>
            </a:r>
            <a:r>
              <a:rPr lang="en-US" sz="2700" dirty="0"/>
              <a:t/>
            </a:r>
            <a:br>
              <a:rPr lang="en-US" sz="2700" dirty="0"/>
            </a:br>
            <a:r>
              <a:rPr lang="en-CA" sz="2700" dirty="0"/>
              <a:t>If the interrogatory instead asks your client whether he was looking the other way during the accident, may he refuse to answer on the basis of 26(b)(3) and/or Hickman?</a:t>
            </a:r>
            <a:r>
              <a:rPr lang="en-US" sz="2700" dirty="0"/>
              <a:t/>
            </a:r>
            <a:br>
              <a:rPr lang="en-US" sz="2700" dirty="0"/>
            </a:br>
            <a:endParaRPr lang="en-US" sz="2700" dirty="0"/>
          </a:p>
        </p:txBody>
      </p:sp>
    </p:spTree>
    <p:extLst>
      <p:ext uri="{BB962C8B-B14F-4D97-AF65-F5344CB8AC3E}">
        <p14:creationId xmlns:p14="http://schemas.microsoft.com/office/powerpoint/2010/main" val="194622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67050" y="1063626"/>
            <a:ext cx="6115050" cy="4537075"/>
          </a:xfrm>
        </p:spPr>
        <p:txBody>
          <a:bodyPr>
            <a:normAutofit fontScale="90000"/>
          </a:bodyPr>
          <a:lstStyle/>
          <a:p>
            <a:pPr eaLnBrk="1" hangingPunct="1"/>
            <a:r>
              <a:rPr lang="en-CA" altLang="en-US" smtClean="0"/>
              <a:t>The plaintiff serves you with a document request asking for witness statements drafted by a private investigator retained by your client prior to hiring you, when he was worried that he might be sued</a:t>
            </a:r>
            <a:br>
              <a:rPr lang="en-CA" altLang="en-US" smtClean="0"/>
            </a:br>
            <a:r>
              <a:rPr lang="en-CA" altLang="en-US" smtClean="0"/>
              <a:t>Work product?</a:t>
            </a:r>
            <a:endParaRPr lang="en-US" altLang="en-US" smtClean="0"/>
          </a:p>
        </p:txBody>
      </p:sp>
    </p:spTree>
    <p:extLst>
      <p:ext uri="{BB962C8B-B14F-4D97-AF65-F5344CB8AC3E}">
        <p14:creationId xmlns:p14="http://schemas.microsoft.com/office/powerpoint/2010/main" val="61273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eaLnBrk="1" hangingPunct="1"/>
            <a:r>
              <a:rPr lang="en-CA" altLang="en-US" smtClean="0"/>
              <a:t>Would it matter if the plaintiff served you with an interrogatory asking for the substance of the witness statements?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109866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smtClean="0"/>
              <a:t>What if the document was instead an unsolicited letter from a witness?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1616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952750" y="1063626"/>
            <a:ext cx="6572250" cy="4937125"/>
          </a:xfrm>
        </p:spPr>
        <p:txBody>
          <a:bodyPr>
            <a:normAutofit fontScale="90000"/>
          </a:bodyPr>
          <a:lstStyle/>
          <a:p>
            <a:pPr eaLnBrk="1" hangingPunct="1"/>
            <a:r>
              <a:rPr lang="en-US" altLang="en-US" sz="3000"/>
              <a:t>You are being sued for negligence in connection with a car accident.</a:t>
            </a:r>
            <a:br>
              <a:rPr lang="en-US" altLang="en-US" sz="3000"/>
            </a:br>
            <a:r>
              <a:rPr lang="en-US" altLang="en-US" sz="3000"/>
              <a:t>The plaintiff serves you with a document request asking for: </a:t>
            </a:r>
            <a:br>
              <a:rPr lang="en-US" altLang="en-US" sz="3000"/>
            </a:br>
            <a:r>
              <a:rPr lang="en-US" altLang="en-US" sz="3000"/>
              <a:t>1) Witness statements taken by your lawyer a year ago – only a few hours after the accident</a:t>
            </a:r>
            <a:br>
              <a:rPr lang="en-US" altLang="en-US" sz="3000"/>
            </a:br>
            <a:r>
              <a:rPr lang="en-US" altLang="en-US" sz="3000"/>
              <a:t>2) Your lawyer’s notes on the interviews with the witnesses</a:t>
            </a:r>
            <a:br>
              <a:rPr lang="en-US" altLang="en-US" sz="3000"/>
            </a:br>
            <a:r>
              <a:rPr lang="en-US" altLang="en-US" sz="3000"/>
              <a:t>Can the Work Product Privilege be overcome?</a:t>
            </a:r>
            <a:br>
              <a:rPr lang="en-US" altLang="en-US" sz="3000"/>
            </a:br>
            <a:endParaRPr lang="en-US" altLang="en-US" sz="3000"/>
          </a:p>
        </p:txBody>
      </p:sp>
    </p:spTree>
    <p:extLst>
      <p:ext uri="{BB962C8B-B14F-4D97-AF65-F5344CB8AC3E}">
        <p14:creationId xmlns:p14="http://schemas.microsoft.com/office/powerpoint/2010/main" val="155105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124200" y="1063626"/>
            <a:ext cx="6057900" cy="4479925"/>
          </a:xfrm>
        </p:spPr>
        <p:txBody>
          <a:bodyPr>
            <a:normAutofit fontScale="90000"/>
          </a:bodyPr>
          <a:lstStyle/>
          <a:p>
            <a:pPr eaLnBrk="1" hangingPunct="1"/>
            <a:r>
              <a:rPr lang="en-US" altLang="en-US" smtClean="0"/>
              <a:t>P is going to testify about the extent of his injuries due to D’s negligence.</a:t>
            </a:r>
            <a:br>
              <a:rPr lang="en-US" altLang="en-US" smtClean="0"/>
            </a:br>
            <a:r>
              <a:rPr lang="en-US" altLang="en-US" smtClean="0"/>
              <a:t>May P request in discovery any surveillance tapes that D may have made of P after the accident?</a:t>
            </a:r>
          </a:p>
        </p:txBody>
      </p:sp>
    </p:spTree>
    <p:extLst>
      <p:ext uri="{BB962C8B-B14F-4D97-AF65-F5344CB8AC3E}">
        <p14:creationId xmlns:p14="http://schemas.microsoft.com/office/powerpoint/2010/main" val="24232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54200" y="1131889"/>
            <a:ext cx="8185150" cy="4700587"/>
          </a:xfrm>
        </p:spPr>
        <p:txBody>
          <a:bodyPr/>
          <a:lstStyle/>
          <a:p>
            <a:pPr eaLnBrk="1" hangingPunct="1"/>
            <a:r>
              <a:rPr lang="en-US" altLang="en-US" smtClean="0"/>
              <a:t>impeachment evidence</a:t>
            </a:r>
          </a:p>
        </p:txBody>
      </p:sp>
    </p:spTree>
    <p:extLst>
      <p:ext uri="{BB962C8B-B14F-4D97-AF65-F5344CB8AC3E}">
        <p14:creationId xmlns:p14="http://schemas.microsoft.com/office/powerpoint/2010/main" val="1957037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12926" y="1131888"/>
            <a:ext cx="8226425" cy="4641850"/>
          </a:xfrm>
        </p:spPr>
        <p:txBody>
          <a:bodyPr>
            <a:normAutofit fontScale="90000"/>
          </a:bodyPr>
          <a:lstStyle/>
          <a:p>
            <a:pPr eaLnBrk="1" hangingPunct="1"/>
            <a:r>
              <a:rPr lang="en-US" altLang="en-US" dirty="0" smtClean="0"/>
              <a:t>You are attempting to get…</a:t>
            </a:r>
            <a:br>
              <a:rPr lang="en-US" altLang="en-US" dirty="0" smtClean="0"/>
            </a:br>
            <a:r>
              <a:rPr lang="en-US" altLang="en-US" i="1" dirty="0"/>
              <a:t/>
            </a:r>
            <a:br>
              <a:rPr lang="en-US" altLang="en-US" i="1" dirty="0"/>
            </a:br>
            <a:r>
              <a:rPr lang="en-US" altLang="en-US" i="1" dirty="0" smtClean="0"/>
              <a:t>non-work product </a:t>
            </a:r>
            <a:r>
              <a:rPr lang="en-US" altLang="en-US" dirty="0" smtClean="0"/>
              <a:t>impeachment evidence against </a:t>
            </a:r>
            <a:r>
              <a:rPr lang="en-US" altLang="en-US" i="1" dirty="0" smtClean="0"/>
              <a:t>other side’s </a:t>
            </a:r>
            <a:r>
              <a:rPr lang="en-US" altLang="en-US" dirty="0" smtClean="0"/>
              <a:t>witness</a:t>
            </a:r>
            <a:br>
              <a:rPr lang="en-US" altLang="en-US" dirty="0" smtClean="0"/>
            </a:br>
            <a:r>
              <a:rPr lang="en-US" altLang="en-US" dirty="0" smtClean="0"/>
              <a:t/>
            </a:r>
            <a:br>
              <a:rPr lang="en-US" altLang="en-US" dirty="0" smtClean="0"/>
            </a:br>
            <a:r>
              <a:rPr lang="en-US" altLang="en-US" dirty="0" smtClean="0"/>
              <a:t>- e.g. prior criminal convictions</a:t>
            </a:r>
            <a:br>
              <a:rPr lang="en-US" altLang="en-US" dirty="0" smtClean="0"/>
            </a:br>
            <a:r>
              <a:rPr lang="en-US" altLang="en-US" dirty="0" smtClean="0"/>
              <a:t>- freely discoverable (unless another privilege applies)</a:t>
            </a:r>
          </a:p>
        </p:txBody>
      </p:sp>
    </p:spTree>
    <p:extLst>
      <p:ext uri="{BB962C8B-B14F-4D97-AF65-F5344CB8AC3E}">
        <p14:creationId xmlns:p14="http://schemas.microsoft.com/office/powerpoint/2010/main" val="325630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smtClean="0"/>
              <a:t>Disclosure </a:t>
            </a:r>
            <a:br>
              <a:rPr lang="en-US" altLang="en-US" smtClean="0"/>
            </a:br>
            <a:r>
              <a:rPr lang="en-US" altLang="en-US" smtClean="0"/>
              <a:t>&amp; </a:t>
            </a:r>
            <a:br>
              <a:rPr lang="en-US" altLang="en-US" smtClean="0"/>
            </a:br>
            <a:r>
              <a:rPr lang="en-US" altLang="en-US" smtClean="0"/>
              <a:t>Discovery</a:t>
            </a:r>
          </a:p>
        </p:txBody>
      </p:sp>
    </p:spTree>
    <p:extLst>
      <p:ext uri="{BB962C8B-B14F-4D97-AF65-F5344CB8AC3E}">
        <p14:creationId xmlns:p14="http://schemas.microsoft.com/office/powerpoint/2010/main" val="2936619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1131888"/>
            <a:ext cx="8915400" cy="4538662"/>
          </a:xfrm>
        </p:spPr>
        <p:txBody>
          <a:bodyPr>
            <a:normAutofit fontScale="90000"/>
          </a:bodyPr>
          <a:lstStyle/>
          <a:p>
            <a:r>
              <a:rPr lang="en-US" altLang="en-US" dirty="0"/>
              <a:t>You are attempting to get…</a:t>
            </a:r>
            <a:br>
              <a:rPr lang="en-US" altLang="en-US" dirty="0"/>
            </a:br>
            <a:r>
              <a:rPr lang="en-US" altLang="en-US" dirty="0" smtClean="0"/>
              <a:t/>
            </a:r>
            <a:br>
              <a:rPr lang="en-US" altLang="en-US" dirty="0" smtClean="0"/>
            </a:br>
            <a:r>
              <a:rPr lang="en-US" altLang="en-US" i="1" dirty="0" smtClean="0"/>
              <a:t>work product </a:t>
            </a:r>
            <a:r>
              <a:rPr lang="en-US" altLang="en-US" dirty="0" smtClean="0"/>
              <a:t>impeachment evidence against </a:t>
            </a:r>
            <a:r>
              <a:rPr lang="en-US" altLang="en-US" i="1" dirty="0" smtClean="0"/>
              <a:t>other side’s </a:t>
            </a:r>
            <a:r>
              <a:rPr lang="en-US" altLang="en-US" dirty="0" smtClean="0"/>
              <a:t>witness</a:t>
            </a:r>
            <a:br>
              <a:rPr lang="en-US" altLang="en-US" dirty="0" smtClean="0"/>
            </a:br>
            <a:r>
              <a:rPr lang="en-US" altLang="en-US" dirty="0" smtClean="0"/>
              <a:t/>
            </a:r>
            <a:br>
              <a:rPr lang="en-US" altLang="en-US" dirty="0" smtClean="0"/>
            </a:br>
            <a:r>
              <a:rPr lang="en-US" altLang="en-US" dirty="0" smtClean="0"/>
              <a:t>- e.g. witness statement that contradicts what the witness will say on the stand</a:t>
            </a:r>
            <a:br>
              <a:rPr lang="en-US" altLang="en-US" dirty="0" smtClean="0"/>
            </a:br>
            <a:r>
              <a:rPr lang="en-US" altLang="en-US" dirty="0" smtClean="0"/>
              <a:t>- discoverable only if work product privilege can be overcome (need non-privileged evidence of material discrepancies)</a:t>
            </a:r>
          </a:p>
        </p:txBody>
      </p:sp>
    </p:spTree>
    <p:extLst>
      <p:ext uri="{BB962C8B-B14F-4D97-AF65-F5344CB8AC3E}">
        <p14:creationId xmlns:p14="http://schemas.microsoft.com/office/powerpoint/2010/main" val="3533913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1131889"/>
            <a:ext cx="9067800" cy="4619625"/>
          </a:xfrm>
        </p:spPr>
        <p:txBody>
          <a:bodyPr>
            <a:normAutofit fontScale="90000"/>
          </a:bodyPr>
          <a:lstStyle/>
          <a:p>
            <a:r>
              <a:rPr lang="en-US" altLang="en-US" dirty="0"/>
              <a:t>You are attempting to get…</a:t>
            </a:r>
            <a:br>
              <a:rPr lang="en-US" altLang="en-US" dirty="0"/>
            </a:br>
            <a:r>
              <a:rPr lang="en-US" altLang="en-US" dirty="0" smtClean="0"/>
              <a:t/>
            </a:r>
            <a:br>
              <a:rPr lang="en-US" altLang="en-US" dirty="0" smtClean="0"/>
            </a:br>
            <a:r>
              <a:rPr lang="en-US" altLang="en-US" i="1" dirty="0" smtClean="0"/>
              <a:t>non-work product </a:t>
            </a:r>
            <a:r>
              <a:rPr lang="en-US" altLang="en-US" dirty="0" smtClean="0"/>
              <a:t>impeachment evidence against </a:t>
            </a:r>
            <a:r>
              <a:rPr lang="en-US" altLang="en-US" i="1" dirty="0" smtClean="0"/>
              <a:t>your </a:t>
            </a:r>
            <a:r>
              <a:rPr lang="en-US" altLang="en-US" dirty="0" smtClean="0"/>
              <a:t>witness</a:t>
            </a:r>
            <a:br>
              <a:rPr lang="en-US" altLang="en-US" dirty="0" smtClean="0"/>
            </a:br>
            <a:r>
              <a:rPr lang="en-US" altLang="en-US" dirty="0" smtClean="0"/>
              <a:t>- e.g. tapes not made in anticipation of litigation that show that your client is not injured</a:t>
            </a:r>
            <a:br>
              <a:rPr lang="en-US" altLang="en-US" dirty="0" smtClean="0"/>
            </a:br>
            <a:r>
              <a:rPr lang="en-US" altLang="en-US" dirty="0" smtClean="0"/>
              <a:t>- freely discoverable (unless another privilege applies)</a:t>
            </a:r>
            <a:br>
              <a:rPr lang="en-US" altLang="en-US" dirty="0" smtClean="0"/>
            </a:br>
            <a:r>
              <a:rPr lang="en-US" altLang="en-US" dirty="0" smtClean="0"/>
              <a:t>- but other side can ask that your witness be deposed before turning it over</a:t>
            </a:r>
          </a:p>
        </p:txBody>
      </p:sp>
    </p:spTree>
    <p:extLst>
      <p:ext uri="{BB962C8B-B14F-4D97-AF65-F5344CB8AC3E}">
        <p14:creationId xmlns:p14="http://schemas.microsoft.com/office/powerpoint/2010/main" val="2331660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1131889"/>
            <a:ext cx="8991600" cy="4681537"/>
          </a:xfrm>
        </p:spPr>
        <p:txBody>
          <a:bodyPr>
            <a:normAutofit fontScale="90000"/>
          </a:bodyPr>
          <a:lstStyle/>
          <a:p>
            <a:r>
              <a:rPr lang="en-US" altLang="en-US" sz="3600" dirty="0"/>
              <a:t>You are attempting to get…</a:t>
            </a:r>
            <a:br>
              <a:rPr lang="en-US" altLang="en-US" sz="3600" dirty="0"/>
            </a:br>
            <a:r>
              <a:rPr lang="en-US" altLang="en-US" sz="3600" dirty="0" smtClean="0"/>
              <a:t/>
            </a:r>
            <a:br>
              <a:rPr lang="en-US" altLang="en-US" sz="3600" dirty="0" smtClean="0"/>
            </a:br>
            <a:r>
              <a:rPr lang="en-US" altLang="en-US" sz="4000" i="1" dirty="0" smtClean="0"/>
              <a:t>work </a:t>
            </a:r>
            <a:r>
              <a:rPr lang="en-US" altLang="en-US" sz="4000" i="1" dirty="0"/>
              <a:t>product </a:t>
            </a:r>
            <a:r>
              <a:rPr lang="en-US" altLang="en-US" sz="4000" dirty="0"/>
              <a:t>impeachment evidence against </a:t>
            </a:r>
            <a:r>
              <a:rPr lang="en-US" altLang="en-US" sz="4000" i="1" dirty="0"/>
              <a:t>your </a:t>
            </a:r>
            <a:r>
              <a:rPr lang="en-US" altLang="en-US" sz="4000" dirty="0"/>
              <a:t>witness</a:t>
            </a:r>
            <a:br>
              <a:rPr lang="en-US" altLang="en-US" sz="4000" dirty="0"/>
            </a:br>
            <a:r>
              <a:rPr lang="en-US" altLang="en-US" sz="4000" dirty="0"/>
              <a:t>- e.g. tapes made in anticipation of litigation that show that P is not injured</a:t>
            </a:r>
            <a:br>
              <a:rPr lang="en-US" altLang="en-US" sz="4000" dirty="0"/>
            </a:br>
            <a:r>
              <a:rPr lang="en-US" altLang="en-US" sz="4000" dirty="0"/>
              <a:t>- discoverable if privilege can be overcome (usually fact that tape will be introduced at trial is enough to overcome)</a:t>
            </a:r>
            <a:br>
              <a:rPr lang="en-US" altLang="en-US" sz="4000" dirty="0"/>
            </a:br>
            <a:r>
              <a:rPr lang="en-US" altLang="en-US" sz="4000" dirty="0"/>
              <a:t>- but other side can ask that your witness be deposed before turning it over</a:t>
            </a:r>
          </a:p>
        </p:txBody>
      </p:sp>
    </p:spTree>
    <p:extLst>
      <p:ext uri="{BB962C8B-B14F-4D97-AF65-F5344CB8AC3E}">
        <p14:creationId xmlns:p14="http://schemas.microsoft.com/office/powerpoint/2010/main" val="4209565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smtClean="0"/>
              <a:t> </a:t>
            </a:r>
            <a:r>
              <a:rPr lang="en-US" altLang="en-US" smtClean="0"/>
              <a:t/>
            </a:r>
            <a:br>
              <a:rPr lang="en-US" altLang="en-US" smtClean="0"/>
            </a:br>
            <a:r>
              <a:rPr lang="en-US" altLang="en-US" smtClean="0"/>
              <a:t>A witness, X, who is friendly to the D, was interviewed by P’s attorney and a statement was drawn up.</a:t>
            </a:r>
            <a:br>
              <a:rPr lang="en-US" altLang="en-US" smtClean="0"/>
            </a:br>
            <a:r>
              <a:rPr lang="en-US" altLang="en-US" smtClean="0"/>
              <a:t/>
            </a:r>
            <a:br>
              <a:rPr lang="en-US" altLang="en-US" smtClean="0"/>
            </a:br>
            <a:r>
              <a:rPr lang="en-US" altLang="en-US" smtClean="0"/>
              <a:t>Is there any way that D can get X’s statement without having to overcome the work-product privilege?</a:t>
            </a:r>
            <a:br>
              <a:rPr lang="en-US" altLang="en-US" smtClean="0"/>
            </a:br>
            <a:endParaRPr lang="en-US" altLang="en-US" smtClean="0"/>
          </a:p>
        </p:txBody>
      </p:sp>
    </p:spTree>
    <p:extLst>
      <p:ext uri="{BB962C8B-B14F-4D97-AF65-F5344CB8AC3E}">
        <p14:creationId xmlns:p14="http://schemas.microsoft.com/office/powerpoint/2010/main" val="2320745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2991315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smtClean="0"/>
              <a:t>waiver</a:t>
            </a:r>
          </a:p>
        </p:txBody>
      </p:sp>
    </p:spTree>
    <p:extLst>
      <p:ext uri="{BB962C8B-B14F-4D97-AF65-F5344CB8AC3E}">
        <p14:creationId xmlns:p14="http://schemas.microsoft.com/office/powerpoint/2010/main" val="4149134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765675"/>
          </a:xfrm>
        </p:spPr>
        <p:txBody>
          <a:bodyPr/>
          <a:lstStyle/>
          <a:p>
            <a:pPr eaLnBrk="1" hangingPunct="1"/>
            <a:r>
              <a:rPr lang="en-US" altLang="en-US"/>
              <a:t>experts</a:t>
            </a:r>
            <a:br>
              <a:rPr lang="en-US" altLang="en-US"/>
            </a:br>
            <a:endParaRPr lang="en-US" altLang="en-US"/>
          </a:p>
        </p:txBody>
      </p:sp>
    </p:spTree>
    <p:extLst>
      <p:ext uri="{BB962C8B-B14F-4D97-AF65-F5344CB8AC3E}">
        <p14:creationId xmlns:p14="http://schemas.microsoft.com/office/powerpoint/2010/main" val="84246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895600" y="1063626"/>
            <a:ext cx="6286500" cy="4594225"/>
          </a:xfrm>
        </p:spPr>
        <p:txBody>
          <a:bodyPr>
            <a:normAutofit fontScale="90000"/>
          </a:bodyPr>
          <a:lstStyle/>
          <a:p>
            <a:pPr eaLnBrk="1" hangingPunct="1"/>
            <a:r>
              <a:rPr lang="en-US" altLang="en-US"/>
              <a:t>You give an expert you will call as a witness at trial some witness statements to use in determining his opinion.</a:t>
            </a:r>
            <a:br>
              <a:rPr lang="en-US" altLang="en-US"/>
            </a:br>
            <a:r>
              <a:rPr lang="en-US" altLang="en-US"/>
              <a:t>Can the material be obtained by the other side without a showing of substantial need?</a:t>
            </a:r>
            <a:br>
              <a:rPr lang="en-US" altLang="en-US"/>
            </a:br>
            <a:endParaRPr lang="en-US" altLang="en-US"/>
          </a:p>
        </p:txBody>
      </p:sp>
    </p:spTree>
    <p:extLst>
      <p:ext uri="{BB962C8B-B14F-4D97-AF65-F5344CB8AC3E}">
        <p14:creationId xmlns:p14="http://schemas.microsoft.com/office/powerpoint/2010/main" val="737353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7214" y="1131889"/>
            <a:ext cx="8212137" cy="4587875"/>
          </a:xfrm>
        </p:spPr>
        <p:txBody>
          <a:bodyPr/>
          <a:lstStyle/>
          <a:p>
            <a:r>
              <a:rPr lang="en-US" altLang="en-US"/>
              <a:t>testifying </a:t>
            </a:r>
            <a:br>
              <a:rPr lang="en-US" altLang="en-US"/>
            </a:br>
            <a:r>
              <a:rPr lang="en-US" altLang="en-US"/>
              <a:t>non-testifying</a:t>
            </a:r>
          </a:p>
        </p:txBody>
      </p:sp>
    </p:spTree>
    <p:extLst>
      <p:ext uri="{BB962C8B-B14F-4D97-AF65-F5344CB8AC3E}">
        <p14:creationId xmlns:p14="http://schemas.microsoft.com/office/powerpoint/2010/main" val="1717227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65675"/>
          </a:xfrm>
        </p:spPr>
        <p:txBody>
          <a:bodyPr>
            <a:normAutofit fontScale="90000"/>
          </a:bodyPr>
          <a:lstStyle/>
          <a:p>
            <a:r>
              <a:rPr lang="en-US" altLang="en-US" sz="2400" dirty="0"/>
              <a:t>26(a)(2) Disclosure of Expert Testimony.</a:t>
            </a:r>
            <a:br>
              <a:rPr lang="en-US" altLang="en-US" sz="2400" dirty="0"/>
            </a:br>
            <a:r>
              <a:rPr lang="en-US" altLang="en-US" sz="2400" dirty="0"/>
              <a:t>    (A) In General. In addition to the disclosures required by Rule 26(a)(1), a party must disclose to the other parties the identity of any witness it may use at trial to present evidence under Federal Rule of Evidence 702, 703, or 705 [i.e. an expert].</a:t>
            </a:r>
            <a:br>
              <a:rPr lang="en-US" altLang="en-US" sz="2400" dirty="0"/>
            </a:br>
            <a:r>
              <a:rPr lang="en-US" altLang="en-US" sz="2400" dirty="0"/>
              <a:t>    (B) Witnesses Who Must Provide a Written Report. Unless otherwise stipulated or ordered by the court, this disclosure must be accompanied by a written report — prepared and signed by the witness — if the witness is one retained or specially employed to provide expert testimony in the case or one whose duties as the party's employee regularly involve giving expert testimony. The report must contain: </a:t>
            </a:r>
            <a:br>
              <a:rPr lang="en-US" altLang="en-US" sz="2400" dirty="0"/>
            </a:br>
            <a:r>
              <a:rPr lang="en-US" altLang="en-US" sz="2400" dirty="0"/>
              <a:t>        (</a:t>
            </a:r>
            <a:r>
              <a:rPr lang="en-US" altLang="en-US" sz="2400" dirty="0" err="1"/>
              <a:t>i</a:t>
            </a:r>
            <a:r>
              <a:rPr lang="en-US" altLang="en-US" sz="2400" dirty="0"/>
              <a:t>) a complete statement of all opinions the witness will express and the basis and reasons for them; </a:t>
            </a:r>
            <a:br>
              <a:rPr lang="en-US" altLang="en-US" sz="2400" dirty="0"/>
            </a:br>
            <a:r>
              <a:rPr lang="en-US" altLang="en-US" sz="2400" dirty="0"/>
              <a:t>        (ii) </a:t>
            </a:r>
            <a:r>
              <a:rPr lang="en-US" altLang="en-US" sz="2400" b="1" i="1" dirty="0"/>
              <a:t>the data or other information considered by the witness in forming them</a:t>
            </a:r>
            <a:r>
              <a:rPr lang="en-US" altLang="en-US" sz="2400" dirty="0"/>
              <a:t>; </a:t>
            </a:r>
            <a:br>
              <a:rPr lang="en-US" altLang="en-US" sz="2400" dirty="0"/>
            </a:br>
            <a:r>
              <a:rPr lang="en-US" altLang="en-US" sz="2400" dirty="0"/>
              <a:t>       …</a:t>
            </a:r>
          </a:p>
        </p:txBody>
      </p:sp>
    </p:spTree>
    <p:extLst>
      <p:ext uri="{BB962C8B-B14F-4D97-AF65-F5344CB8AC3E}">
        <p14:creationId xmlns:p14="http://schemas.microsoft.com/office/powerpoint/2010/main" val="141673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60389"/>
          </a:xfrm>
        </p:spPr>
        <p:txBody>
          <a:bodyPr/>
          <a:lstStyle/>
          <a:p>
            <a:r>
              <a:rPr lang="en-US" dirty="0"/>
              <a:t>s</a:t>
            </a:r>
            <a:r>
              <a:rPr lang="en-US" dirty="0" smtClean="0"/>
              <a:t>cope of discovery</a:t>
            </a:r>
            <a:endParaRPr lang="en-US" dirty="0"/>
          </a:p>
        </p:txBody>
      </p:sp>
    </p:spTree>
    <p:extLst>
      <p:ext uri="{BB962C8B-B14F-4D97-AF65-F5344CB8AC3E}">
        <p14:creationId xmlns:p14="http://schemas.microsoft.com/office/powerpoint/2010/main" val="1526550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458200" cy="4708525"/>
          </a:xfrm>
        </p:spPr>
        <p:txBody>
          <a:bodyPr>
            <a:normAutofit fontScale="90000"/>
          </a:bodyPr>
          <a:lstStyle/>
          <a:p>
            <a:pPr algn="l" eaLnBrk="1" hangingPunct="1"/>
            <a:r>
              <a:rPr lang="en-US" altLang="en-US"/>
              <a:t>R 26(b)(4)(B) Trial-Preparation Protection for Draft Reports or Disclosures. </a:t>
            </a:r>
            <a:br>
              <a:rPr lang="en-US" altLang="en-US"/>
            </a:br>
            <a:r>
              <a:rPr lang="en-US" altLang="en-US"/>
              <a:t/>
            </a:r>
            <a:br>
              <a:rPr lang="en-US" altLang="en-US"/>
            </a:br>
            <a:r>
              <a:rPr lang="en-US" altLang="en-US"/>
              <a:t>Rules 26(b)(3)(A) and (B) protect </a:t>
            </a:r>
            <a:r>
              <a:rPr lang="en-US" altLang="en-US" b="1" i="1"/>
              <a:t>drafts</a:t>
            </a:r>
            <a:r>
              <a:rPr lang="en-US" altLang="en-US"/>
              <a:t> of any report or disclosure required under Rule 26(a)(2), regardless of the form in which the draft is recorded.</a:t>
            </a:r>
            <a:br>
              <a:rPr lang="en-US" altLang="en-US"/>
            </a:br>
            <a:endParaRPr lang="en-US" altLang="en-US"/>
          </a:p>
        </p:txBody>
      </p:sp>
    </p:spTree>
    <p:extLst>
      <p:ext uri="{BB962C8B-B14F-4D97-AF65-F5344CB8AC3E}">
        <p14:creationId xmlns:p14="http://schemas.microsoft.com/office/powerpoint/2010/main" val="190605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82000" cy="4937125"/>
          </a:xfrm>
        </p:spPr>
        <p:txBody>
          <a:bodyPr>
            <a:normAutofit fontScale="90000"/>
          </a:bodyPr>
          <a:lstStyle/>
          <a:p>
            <a:pPr algn="l" eaLnBrk="1" hangingPunct="1"/>
            <a:r>
              <a:rPr lang="en-US" altLang="en-US" sz="2800"/>
              <a:t>R 26(b)(4)(C)    Trial-Preparation Protection for Communications Between a Party’s Attorney and Expert Witnesses. Rules 26(b)(3)(A) and (B) protect communications between the party’s attorney and any witness required to provide a report under Rule 26(a)(2)(B), regardless of the form of the communications, except to the extent that the communications:</a:t>
            </a:r>
            <a:br>
              <a:rPr lang="en-US" altLang="en-US" sz="2800"/>
            </a:br>
            <a:r>
              <a:rPr lang="en-US" altLang="en-US" sz="2800"/>
              <a:t>…(ii)    </a:t>
            </a:r>
            <a:r>
              <a:rPr lang="en-US" altLang="en-US" sz="2800" b="1" i="1"/>
              <a:t>identify facts or data</a:t>
            </a:r>
            <a:r>
              <a:rPr lang="en-US" altLang="en-US" sz="2800"/>
              <a:t> that the party’s attorney provided and </a:t>
            </a:r>
            <a:r>
              <a:rPr lang="en-US" altLang="en-US" sz="2800" b="1" i="1"/>
              <a:t>that the expert considered </a:t>
            </a:r>
            <a:r>
              <a:rPr lang="en-US" altLang="en-US" sz="2800"/>
              <a:t>in forming the opinions to be expressed; or</a:t>
            </a:r>
            <a:br>
              <a:rPr lang="en-US" altLang="en-US" sz="2800"/>
            </a:br>
            <a:r>
              <a:rPr lang="en-US" altLang="en-US" sz="2800"/>
              <a:t>(iii)    </a:t>
            </a:r>
            <a:r>
              <a:rPr lang="en-US" altLang="en-US" sz="2800" b="1" i="1"/>
              <a:t>identify assumptions that the party’s attorney provided </a:t>
            </a:r>
            <a:r>
              <a:rPr lang="en-US" altLang="en-US" sz="2800"/>
              <a:t>and that </a:t>
            </a:r>
            <a:r>
              <a:rPr lang="en-US" altLang="en-US" sz="2800" b="1" i="1"/>
              <a:t>the expert relied </a:t>
            </a:r>
            <a:r>
              <a:rPr lang="en-US" altLang="en-US" sz="2800"/>
              <a:t>on in forming the opinions to be expressed.</a:t>
            </a:r>
          </a:p>
        </p:txBody>
      </p:sp>
    </p:spTree>
    <p:extLst>
      <p:ext uri="{BB962C8B-B14F-4D97-AF65-F5344CB8AC3E}">
        <p14:creationId xmlns:p14="http://schemas.microsoft.com/office/powerpoint/2010/main" val="992670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534400" cy="4822825"/>
          </a:xfrm>
        </p:spPr>
        <p:txBody>
          <a:bodyPr>
            <a:normAutofit fontScale="90000"/>
          </a:bodyPr>
          <a:lstStyle/>
          <a:p>
            <a:pPr algn="l" eaLnBrk="1" hangingPunct="1"/>
            <a:r>
              <a:rPr lang="en-US" altLang="en-US" sz="2800"/>
              <a:t>26(b)(4)(D) Expert Employed Only for Trial Preparation. Ordinarily, </a:t>
            </a:r>
            <a:r>
              <a:rPr lang="en-US" altLang="en-US" sz="2800" b="1" i="1"/>
              <a:t>a party may not</a:t>
            </a:r>
            <a:r>
              <a:rPr lang="en-US" altLang="en-US" sz="2800"/>
              <a:t>, by interrogatories or deposition, </a:t>
            </a:r>
            <a:r>
              <a:rPr lang="en-US" altLang="en-US" sz="2800" b="1" i="1"/>
              <a:t>discover facts known or opinions held by an expert</a:t>
            </a:r>
            <a:r>
              <a:rPr lang="en-US" altLang="en-US" sz="2800"/>
              <a:t> who has been </a:t>
            </a:r>
            <a:r>
              <a:rPr lang="en-US" altLang="en-US" sz="2800" b="1" i="1"/>
              <a:t>retained or specially employed by another party in anticipation of litigation or to prepare for trial </a:t>
            </a:r>
            <a:r>
              <a:rPr lang="en-US" altLang="en-US" sz="2800"/>
              <a:t>and </a:t>
            </a:r>
            <a:r>
              <a:rPr lang="en-US" altLang="en-US" sz="2800" b="1" i="1"/>
              <a:t>who is not expected to be called as a witness at trial</a:t>
            </a:r>
            <a:r>
              <a:rPr lang="en-US" altLang="en-US" sz="2800"/>
              <a:t>. But a party may do so only:</a:t>
            </a:r>
            <a:br>
              <a:rPr lang="en-US" altLang="en-US" sz="2800"/>
            </a:br>
            <a:r>
              <a:rPr lang="en-US" altLang="en-US" sz="2800"/>
              <a:t/>
            </a:r>
            <a:br>
              <a:rPr lang="en-US" altLang="en-US" sz="2800"/>
            </a:br>
            <a:r>
              <a:rPr lang="en-US" altLang="en-US" sz="2800"/>
              <a:t>(i) as provided in Rule 35(b) [physical examination] or</a:t>
            </a:r>
            <a:br>
              <a:rPr lang="en-US" altLang="en-US" sz="2800"/>
            </a:br>
            <a:r>
              <a:rPr lang="en-US" altLang="en-US" sz="2800"/>
              <a:t>(ii) on showing </a:t>
            </a:r>
            <a:r>
              <a:rPr lang="en-US" altLang="en-US" sz="2800" b="1" i="1"/>
              <a:t>exceptional circumstances </a:t>
            </a:r>
            <a:r>
              <a:rPr lang="en-US" altLang="en-US" sz="2800"/>
              <a:t>under which it is impracticable for the party to obtain facts or opinions on the same subject by other means.</a:t>
            </a:r>
            <a:br>
              <a:rPr lang="en-US" altLang="en-US" sz="2800"/>
            </a:br>
            <a:endParaRPr lang="en-US" altLang="en-US" sz="2800"/>
          </a:p>
        </p:txBody>
      </p:sp>
    </p:spTree>
    <p:extLst>
      <p:ext uri="{BB962C8B-B14F-4D97-AF65-F5344CB8AC3E}">
        <p14:creationId xmlns:p14="http://schemas.microsoft.com/office/powerpoint/2010/main" val="11765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a:t>motions to compel, sanctions</a:t>
            </a:r>
          </a:p>
        </p:txBody>
      </p:sp>
    </p:spTree>
    <p:extLst>
      <p:ext uri="{BB962C8B-B14F-4D97-AF65-F5344CB8AC3E}">
        <p14:creationId xmlns:p14="http://schemas.microsoft.com/office/powerpoint/2010/main" val="182548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651375"/>
          </a:xfrm>
        </p:spPr>
        <p:txBody>
          <a:bodyPr>
            <a:normAutofit fontScale="90000"/>
          </a:bodyPr>
          <a:lstStyle/>
          <a:p>
            <a:pPr eaLnBrk="1" hangingPunct="1"/>
            <a:r>
              <a:rPr lang="en-US" altLang="en-US"/>
              <a:t>D . . . </a:t>
            </a:r>
            <a:br>
              <a:rPr lang="en-US" altLang="en-US"/>
            </a:br>
            <a:r>
              <a:rPr lang="en-US" altLang="en-US"/>
              <a:t>- did not turn over disclosure materials</a:t>
            </a:r>
            <a:br>
              <a:rPr lang="en-US" altLang="en-US"/>
            </a:br>
            <a:r>
              <a:rPr lang="en-US" altLang="en-US"/>
              <a:t>- made frivolous discovery requests</a:t>
            </a:r>
            <a:br>
              <a:rPr lang="en-US" altLang="en-US"/>
            </a:br>
            <a:r>
              <a:rPr lang="en-US" altLang="en-US"/>
              <a:t>- and illegitimately refused to turn over materials that were within the scope of your discovery requests</a:t>
            </a:r>
            <a:br>
              <a:rPr lang="en-US" altLang="en-US"/>
            </a:br>
            <a:endParaRPr lang="en-US" altLang="en-US"/>
          </a:p>
        </p:txBody>
      </p:sp>
    </p:spTree>
    <p:extLst>
      <p:ext uri="{BB962C8B-B14F-4D97-AF65-F5344CB8AC3E}">
        <p14:creationId xmlns:p14="http://schemas.microsoft.com/office/powerpoint/2010/main" val="1491487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946150"/>
            <a:ext cx="9144000" cy="5054600"/>
          </a:xfrm>
        </p:spPr>
        <p:txBody>
          <a:bodyPr>
            <a:normAutofit fontScale="90000"/>
          </a:bodyPr>
          <a:lstStyle/>
          <a:p>
            <a:pPr algn="l" eaLnBrk="1" hangingPunct="1"/>
            <a:r>
              <a:rPr lang="en-US" altLang="en-US" sz="1900" dirty="0"/>
              <a:t>26(g) Signing Disclosures and Discovery Requests, Responses, and Objections.</a:t>
            </a:r>
            <a:br>
              <a:rPr lang="en-US" altLang="en-US" sz="1900" dirty="0"/>
            </a:br>
            <a:r>
              <a:rPr lang="en-US" altLang="en-US" sz="1900" dirty="0"/>
              <a:t>    (1) Signature Required; Effect of Signature.  Every </a:t>
            </a:r>
            <a:r>
              <a:rPr lang="en-US" altLang="en-US" sz="1900" b="1" i="1" dirty="0"/>
              <a:t>disclosure</a:t>
            </a:r>
            <a:r>
              <a:rPr lang="en-US" altLang="en-US" sz="1900" dirty="0"/>
              <a:t> under Rule 26(a)(1) or (a)(3) and every </a:t>
            </a:r>
            <a:r>
              <a:rPr lang="en-US" altLang="en-US" sz="1900" b="1" i="1" dirty="0"/>
              <a:t>discovery request, response, or objection must be signed </a:t>
            </a:r>
            <a:r>
              <a:rPr lang="en-US" altLang="en-US" sz="19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1900" b="1" i="1" dirty="0"/>
              <a:t>best of the person’s knowledge, information, and belief </a:t>
            </a:r>
            <a:r>
              <a:rPr lang="en-US" altLang="en-US" sz="1900" dirty="0"/>
              <a:t>formed after a reasonable inquiry:</a:t>
            </a:r>
            <a:br>
              <a:rPr lang="en-US" altLang="en-US" sz="1900" dirty="0"/>
            </a:br>
            <a:r>
              <a:rPr lang="en-US" altLang="en-US" sz="1900" dirty="0"/>
              <a:t>        (A) with respect to a </a:t>
            </a:r>
            <a:r>
              <a:rPr lang="en-US" altLang="en-US" sz="1900" b="1" i="1" dirty="0"/>
              <a:t>disclosure</a:t>
            </a:r>
            <a:r>
              <a:rPr lang="en-US" altLang="en-US" sz="1900" dirty="0"/>
              <a:t>, it is </a:t>
            </a:r>
            <a:r>
              <a:rPr lang="en-US" altLang="en-US" sz="1900" b="1" i="1" dirty="0"/>
              <a:t>complete and correct</a:t>
            </a:r>
            <a:r>
              <a:rPr lang="en-US" altLang="en-US" sz="1900" dirty="0"/>
              <a:t> as of the time it is made; and</a:t>
            </a:r>
            <a:br>
              <a:rPr lang="en-US" altLang="en-US" sz="1900" dirty="0"/>
            </a:br>
            <a:r>
              <a:rPr lang="en-US" altLang="en-US" sz="1900" dirty="0"/>
              <a:t>        (B) with respect to a </a:t>
            </a:r>
            <a:r>
              <a:rPr lang="en-US" altLang="en-US" sz="1900" b="1" i="1" dirty="0"/>
              <a:t>discovery request, response, or objection</a:t>
            </a:r>
            <a:r>
              <a:rPr lang="en-US" altLang="en-US" sz="1900" dirty="0"/>
              <a:t>, it is:</a:t>
            </a:r>
            <a:br>
              <a:rPr lang="en-US" altLang="en-US" sz="1900" dirty="0"/>
            </a:br>
            <a:r>
              <a:rPr lang="en-US" altLang="en-US" sz="1900" dirty="0"/>
              <a:t>            (</a:t>
            </a:r>
            <a:r>
              <a:rPr lang="en-US" altLang="en-US" sz="1900" dirty="0" err="1"/>
              <a:t>i</a:t>
            </a:r>
            <a:r>
              <a:rPr lang="en-US" altLang="en-US" sz="1900" dirty="0"/>
              <a:t>) consistent with these rules and </a:t>
            </a:r>
            <a:r>
              <a:rPr lang="en-US" altLang="en-US" sz="1900" b="1" i="1" dirty="0"/>
              <a:t>warranted by existing law or by a </a:t>
            </a:r>
            <a:r>
              <a:rPr lang="en-US" altLang="en-US" sz="1900" b="1" i="1" dirty="0" err="1"/>
              <a:t>nonfrivolous</a:t>
            </a:r>
            <a:r>
              <a:rPr lang="en-US" altLang="en-US" sz="1900" b="1" i="1" dirty="0"/>
              <a:t> argument for extending, modifying, or reversing existing law, or for establishing new law</a:t>
            </a:r>
            <a:r>
              <a:rPr lang="en-US" altLang="en-US" sz="1900" dirty="0"/>
              <a:t>;</a:t>
            </a:r>
            <a:br>
              <a:rPr lang="en-US" altLang="en-US" sz="1900" dirty="0"/>
            </a:br>
            <a:r>
              <a:rPr lang="en-US" altLang="en-US" sz="1900" dirty="0"/>
              <a:t>            (ii) not interposed for any improper purpose, such as to harass, cause unnecessary delay, or needlessly increase the cost of litigation; and</a:t>
            </a:r>
            <a:br>
              <a:rPr lang="en-US" altLang="en-US" sz="1900" dirty="0"/>
            </a:br>
            <a:r>
              <a:rPr lang="en-US" altLang="en-US" sz="1900" dirty="0"/>
              <a:t>            (iii) neither unreasonable nor unduly burdensome or expensive, considering the needs of the case, prior discovery in the case, the amount in controversy, and the importance of the issues at stake in the action....</a:t>
            </a:r>
            <a:br>
              <a:rPr lang="en-US" altLang="en-US" sz="1900" dirty="0"/>
            </a:br>
            <a:r>
              <a:rPr lang="en-US" altLang="en-US" sz="19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2000830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2800"/>
              <a:t>Rule 37. Failure to Make Disclosures or to Cooperate in Discovery; Sanctions</a:t>
            </a:r>
            <a:br>
              <a:rPr lang="en-US" altLang="en-US" sz="2800"/>
            </a:br>
            <a:r>
              <a:rPr lang="en-US" altLang="en-US" sz="2800"/>
              <a:t>(a) Motion for an Order Compelling Disclosure or Discovery.</a:t>
            </a:r>
            <a:br>
              <a:rPr lang="en-US" altLang="en-US" sz="2800"/>
            </a:br>
            <a:r>
              <a:rPr lang="en-US" altLang="en-US" sz="2800"/>
              <a:t>(1) In General.</a:t>
            </a:r>
            <a:br>
              <a:rPr lang="en-US" altLang="en-US" sz="2800"/>
            </a:br>
            <a:r>
              <a:rPr lang="en-US" altLang="en-US" sz="2800"/>
              <a:t>On notice to other parties and all affected persons, a party may move for an order compelling disclosure or discovery. The motion must include a certification that the movant has </a:t>
            </a:r>
            <a:r>
              <a:rPr lang="en-US" altLang="en-US" sz="2800" b="1" i="1"/>
              <a:t>in good faith conferred or attempted to confer with the person or party failing to make disclosure or discovery </a:t>
            </a:r>
            <a:r>
              <a:rPr lang="en-US" altLang="en-US" sz="2800"/>
              <a:t>in an effort to obtain it without court action.</a:t>
            </a:r>
            <a:br>
              <a:rPr lang="en-US" altLang="en-US" sz="2800"/>
            </a:br>
            <a:r>
              <a:rPr lang="en-US" altLang="en-US" sz="2800"/>
              <a:t> </a:t>
            </a:r>
            <a:br>
              <a:rPr lang="en-US" altLang="en-US" sz="2800"/>
            </a:br>
            <a:endParaRPr lang="en-US" altLang="en-US" sz="2800"/>
          </a:p>
        </p:txBody>
      </p:sp>
    </p:spTree>
    <p:extLst>
      <p:ext uri="{BB962C8B-B14F-4D97-AF65-F5344CB8AC3E}">
        <p14:creationId xmlns:p14="http://schemas.microsoft.com/office/powerpoint/2010/main" val="518961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95438" y="928688"/>
            <a:ext cx="9072562" cy="5072062"/>
          </a:xfrm>
        </p:spPr>
        <p:txBody>
          <a:bodyPr>
            <a:normAutofit fontScale="90000"/>
          </a:bodyPr>
          <a:lstStyle/>
          <a:p>
            <a:pPr algn="l" eaLnBrk="1" hangingPunct="1"/>
            <a:r>
              <a:rPr lang="en-US" altLang="en-US" sz="2400" dirty="0" smtClean="0"/>
              <a:t>(b)(2</a:t>
            </a:r>
            <a:r>
              <a:rPr lang="en-US" altLang="en-US" sz="2400" dirty="0"/>
              <a:t>)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1258470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22426" y="928688"/>
            <a:ext cx="9045575" cy="5072062"/>
          </a:xfrm>
        </p:spPr>
        <p:txBody>
          <a:bodyPr>
            <a:normAutofit fontScale="90000"/>
          </a:bodyPr>
          <a:lstStyle/>
          <a:p>
            <a:pPr algn="l" eaLnBrk="1" hangingPunct="1"/>
            <a:r>
              <a:rPr lang="en-CA" altLang="en-US" sz="2800"/>
              <a:t>37(c) </a:t>
            </a:r>
            <a:r>
              <a:rPr lang="en-CA" altLang="en-US" sz="2800" b="1" i="1"/>
              <a:t>Failure to Disclose</a:t>
            </a:r>
            <a:r>
              <a:rPr lang="en-CA" altLang="en-US" sz="2800"/>
              <a:t>; to Supplement an Earlier Response, or to Admit.</a:t>
            </a:r>
            <a:r>
              <a:rPr lang="en-US" altLang="en-US" sz="2800"/>
              <a:t/>
            </a:r>
            <a:br>
              <a:rPr lang="en-US" altLang="en-US" sz="2800"/>
            </a:br>
            <a:r>
              <a:rPr lang="en-CA" altLang="en-US" sz="2800"/>
              <a:t>(1) Failure to Disclose or Supplement. </a:t>
            </a:r>
            <a:r>
              <a:rPr lang="en-US" altLang="en-US" sz="2800"/>
              <a:t/>
            </a:r>
            <a:br>
              <a:rPr lang="en-US" altLang="en-US" sz="2800"/>
            </a:br>
            <a:r>
              <a:rPr lang="en-CA" altLang="en-US" sz="2800"/>
              <a:t>If a party fails to provide information or identify a witness as required by Rule 26(a) or 26(e), </a:t>
            </a:r>
            <a:r>
              <a:rPr lang="en-CA" altLang="en-US" sz="2800" b="1" i="1"/>
              <a:t>the party is not allowed to use that information</a:t>
            </a:r>
            <a:r>
              <a:rPr lang="en-CA" altLang="en-US" sz="2800"/>
              <a:t> or witness to supply evidence on a motion, at a hearing, or at a trial, unless the failure was substantially justified or is harmless. In addition to or instead of this sanction, the court, on motion and after giving an opportunity to be heard:</a:t>
            </a:r>
            <a:r>
              <a:rPr lang="en-US" altLang="en-US" sz="2800"/>
              <a:t/>
            </a:r>
            <a:br>
              <a:rPr lang="en-US" altLang="en-US" sz="2800"/>
            </a:br>
            <a:r>
              <a:rPr lang="en-CA" altLang="en-US" sz="2800"/>
              <a:t>(A) may order payment of the reasonable expenses, including attorney's fees, caused by the failure;</a:t>
            </a:r>
            <a:r>
              <a:rPr lang="en-US" altLang="en-US" sz="2800"/>
              <a:t/>
            </a:r>
            <a:br>
              <a:rPr lang="en-US" altLang="en-US" sz="2800"/>
            </a:br>
            <a:r>
              <a:rPr lang="en-CA" altLang="en-US" sz="2800"/>
              <a:t>(B) may inform the jury of the party's failure; and </a:t>
            </a:r>
            <a:r>
              <a:rPr lang="en-US" altLang="en-US" sz="2800"/>
              <a:t/>
            </a:r>
            <a:br>
              <a:rPr lang="en-US" altLang="en-US" sz="2800"/>
            </a:br>
            <a:r>
              <a:rPr lang="en-CA" altLang="en-US" sz="2800"/>
              <a:t>(C) may impose other appropriate sanctions, including any of the orders listed in Rule 37(b)(2)(A)(i)-(vi).</a:t>
            </a:r>
            <a:r>
              <a:rPr lang="en-US" altLang="en-US" sz="2800"/>
              <a:t/>
            </a:r>
            <a:br>
              <a:rPr lang="en-US" altLang="en-US" sz="2800"/>
            </a:br>
            <a:endParaRPr lang="en-US" altLang="en-US" sz="2800"/>
          </a:p>
        </p:txBody>
      </p:sp>
    </p:spTree>
    <p:extLst>
      <p:ext uri="{BB962C8B-B14F-4D97-AF65-F5344CB8AC3E}">
        <p14:creationId xmlns:p14="http://schemas.microsoft.com/office/powerpoint/2010/main" val="544649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smtClean="0"/>
              <a:t>terminating litigation before trial</a:t>
            </a:r>
            <a:br>
              <a:rPr lang="en-US" altLang="en-US" smtClean="0"/>
            </a:br>
            <a:endParaRPr lang="en-US" altLang="en-US"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39</a:t>
            </a:fld>
            <a:endParaRPr lang="en-US" altLang="en-US" sz="900">
              <a:solidFill>
                <a:srgbClr val="898989"/>
              </a:solidFill>
            </a:endParaRPr>
          </a:p>
        </p:txBody>
      </p:sp>
    </p:spTree>
    <p:extLst>
      <p:ext uri="{BB962C8B-B14F-4D97-AF65-F5344CB8AC3E}">
        <p14:creationId xmlns:p14="http://schemas.microsoft.com/office/powerpoint/2010/main" val="91070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smtClean="0"/>
              <a:t>mechanics of discovery</a:t>
            </a:r>
            <a:endParaRPr lang="en-US" altLang="en-US" smtClean="0"/>
          </a:p>
        </p:txBody>
      </p:sp>
    </p:spTree>
    <p:extLst>
      <p:ext uri="{BB962C8B-B14F-4D97-AF65-F5344CB8AC3E}">
        <p14:creationId xmlns:p14="http://schemas.microsoft.com/office/powerpoint/2010/main" val="1687297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smtClean="0"/>
              <a:t>12(b)(6)</a:t>
            </a:r>
            <a:br>
              <a:rPr lang="en-US" altLang="en-US" smtClean="0"/>
            </a:br>
            <a:r>
              <a:rPr lang="en-US" altLang="en-US" smtClean="0"/>
              <a:t/>
            </a:r>
            <a:br>
              <a:rPr lang="en-US" altLang="en-US" smtClean="0"/>
            </a:br>
            <a:r>
              <a:rPr lang="en-US" altLang="en-US" smtClean="0"/>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40</a:t>
            </a:fld>
            <a:endParaRPr lang="en-US" altLang="en-US" sz="900">
              <a:solidFill>
                <a:srgbClr val="898989"/>
              </a:solidFill>
            </a:endParaRPr>
          </a:p>
        </p:txBody>
      </p:sp>
    </p:spTree>
    <p:extLst>
      <p:ext uri="{BB962C8B-B14F-4D97-AF65-F5344CB8AC3E}">
        <p14:creationId xmlns:p14="http://schemas.microsoft.com/office/powerpoint/2010/main" val="842979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smtClean="0"/>
              <a:t>12(c)</a:t>
            </a:r>
            <a:br>
              <a:rPr lang="en-US" altLang="en-US" smtClean="0"/>
            </a:br>
            <a:r>
              <a:rPr lang="en-US" altLang="en-US" smtClean="0"/>
              <a:t/>
            </a:r>
            <a:br>
              <a:rPr lang="en-US" altLang="en-US" smtClean="0"/>
            </a:br>
            <a:r>
              <a:rPr lang="en-US" altLang="en-US" smtClean="0"/>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41</a:t>
            </a:fld>
            <a:endParaRPr lang="en-US" altLang="en-US" sz="900">
              <a:solidFill>
                <a:srgbClr val="898989"/>
              </a:solidFill>
            </a:endParaRPr>
          </a:p>
        </p:txBody>
      </p:sp>
    </p:spTree>
    <p:extLst>
      <p:ext uri="{BB962C8B-B14F-4D97-AF65-F5344CB8AC3E}">
        <p14:creationId xmlns:p14="http://schemas.microsoft.com/office/powerpoint/2010/main" val="28814475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27264" y="1131888"/>
            <a:ext cx="7812087" cy="4464050"/>
          </a:xfrm>
        </p:spPr>
        <p:txBody>
          <a:bodyPr/>
          <a:lstStyle/>
          <a:p>
            <a:r>
              <a:rPr lang="en-US" altLang="en-US" smtClean="0"/>
              <a:t>How can a </a:t>
            </a:r>
            <a:r>
              <a:rPr lang="en-US" altLang="en-US" i="1" smtClean="0"/>
              <a:t>plaintiff</a:t>
            </a:r>
            <a:r>
              <a:rPr lang="en-US" altLang="en-US" smtClean="0"/>
              <a:t> receive a motion for a judgment on the pleadings?</a:t>
            </a:r>
          </a:p>
        </p:txBody>
      </p:sp>
    </p:spTree>
    <p:extLst>
      <p:ext uri="{BB962C8B-B14F-4D97-AF65-F5344CB8AC3E}">
        <p14:creationId xmlns:p14="http://schemas.microsoft.com/office/powerpoint/2010/main" val="681175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smtClean="0"/>
              <a:t>evidentiary insufficiency</a:t>
            </a:r>
          </a:p>
        </p:txBody>
      </p:sp>
    </p:spTree>
    <p:extLst>
      <p:ext uri="{BB962C8B-B14F-4D97-AF65-F5344CB8AC3E}">
        <p14:creationId xmlns:p14="http://schemas.microsoft.com/office/powerpoint/2010/main" val="2900506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smtClean="0"/>
              <a:t>summary judgment</a:t>
            </a:r>
            <a:br>
              <a:rPr lang="en-US" altLang="en-US" smtClean="0"/>
            </a:br>
            <a:r>
              <a:rPr lang="en-US" altLang="en-US" smtClean="0"/>
              <a:t/>
            </a:r>
            <a:br>
              <a:rPr lang="en-US" altLang="en-US" smtClean="0"/>
            </a:br>
            <a:r>
              <a:rPr lang="en-US" altLang="en-US" smtClean="0"/>
              <a:t>directed verdict</a:t>
            </a:r>
            <a:br>
              <a:rPr lang="en-US" altLang="en-US" smtClean="0"/>
            </a:br>
            <a:r>
              <a:rPr lang="en-US" altLang="en-US" smtClean="0"/>
              <a:t/>
            </a:r>
            <a:br>
              <a:rPr lang="en-US" altLang="en-US" smtClean="0"/>
            </a:br>
            <a:r>
              <a:rPr lang="en-US" altLang="en-US" smtClean="0"/>
              <a:t>judgment notwithstanding the verdict</a:t>
            </a:r>
          </a:p>
        </p:txBody>
      </p:sp>
    </p:spTree>
    <p:extLst>
      <p:ext uri="{BB962C8B-B14F-4D97-AF65-F5344CB8AC3E}">
        <p14:creationId xmlns:p14="http://schemas.microsoft.com/office/powerpoint/2010/main" val="170930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09900" y="1063626"/>
            <a:ext cx="6172200" cy="4651375"/>
          </a:xfrm>
        </p:spPr>
        <p:txBody>
          <a:bodyPr/>
          <a:lstStyle/>
          <a:p>
            <a:pPr eaLnBrk="1" hangingPunct="1"/>
            <a:r>
              <a:rPr lang="en-US" altLang="en-US" smtClean="0"/>
              <a:t>burden of pleading</a:t>
            </a:r>
            <a:br>
              <a:rPr lang="en-US" altLang="en-US" smtClean="0"/>
            </a:br>
            <a:r>
              <a:rPr lang="en-US" altLang="en-US" smtClean="0"/>
              <a:t/>
            </a:r>
            <a:br>
              <a:rPr lang="en-US" altLang="en-US" smtClean="0"/>
            </a:br>
            <a:r>
              <a:rPr lang="en-US" altLang="en-US" smtClean="0"/>
              <a:t>burden of production</a:t>
            </a:r>
            <a:br>
              <a:rPr lang="en-US" altLang="en-US" smtClean="0"/>
            </a:br>
            <a:r>
              <a:rPr lang="en-US" altLang="en-US" smtClean="0"/>
              <a:t/>
            </a:r>
            <a:br>
              <a:rPr lang="en-US" altLang="en-US" smtClean="0"/>
            </a:br>
            <a:r>
              <a:rPr lang="en-US" altLang="en-US" smtClean="0"/>
              <a:t>burden of persuasion</a:t>
            </a:r>
          </a:p>
        </p:txBody>
      </p:sp>
    </p:spTree>
    <p:extLst>
      <p:ext uri="{BB962C8B-B14F-4D97-AF65-F5344CB8AC3E}">
        <p14:creationId xmlns:p14="http://schemas.microsoft.com/office/powerpoint/2010/main" val="1577762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smtClean="0"/>
              <a:t>burden of production </a:t>
            </a:r>
            <a:br>
              <a:rPr lang="en-US" altLang="en-US" smtClean="0"/>
            </a:br>
            <a:r>
              <a:rPr lang="en-US" altLang="en-US" smtClean="0"/>
              <a:t/>
            </a:r>
            <a:br>
              <a:rPr lang="en-US" altLang="en-US" smtClean="0"/>
            </a:br>
            <a:r>
              <a:rPr lang="en-US" altLang="en-US" smtClean="0"/>
              <a:t>burden of providing evidence such that a reasonable jury could find in your favor</a:t>
            </a:r>
          </a:p>
        </p:txBody>
      </p:sp>
    </p:spTree>
    <p:extLst>
      <p:ext uri="{BB962C8B-B14F-4D97-AF65-F5344CB8AC3E}">
        <p14:creationId xmlns:p14="http://schemas.microsoft.com/office/powerpoint/2010/main" val="3252213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09900" y="1063626"/>
            <a:ext cx="6172200" cy="4708525"/>
          </a:xfrm>
        </p:spPr>
        <p:txBody>
          <a:bodyPr/>
          <a:lstStyle/>
          <a:p>
            <a:pPr eaLnBrk="1" hangingPunct="1"/>
            <a:r>
              <a:rPr lang="en-US" altLang="en-US" smtClean="0"/>
              <a:t>burden of persuasion</a:t>
            </a:r>
            <a:br>
              <a:rPr lang="en-US" altLang="en-US" smtClean="0"/>
            </a:br>
            <a:r>
              <a:rPr lang="en-US" altLang="en-US" smtClean="0"/>
              <a:t/>
            </a:r>
            <a:br>
              <a:rPr lang="en-US" altLang="en-US" smtClean="0"/>
            </a:br>
            <a:r>
              <a:rPr lang="en-US" altLang="en-US" smtClean="0"/>
              <a:t>if in doubt that the standard of proof is satisfied, then must find against the party who had the burden</a:t>
            </a:r>
          </a:p>
        </p:txBody>
      </p:sp>
    </p:spTree>
    <p:extLst>
      <p:ext uri="{BB962C8B-B14F-4D97-AF65-F5344CB8AC3E}">
        <p14:creationId xmlns:p14="http://schemas.microsoft.com/office/powerpoint/2010/main" val="4139355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67050" y="1063626"/>
            <a:ext cx="6115050" cy="4479925"/>
          </a:xfrm>
        </p:spPr>
        <p:txBody>
          <a:bodyPr>
            <a:normAutofit fontScale="90000"/>
          </a:bodyPr>
          <a:lstStyle/>
          <a:p>
            <a:pPr eaLnBrk="1" hangingPunct="1"/>
            <a:r>
              <a:rPr lang="en-US" altLang="en-US" smtClean="0"/>
              <a:t>P satisfied his burden of production at trial concerning every element of the cause of action</a:t>
            </a:r>
            <a:br>
              <a:rPr lang="en-US" altLang="en-US" smtClean="0"/>
            </a:br>
            <a:r>
              <a:rPr lang="en-US" altLang="en-US" smtClean="0"/>
              <a:t/>
            </a:r>
            <a:br>
              <a:rPr lang="en-US" altLang="en-US" smtClean="0"/>
            </a:br>
            <a:r>
              <a:rPr lang="en-US" altLang="en-US" smtClean="0"/>
              <a:t>D offers no evidence</a:t>
            </a:r>
            <a:br>
              <a:rPr lang="en-US" altLang="en-US" smtClean="0"/>
            </a:br>
            <a:r>
              <a:rPr lang="en-US" altLang="en-US" smtClean="0"/>
              <a:t/>
            </a:r>
            <a:br>
              <a:rPr lang="en-US" altLang="en-US" smtClean="0"/>
            </a:br>
            <a:r>
              <a:rPr lang="en-US" altLang="en-US" smtClean="0"/>
              <a:t>directed verdict for P?</a:t>
            </a:r>
          </a:p>
        </p:txBody>
      </p:sp>
    </p:spTree>
    <p:extLst>
      <p:ext uri="{BB962C8B-B14F-4D97-AF65-F5344CB8AC3E}">
        <p14:creationId xmlns:p14="http://schemas.microsoft.com/office/powerpoint/2010/main" val="6451457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smtClean="0"/>
              <a:t>Rule 50</a:t>
            </a:r>
            <a:br>
              <a:rPr lang="en-US" altLang="en-US" smtClean="0"/>
            </a:br>
            <a:r>
              <a:rPr lang="en-US" altLang="en-US" smtClean="0"/>
              <a:t>Judgment as a Matter of Law</a:t>
            </a:r>
          </a:p>
        </p:txBody>
      </p:sp>
    </p:spTree>
    <p:extLst>
      <p:ext uri="{BB962C8B-B14F-4D97-AF65-F5344CB8AC3E}">
        <p14:creationId xmlns:p14="http://schemas.microsoft.com/office/powerpoint/2010/main" val="251808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smtClean="0"/>
              <a:t>attorney-client privilege</a:t>
            </a:r>
          </a:p>
        </p:txBody>
      </p:sp>
    </p:spTree>
    <p:extLst>
      <p:ext uri="{BB962C8B-B14F-4D97-AF65-F5344CB8AC3E}">
        <p14:creationId xmlns:p14="http://schemas.microsoft.com/office/powerpoint/2010/main" val="11408199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smtClean="0"/>
              <a:t>Rule 56. Summary Judgment</a:t>
            </a:r>
            <a:br>
              <a:rPr lang="en-US" dirty="0" smtClean="0"/>
            </a:br>
            <a:r>
              <a:rPr lang="en-US" dirty="0" smtClean="0"/>
              <a:t/>
            </a:r>
            <a:br>
              <a:rPr lang="en-US" dirty="0" smtClean="0"/>
            </a:br>
            <a:r>
              <a:rPr lang="en-US" dirty="0" smtClean="0"/>
              <a:t>(c)(2) The judgment sought should be rendered if the pleadings, the discovery and disclosure materials on file, and any affidavits show that there is no genuine issue as to any material fact and that the </a:t>
            </a:r>
            <a:r>
              <a:rPr lang="en-US" dirty="0" err="1" smtClean="0"/>
              <a:t>movant</a:t>
            </a:r>
            <a:r>
              <a:rPr lang="en-US" dirty="0" smtClean="0"/>
              <a:t> is entitled to judgment as a matter of law.</a:t>
            </a:r>
            <a:br>
              <a:rPr lang="en-US" dirty="0" smtClean="0"/>
            </a:br>
            <a:r>
              <a:rPr lang="en-US" dirty="0" smtClean="0"/>
              <a:t/>
            </a:r>
            <a:br>
              <a:rPr lang="en-US" dirty="0" smtClean="0"/>
            </a:br>
            <a:endParaRPr lang="en-US" dirty="0" smtClean="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50</a:t>
            </a:fld>
            <a:endParaRPr lang="en-US" altLang="en-US" sz="900">
              <a:solidFill>
                <a:srgbClr val="898989"/>
              </a:solidFill>
            </a:endParaRPr>
          </a:p>
        </p:txBody>
      </p:sp>
    </p:spTree>
    <p:extLst>
      <p:ext uri="{BB962C8B-B14F-4D97-AF65-F5344CB8AC3E}">
        <p14:creationId xmlns:p14="http://schemas.microsoft.com/office/powerpoint/2010/main" val="3882718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smtClean="0"/>
              <a:t>- P sues D for negligence</a:t>
            </a:r>
            <a:br>
              <a:rPr lang="en-US" altLang="en-US" smtClean="0"/>
            </a:br>
            <a:r>
              <a:rPr lang="en-US" altLang="en-US" smtClean="0"/>
              <a:t>- P offers evidence that at trial would satisfy the burden of production concerning negligence and damages but nothing concerning causation</a:t>
            </a:r>
            <a:br>
              <a:rPr lang="en-US" altLang="en-US" smtClean="0"/>
            </a:br>
            <a:r>
              <a:rPr lang="en-US" altLang="en-US" smtClean="0"/>
              <a:t>- D offers no evidence and moves for summary judgment</a:t>
            </a:r>
            <a:br>
              <a:rPr lang="en-US" altLang="en-US" smtClean="0"/>
            </a:br>
            <a:endParaRPr lang="en-US" altLang="en-US" smtClean="0"/>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51</a:t>
            </a:fld>
            <a:endParaRPr lang="en-US" altLang="en-US" sz="900">
              <a:solidFill>
                <a:srgbClr val="898989"/>
              </a:solidFill>
            </a:endParaRPr>
          </a:p>
        </p:txBody>
      </p:sp>
    </p:spTree>
    <p:extLst>
      <p:ext uri="{BB962C8B-B14F-4D97-AF65-F5344CB8AC3E}">
        <p14:creationId xmlns:p14="http://schemas.microsoft.com/office/powerpoint/2010/main" val="859235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summary judgment for defendant concerning a cause of action</a:t>
            </a:r>
            <a:br>
              <a:rPr lang="en-US" altLang="en-US" smtClean="0"/>
            </a:br>
            <a:r>
              <a:rPr lang="en-US" altLang="en-US" smtClean="0"/>
              <a:t/>
            </a:r>
            <a:br>
              <a:rPr lang="en-US" altLang="en-US" smtClean="0"/>
            </a:br>
            <a:r>
              <a:rPr lang="en-US" altLang="en-US" smtClean="0"/>
              <a:t>no reasonable jury could find for the plaintiff with respect to at least </a:t>
            </a:r>
            <a:r>
              <a:rPr lang="en-US" altLang="en-US" i="1" smtClean="0"/>
              <a:t>one</a:t>
            </a:r>
            <a:r>
              <a:rPr lang="en-US" altLang="en-US" smtClean="0"/>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52</a:t>
            </a:fld>
            <a:endParaRPr lang="en-US" altLang="en-US" sz="900">
              <a:solidFill>
                <a:srgbClr val="898989"/>
              </a:solidFill>
            </a:endParaRPr>
          </a:p>
        </p:txBody>
      </p:sp>
    </p:spTree>
    <p:extLst>
      <p:ext uri="{BB962C8B-B14F-4D97-AF65-F5344CB8AC3E}">
        <p14:creationId xmlns:p14="http://schemas.microsoft.com/office/powerpoint/2010/main" val="16037377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a:t>
            </a:r>
            <a:br>
              <a:rPr lang="en-US" altLang="en-US" smtClean="0"/>
            </a:br>
            <a:r>
              <a:rPr lang="en-US" altLang="en-US" smtClean="0"/>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53</a:t>
            </a:fld>
            <a:endParaRPr lang="en-US" altLang="en-US" sz="900">
              <a:solidFill>
                <a:srgbClr val="898989"/>
              </a:solidFill>
            </a:endParaRPr>
          </a:p>
        </p:txBody>
      </p:sp>
    </p:spTree>
    <p:extLst>
      <p:ext uri="{BB962C8B-B14F-4D97-AF65-F5344CB8AC3E}">
        <p14:creationId xmlns:p14="http://schemas.microsoft.com/office/powerpoint/2010/main" val="8287936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smtClean="0"/>
              <a:t>summary judgment for plaintiff concerning a cause of action</a:t>
            </a:r>
            <a:br>
              <a:rPr lang="en-US" altLang="en-US" smtClean="0"/>
            </a:br>
            <a:r>
              <a:rPr lang="en-US" altLang="en-US" smtClean="0"/>
              <a:t/>
            </a:r>
            <a:br>
              <a:rPr lang="en-US" altLang="en-US" smtClean="0"/>
            </a:br>
            <a:r>
              <a:rPr lang="en-US" altLang="en-US" smtClean="0"/>
              <a:t>no reasonable jury could find for the defendant with respect to </a:t>
            </a:r>
            <a:r>
              <a:rPr lang="en-US" altLang="en-US" i="1" smtClean="0"/>
              <a:t>each</a:t>
            </a:r>
            <a:r>
              <a:rPr lang="en-US" altLang="en-US" smtClean="0"/>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54</a:t>
            </a:fld>
            <a:endParaRPr lang="en-US" altLang="en-US" sz="900">
              <a:solidFill>
                <a:srgbClr val="898989"/>
              </a:solidFill>
            </a:endParaRPr>
          </a:p>
        </p:txBody>
      </p:sp>
    </p:spTree>
    <p:extLst>
      <p:ext uri="{BB962C8B-B14F-4D97-AF65-F5344CB8AC3E}">
        <p14:creationId xmlns:p14="http://schemas.microsoft.com/office/powerpoint/2010/main" val="19031632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 </a:t>
            </a:r>
            <a:br>
              <a:rPr lang="en-US" altLang="en-US" smtClean="0"/>
            </a:br>
            <a:r>
              <a:rPr lang="en-US" altLang="en-US" smtClean="0"/>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55</a:t>
            </a:fld>
            <a:endParaRPr lang="en-US" altLang="en-US" sz="900">
              <a:solidFill>
                <a:srgbClr val="898989"/>
              </a:solidFill>
            </a:endParaRPr>
          </a:p>
        </p:txBody>
      </p:sp>
    </p:spTree>
    <p:extLst>
      <p:ext uri="{BB962C8B-B14F-4D97-AF65-F5344CB8AC3E}">
        <p14:creationId xmlns:p14="http://schemas.microsoft.com/office/powerpoint/2010/main" val="18025218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r>
              <a:rPr lang="en-US" altLang="en-US" sz="3000"/>
              <a:t/>
            </a: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20995649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smtClean="0"/>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57</a:t>
            </a:fld>
            <a:endParaRPr lang="en-US" altLang="en-US" sz="900">
              <a:solidFill>
                <a:srgbClr val="898989"/>
              </a:solidFill>
            </a:endParaRPr>
          </a:p>
        </p:txBody>
      </p:sp>
    </p:spTree>
    <p:extLst>
      <p:ext uri="{BB962C8B-B14F-4D97-AF65-F5344CB8AC3E}">
        <p14:creationId xmlns:p14="http://schemas.microsoft.com/office/powerpoint/2010/main" val="27865068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32015174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59</a:t>
            </a:fld>
            <a:endParaRPr lang="en-US" altLang="en-US" sz="900">
              <a:solidFill>
                <a:srgbClr val="898989"/>
              </a:solidFill>
            </a:endParaRPr>
          </a:p>
        </p:txBody>
      </p:sp>
    </p:spTree>
    <p:extLst>
      <p:ext uri="{BB962C8B-B14F-4D97-AF65-F5344CB8AC3E}">
        <p14:creationId xmlns:p14="http://schemas.microsoft.com/office/powerpoint/2010/main" val="213095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r>
              <a:rPr lang="en-US" altLang="en-US" sz="3200"/>
              <a:t/>
            </a:r>
            <a:br>
              <a:rPr lang="en-US" altLang="en-US" sz="3200"/>
            </a:br>
            <a:r>
              <a:rPr lang="en-CA" altLang="en-US" sz="3200"/>
              <a:t>§ 68. Attorney–Client Privilege</a:t>
            </a:r>
            <a:r>
              <a:rPr lang="en-US" altLang="en-US" sz="3200"/>
              <a:t/>
            </a:r>
            <a:br>
              <a:rPr lang="en-US" altLang="en-US" sz="3200"/>
            </a:br>
            <a:r>
              <a:rPr lang="en-CA" altLang="en-US" sz="3200"/>
              <a:t> </a:t>
            </a:r>
            <a:r>
              <a:rPr lang="en-US" altLang="en-US" sz="3200"/>
              <a:t/>
            </a:r>
            <a:br>
              <a:rPr lang="en-US" altLang="en-US" sz="3200"/>
            </a:br>
            <a:r>
              <a:rPr lang="en-CA" altLang="en-US" sz="3200"/>
              <a:t>[T]he attorney-client privilege may be invoked as provided in § 86 with respect to:</a:t>
            </a:r>
            <a:r>
              <a:rPr lang="en-US" altLang="en-US" sz="3200"/>
              <a:t/>
            </a:r>
            <a:br>
              <a:rPr lang="en-US" altLang="en-US" sz="3200"/>
            </a:br>
            <a:r>
              <a:rPr lang="en-CA" altLang="en-US" sz="3200"/>
              <a:t>(1) a communication</a:t>
            </a:r>
            <a:r>
              <a:rPr lang="en-US" altLang="en-US" sz="3200"/>
              <a:t/>
            </a:r>
            <a:br>
              <a:rPr lang="en-US" altLang="en-US" sz="3200"/>
            </a:br>
            <a:r>
              <a:rPr lang="en-CA" altLang="en-US" sz="3200"/>
              <a:t>(2) made between privileged persons</a:t>
            </a:r>
            <a:r>
              <a:rPr lang="en-US" altLang="en-US" sz="3200"/>
              <a:t/>
            </a:r>
            <a:br>
              <a:rPr lang="en-US" altLang="en-US" sz="3200"/>
            </a:br>
            <a:r>
              <a:rPr lang="en-CA" altLang="en-US" sz="3200"/>
              <a:t>(3) in confidence</a:t>
            </a:r>
            <a:r>
              <a:rPr lang="en-US" altLang="en-US" sz="3200"/>
              <a:t/>
            </a:r>
            <a:br>
              <a:rPr lang="en-US" altLang="en-US" sz="3200"/>
            </a:br>
            <a:r>
              <a:rPr lang="en-CA" altLang="en-US" sz="3200"/>
              <a:t>(4) for the purpose of obtaining or providing legal assistance for the client.</a:t>
            </a:r>
            <a:r>
              <a:rPr lang="en-US" altLang="en-US" sz="3200"/>
              <a:t/>
            </a:r>
            <a:br>
              <a:rPr lang="en-US" altLang="en-US" sz="3200"/>
            </a:br>
            <a:endParaRPr lang="en-US" altLang="en-US" sz="3200"/>
          </a:p>
        </p:txBody>
      </p:sp>
    </p:spTree>
    <p:extLst>
      <p:ext uri="{BB962C8B-B14F-4D97-AF65-F5344CB8AC3E}">
        <p14:creationId xmlns:p14="http://schemas.microsoft.com/office/powerpoint/2010/main" val="1720123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smtClean="0"/>
              <a:t>P sues Ds for violation of the federal antitrust law (Sherman Act)</a:t>
            </a:r>
            <a:br>
              <a:rPr lang="en-US" altLang="en-US" smtClean="0"/>
            </a:br>
            <a:r>
              <a:rPr lang="en-US" altLang="en-US" smtClean="0"/>
              <a:t/>
            </a:r>
            <a:br>
              <a:rPr lang="en-US" altLang="en-US" smtClean="0"/>
            </a:br>
            <a:r>
              <a:rPr lang="en-US" altLang="en-US" smtClean="0"/>
              <a:t>P offers as evidence of an agreement in restraint of trade the Ds’ parallel conduct </a:t>
            </a:r>
            <a:br>
              <a:rPr lang="en-US" altLang="en-US" smtClean="0"/>
            </a:br>
            <a:r>
              <a:rPr lang="en-US" altLang="en-US" smtClean="0"/>
              <a:t>	- for example, that they do not cut in on each other’s territory</a:t>
            </a:r>
          </a:p>
        </p:txBody>
      </p:sp>
    </p:spTree>
    <p:extLst>
      <p:ext uri="{BB962C8B-B14F-4D97-AF65-F5344CB8AC3E}">
        <p14:creationId xmlns:p14="http://schemas.microsoft.com/office/powerpoint/2010/main" val="20082672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61</a:t>
            </a:fld>
            <a:endParaRPr lang="en-US" altLang="en-US" sz="900">
              <a:solidFill>
                <a:srgbClr val="898989"/>
              </a:solidFill>
            </a:endParaRPr>
          </a:p>
        </p:txBody>
      </p:sp>
    </p:spTree>
    <p:extLst>
      <p:ext uri="{BB962C8B-B14F-4D97-AF65-F5344CB8AC3E}">
        <p14:creationId xmlns:p14="http://schemas.microsoft.com/office/powerpoint/2010/main" val="42591930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r>
              <a:rPr lang="en-US" altLang="en-US" sz="2800" b="1"/>
              <a:t/>
            </a:r>
            <a:br>
              <a:rPr lang="en-US" altLang="en-US" sz="2800" b="1"/>
            </a:br>
            <a:endParaRPr lang="en-US" altLang="en-US" sz="2800"/>
          </a:p>
        </p:txBody>
      </p:sp>
    </p:spTree>
    <p:extLst>
      <p:ext uri="{BB962C8B-B14F-4D97-AF65-F5344CB8AC3E}">
        <p14:creationId xmlns:p14="http://schemas.microsoft.com/office/powerpoint/2010/main" val="13839936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smtClean="0"/>
              <a:t>The movant has the burden of showing that summary judgment is appropriate.</a:t>
            </a:r>
            <a:br>
              <a:rPr lang="en-US" altLang="en-US" smtClean="0"/>
            </a:br>
            <a:r>
              <a:rPr lang="en-US" altLang="en-US" smtClean="0"/>
              <a:t/>
            </a:r>
            <a:br>
              <a:rPr lang="en-US" altLang="en-US" smtClean="0"/>
            </a:br>
            <a:r>
              <a:rPr lang="en-US" altLang="en-US" smtClean="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2247028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smtClean="0"/>
              <a:t>Amendment VII</a:t>
            </a:r>
            <a:br>
              <a:rPr lang="en-US" altLang="en-US" b="1" smtClean="0"/>
            </a:br>
            <a:r>
              <a:rPr lang="en-US" altLang="en-US" smtClean="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32539006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smtClean="0"/>
              <a:t>Is summary judgment contrary to the 7</a:t>
            </a:r>
            <a:r>
              <a:rPr lang="en-US" altLang="en-US" baseline="30000" smtClean="0"/>
              <a:t>th</a:t>
            </a:r>
            <a:r>
              <a:rPr lang="en-US" altLang="en-US" smtClean="0"/>
              <a:t> Amendment?</a:t>
            </a:r>
          </a:p>
        </p:txBody>
      </p:sp>
    </p:spTree>
    <p:extLst>
      <p:ext uri="{BB962C8B-B14F-4D97-AF65-F5344CB8AC3E}">
        <p14:creationId xmlns:p14="http://schemas.microsoft.com/office/powerpoint/2010/main" val="209811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smtClean="0"/>
              <a:t>Work Product “Privilege”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6069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smtClean="0"/>
              <a:t>Hickman v. Taylor</a:t>
            </a:r>
            <a:br>
              <a:rPr lang="en-US" altLang="en-US" smtClean="0"/>
            </a:br>
            <a:r>
              <a:rPr lang="en-US" altLang="en-US" smtClean="0"/>
              <a:t>(U.S. 1947)</a:t>
            </a:r>
          </a:p>
        </p:txBody>
      </p:sp>
    </p:spTree>
    <p:extLst>
      <p:ext uri="{BB962C8B-B14F-4D97-AF65-F5344CB8AC3E}">
        <p14:creationId xmlns:p14="http://schemas.microsoft.com/office/powerpoint/2010/main" val="236745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smtClean="0"/>
              <a:t>Ordinarily</a:t>
            </a:r>
            <a:r>
              <a:rPr lang="en-CA" altLang="en-US" sz="3200" dirty="0"/>
              <a:t>,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4217247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747</Words>
  <Application>Microsoft Office PowerPoint</Application>
  <PresentationFormat>Widescreen</PresentationFormat>
  <Paragraphs>77</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Calibri Light</vt:lpstr>
      <vt:lpstr>Office Theme</vt:lpstr>
      <vt:lpstr>Mon., Nov. 14</vt:lpstr>
      <vt:lpstr>Disclosure  &amp;  Discovery</vt:lpstr>
      <vt:lpstr>scope of discovery</vt:lpstr>
      <vt:lpstr>mechanics of discovery</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testify about the extent of his injuries due to D’s negligence. May P request in discovery any surveillance tapes that D may have made of P after the accident?</vt:lpstr>
      <vt:lpstr>impeachment evidence</vt:lpstr>
      <vt:lpstr>You are attempting to get…  non-work product impeachment evidence against other side’s witness  - e.g. prior criminal convictions - freely discoverable (unless another privilege applies)</vt:lpstr>
      <vt:lpstr>You are attempting to get…  work product impeachment evidence against other side’s witness  - e.g. witness statement that contradicts what the witness will say on the stand - discoverable only if work product privilege can be overcome (need non-privileged evidence of material discrepancies)</vt:lpstr>
      <vt:lpstr>You are attempting to get…  non-work product impeachment evidence against your witness - e.g. tapes not made in anticipation of litigation that show that your client is not injured - freely discoverable (unless another privilege applies) - but other side can ask that your witness be deposed before turning it over</vt:lpstr>
      <vt:lpstr>You are attempting to get…  work product impeachment evidence against your witness - e.g. tapes made in anticipation of litigation that show that P is not injured - discoverable if privilege can be overcome (usually fact that tape will be introduced at trial is enough to overcome) - but other side can ask that your witness be deposed before turning it over</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experts </vt:lpstr>
      <vt:lpstr>You give an expert you will call as a witness at trial some witness statements to use in determining his opinion. Can the material be obtained by the other side without a showing of substantial need? </vt:lpstr>
      <vt:lpstr>testifying  non-testifying</vt:lpstr>
      <vt:lpstr>26(a)(2) Disclosure of Expert Testimony.     (A) In General. In addition to the disclosures required by Rule 26(a)(1), a party must disclose to the other parties the identity of any witness it may use at trial to present evidence under Federal Rule of Evidence 702, 703, or 705 [i.e. an expert].     (B) Witnesses Who Must Provide a Written Report. Unless otherwise stipulated or ordered by the court, this disclosure must be accompanied by a written report — prepared and signed by the witness — if the witness is one retained or specially employed to provide expert testimony in the case or one whose duties as the party's employee regularly involve giving expert testimony. The report must contain:          (i) a complete statement of all opinions the witness will express and the basis and reasons for them;          (ii) the data or other information considered by the witness in forming them;         …</vt:lpstr>
      <vt:lpstr>R 26(b)(4)(B) Trial-Preparation Protection for Draft Reports or Disclosures.   Rules 26(b)(3)(A) and (B) protect drafts of any report or disclosure required under Rule 26(a)(2), regardless of the form in which the draft is recorded. </vt:lpstr>
      <vt:lpstr>R 26(b)(4)(C)    Trial-Preparation Protection for Communications Between a Party’s Attorney and Expert Witnesses. Rules 26(b)(3)(A) and (B) protect communications between the party’s attorney and any witness required to provide a report under Rule 26(a)(2)(B), regardless of the form of the communications, except to the extent that the communications: …(ii)    identify facts or data that the party’s attorney provided and that the expert considered in forming the opinions to be expressed; or (iii)    identify assumptions that the party’s attorney provided and that the expert relied on in forming the opinions to be expressed.</vt:lpstr>
      <vt:lpstr>26(b)(4)(D) Expert Employed Only for Trial Preparation. Ordinarily, a party may not, by interrogatories or deposition, discover facts known or opinions held by an expert who has been retained or specially employed by another party in anticipation of litigation or to prepare for trial and who is not expected to be called as a witness at trial. But a party may do so only:  (i) as provided in Rule 35(b) [physical examination] or (ii) on showing exceptional circumstances under which it is impracticable for the party to obtain facts or opinions on the same subject by other means. </vt:lpstr>
      <vt:lpstr>motions to compel, sanctions</vt:lpstr>
      <vt:lpstr>D . . .  - did not turn over disclosure materials - made frivolous discovery requests - and illegitimately refused to turn over materials that were within the scope of your discovery requests </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terminating litigation before trial </vt:lpstr>
      <vt:lpstr>12(b)(6)  failure to state a claim</vt:lpstr>
      <vt:lpstr>12(c)  motion for  judgment on the pleadings</vt:lpstr>
      <vt:lpstr>How can a plaintiff receive a motion for a judgment on the pleadings?</vt:lpstr>
      <vt:lpstr>evidentiary insufficiency</vt:lpstr>
      <vt:lpstr>summary judgment  directed verdict  judgment notwithstanding the verdict</vt:lpstr>
      <vt:lpstr>burden of pleading  burden of production  burden of persuasion</vt:lpstr>
      <vt:lpstr>burden of production   burden of providing evidence such that a reasonable jury could find in your favor</vt:lpstr>
      <vt:lpstr>burden of persuasion  if in doubt that the standard of proof is satisfied, then must find against the party who had the burden</vt:lpstr>
      <vt:lpstr>P satisfied his burden of production at trial concerning every element of the cause of action  D offers no evidence  directed verdict for P?</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25</cp:revision>
  <cp:lastPrinted>2016-11-10T16:34:39Z</cp:lastPrinted>
  <dcterms:created xsi:type="dcterms:W3CDTF">2016-11-03T13:09:03Z</dcterms:created>
  <dcterms:modified xsi:type="dcterms:W3CDTF">2016-11-14T18:32:43Z</dcterms:modified>
</cp:coreProperties>
</file>