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5"/>
  </p:handoutMasterIdLst>
  <p:sldIdLst>
    <p:sldId id="257" r:id="rId2"/>
    <p:sldId id="367" r:id="rId3"/>
    <p:sldId id="379" r:id="rId4"/>
    <p:sldId id="380" r:id="rId5"/>
    <p:sldId id="381" r:id="rId6"/>
    <p:sldId id="382" r:id="rId7"/>
    <p:sldId id="383" r:id="rId8"/>
    <p:sldId id="384" r:id="rId9"/>
    <p:sldId id="385" r:id="rId10"/>
    <p:sldId id="386" r:id="rId11"/>
    <p:sldId id="387" r:id="rId12"/>
    <p:sldId id="388" r:id="rId13"/>
    <p:sldId id="389" r:id="rId14"/>
    <p:sldId id="431" r:id="rId15"/>
    <p:sldId id="390" r:id="rId16"/>
    <p:sldId id="391" r:id="rId17"/>
    <p:sldId id="392" r:id="rId18"/>
    <p:sldId id="393" r:id="rId19"/>
    <p:sldId id="394" r:id="rId20"/>
    <p:sldId id="395" r:id="rId21"/>
    <p:sldId id="396" r:id="rId22"/>
    <p:sldId id="397" r:id="rId23"/>
    <p:sldId id="398" r:id="rId24"/>
    <p:sldId id="399" r:id="rId25"/>
    <p:sldId id="400" r:id="rId26"/>
    <p:sldId id="401" r:id="rId27"/>
    <p:sldId id="402" r:id="rId28"/>
    <p:sldId id="403" r:id="rId29"/>
    <p:sldId id="404" r:id="rId30"/>
    <p:sldId id="405" r:id="rId31"/>
    <p:sldId id="406" r:id="rId32"/>
    <p:sldId id="407" r:id="rId33"/>
    <p:sldId id="408" r:id="rId34"/>
    <p:sldId id="409" r:id="rId35"/>
    <p:sldId id="410" r:id="rId36"/>
    <p:sldId id="411" r:id="rId37"/>
    <p:sldId id="412" r:id="rId38"/>
    <p:sldId id="413" r:id="rId39"/>
    <p:sldId id="414" r:id="rId40"/>
    <p:sldId id="415" r:id="rId41"/>
    <p:sldId id="416" r:id="rId42"/>
    <p:sldId id="417" r:id="rId43"/>
    <p:sldId id="418" r:id="rId44"/>
    <p:sldId id="419" r:id="rId45"/>
    <p:sldId id="420" r:id="rId46"/>
    <p:sldId id="421" r:id="rId47"/>
    <p:sldId id="422" r:id="rId48"/>
    <p:sldId id="423" r:id="rId49"/>
    <p:sldId id="424" r:id="rId50"/>
    <p:sldId id="425" r:id="rId51"/>
    <p:sldId id="426" r:id="rId52"/>
    <p:sldId id="427" r:id="rId53"/>
    <p:sldId id="428" r:id="rId54"/>
    <p:sldId id="429" r:id="rId55"/>
    <p:sldId id="430" r:id="rId56"/>
    <p:sldId id="432" r:id="rId57"/>
    <p:sldId id="433" r:id="rId58"/>
    <p:sldId id="434" r:id="rId59"/>
    <p:sldId id="435" r:id="rId60"/>
    <p:sldId id="436" r:id="rId61"/>
    <p:sldId id="437" r:id="rId62"/>
    <p:sldId id="438" r:id="rId63"/>
    <p:sldId id="439" r:id="rId6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4" autoAdjust="0"/>
    <p:restoredTop sz="94660"/>
  </p:normalViewPr>
  <p:slideViewPr>
    <p:cSldViewPr snapToGrid="0">
      <p:cViewPr varScale="1">
        <p:scale>
          <a:sx n="78" d="100"/>
          <a:sy n="78" d="100"/>
        </p:scale>
        <p:origin x="42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5A99ED0-7E04-478F-B595-33A49425D61C}" type="datetimeFigureOut">
              <a:rPr lang="en-US" smtClean="0"/>
              <a:t>11/10/2016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287E3CD-F1B2-4A18-B7DD-5F18694EFEE7}" type="slidenum">
              <a:rPr lang="en-US" smtClean="0"/>
              <a:t>‹#›</a:t>
            </a:fld>
            <a:endParaRPr lang="en-US"/>
          </a:p>
        </p:txBody>
      </p:sp>
    </p:spTree>
    <p:extLst>
      <p:ext uri="{BB962C8B-B14F-4D97-AF65-F5344CB8AC3E}">
        <p14:creationId xmlns:p14="http://schemas.microsoft.com/office/powerpoint/2010/main" val="23644254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803941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385713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71432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2707199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E6D852-73D9-4532-9439-1DF977BF09FD}"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510119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E6D852-73D9-4532-9439-1DF977BF09FD}" type="datetimeFigureOut">
              <a:rPr lang="en-US" smtClean="0"/>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2261638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E6D852-73D9-4532-9439-1DF977BF09FD}" type="datetimeFigureOut">
              <a:rPr lang="en-US" smtClean="0"/>
              <a:t>11/10/2016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974605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E6D852-73D9-4532-9439-1DF977BF09FD}" type="datetimeFigureOut">
              <a:rPr lang="en-US" smtClean="0"/>
              <a:t>11/10/2016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73136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E6D852-73D9-4532-9439-1DF977BF09FD}" type="datetimeFigureOut">
              <a:rPr lang="en-US" smtClean="0"/>
              <a:t>11/10/2016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955549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E6D852-73D9-4532-9439-1DF977BF09FD}" type="datetimeFigureOut">
              <a:rPr lang="en-US" smtClean="0"/>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140498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E6D852-73D9-4532-9439-1DF977BF09FD}" type="datetimeFigureOut">
              <a:rPr lang="en-US" smtClean="0"/>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504347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E6D852-73D9-4532-9439-1DF977BF09FD}" type="datetimeFigureOut">
              <a:rPr lang="en-US" smtClean="0"/>
              <a:t>11/10/2016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8BDD7-8472-44CA-9D18-1FC1880FA14F}" type="slidenum">
              <a:rPr lang="en-US" smtClean="0"/>
              <a:t>‹#›</a:t>
            </a:fld>
            <a:endParaRPr lang="en-US"/>
          </a:p>
        </p:txBody>
      </p:sp>
    </p:spTree>
    <p:extLst>
      <p:ext uri="{BB962C8B-B14F-4D97-AF65-F5344CB8AC3E}">
        <p14:creationId xmlns:p14="http://schemas.microsoft.com/office/powerpoint/2010/main" val="1169650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hyperlink" Target="http://msgre2.people.wm.edu/AO088A.pdf" TargetMode="Externa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hyperlink" Target="http://educatingtomorrowslawyers.du.edu/images/wygwam/course_portfolios/Defendant_Request_for_Production_of_Documents.pdf" TargetMode="Externa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hyperlink" Target="http://www.justice.gov/atr/cases/f7300/7397.pdf" TargetMode="Externa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s://www.law.cornell.edu/rules/frcp/rule_26#rule_26_a_1"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5668962"/>
          </a:xfrm>
        </p:spPr>
        <p:txBody>
          <a:bodyPr/>
          <a:lstStyle/>
          <a:p>
            <a:pPr eaLnBrk="1" hangingPunct="1"/>
            <a:r>
              <a:rPr lang="en-US" altLang="en-US" dirty="0" smtClean="0"/>
              <a:t>Thurs., Nov. 10</a:t>
            </a:r>
          </a:p>
        </p:txBody>
      </p:sp>
    </p:spTree>
    <p:extLst>
      <p:ext uri="{BB962C8B-B14F-4D97-AF65-F5344CB8AC3E}">
        <p14:creationId xmlns:p14="http://schemas.microsoft.com/office/powerpoint/2010/main" val="39030880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979614" y="1131888"/>
            <a:ext cx="8059737" cy="4525962"/>
          </a:xfrm>
        </p:spPr>
        <p:txBody>
          <a:bodyPr/>
          <a:lstStyle/>
          <a:p>
            <a:r>
              <a:rPr lang="en-US" altLang="en-US" smtClean="0"/>
              <a:t>disclosure concerning experts</a:t>
            </a:r>
            <a:br>
              <a:rPr lang="en-US" altLang="en-US" smtClean="0"/>
            </a:br>
            <a:r>
              <a:rPr lang="en-US" altLang="en-US" smtClean="0"/>
              <a:t>Fed. R. Civ. P. 26(a)(2)</a:t>
            </a:r>
          </a:p>
        </p:txBody>
      </p:sp>
    </p:spTree>
    <p:extLst>
      <p:ext uri="{BB962C8B-B14F-4D97-AF65-F5344CB8AC3E}">
        <p14:creationId xmlns:p14="http://schemas.microsoft.com/office/powerpoint/2010/main" val="40118035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905000" y="1063626"/>
            <a:ext cx="8305800" cy="4651375"/>
          </a:xfrm>
        </p:spPr>
        <p:txBody>
          <a:bodyPr/>
          <a:lstStyle/>
          <a:p>
            <a:pPr eaLnBrk="1" hangingPunct="1"/>
            <a:r>
              <a:rPr lang="en-US" altLang="en-US" smtClean="0"/>
              <a:t>discovery</a:t>
            </a:r>
          </a:p>
        </p:txBody>
      </p:sp>
    </p:spTree>
    <p:extLst>
      <p:ext uri="{BB962C8B-B14F-4D97-AF65-F5344CB8AC3E}">
        <p14:creationId xmlns:p14="http://schemas.microsoft.com/office/powerpoint/2010/main" val="11228099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81200" y="1063626"/>
            <a:ext cx="8229600" cy="4651375"/>
          </a:xfrm>
        </p:spPr>
        <p:txBody>
          <a:bodyPr/>
          <a:lstStyle/>
          <a:p>
            <a:pPr eaLnBrk="1" hangingPunct="1"/>
            <a:r>
              <a:rPr lang="en-US" altLang="en-US" smtClean="0"/>
              <a:t>scope of discovery</a:t>
            </a:r>
            <a:br>
              <a:rPr lang="en-US" altLang="en-US" smtClean="0"/>
            </a:br>
            <a:endParaRPr lang="en-US" altLang="en-US" smtClean="0"/>
          </a:p>
        </p:txBody>
      </p:sp>
    </p:spTree>
    <p:extLst>
      <p:ext uri="{BB962C8B-B14F-4D97-AF65-F5344CB8AC3E}">
        <p14:creationId xmlns:p14="http://schemas.microsoft.com/office/powerpoint/2010/main" val="2741432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828800" y="1063626"/>
            <a:ext cx="8839200" cy="4651375"/>
          </a:xfrm>
        </p:spPr>
        <p:txBody>
          <a:bodyPr>
            <a:normAutofit/>
          </a:bodyPr>
          <a:lstStyle/>
          <a:p>
            <a:pPr algn="l" eaLnBrk="1" hangingPunct="1"/>
            <a:r>
              <a:rPr lang="en-US" altLang="en-US" sz="3200" dirty="0" smtClean="0"/>
              <a:t>Old version:</a:t>
            </a:r>
            <a:br>
              <a:rPr lang="en-US" altLang="en-US" sz="3200" dirty="0" smtClean="0"/>
            </a:br>
            <a:r>
              <a:rPr lang="en-US" altLang="en-US" sz="3200" dirty="0" smtClean="0"/>
              <a:t>26(b</a:t>
            </a:r>
            <a:r>
              <a:rPr lang="en-US" altLang="en-US" sz="3200" dirty="0"/>
              <a:t>)(1): Parties may obtain discovery regarding any </a:t>
            </a:r>
            <a:r>
              <a:rPr lang="en-US" altLang="en-US" sz="3200" b="1" i="1" dirty="0" err="1"/>
              <a:t>nonprivileged</a:t>
            </a:r>
            <a:r>
              <a:rPr lang="en-US" altLang="en-US" sz="3200" i="1" dirty="0"/>
              <a:t> </a:t>
            </a:r>
            <a:r>
              <a:rPr lang="en-US" altLang="en-US" sz="3200" dirty="0"/>
              <a:t>matter that is </a:t>
            </a:r>
            <a:r>
              <a:rPr lang="en-US" altLang="en-US" sz="3200" b="1" i="1" dirty="0"/>
              <a:t>relevant to any party’s claim or defense</a:t>
            </a:r>
            <a:r>
              <a:rPr lang="en-US" altLang="en-US" sz="3200" i="1" dirty="0"/>
              <a:t> </a:t>
            </a:r>
            <a:endParaRPr lang="en-US" altLang="en-US" sz="3200" dirty="0"/>
          </a:p>
        </p:txBody>
      </p:sp>
    </p:spTree>
    <p:extLst>
      <p:ext uri="{BB962C8B-B14F-4D97-AF65-F5344CB8AC3E}">
        <p14:creationId xmlns:p14="http://schemas.microsoft.com/office/powerpoint/2010/main" val="6290168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054" y="365125"/>
            <a:ext cx="10797746" cy="6159243"/>
          </a:xfrm>
        </p:spPr>
        <p:txBody>
          <a:bodyPr>
            <a:noAutofit/>
          </a:bodyPr>
          <a:lstStyle/>
          <a:p>
            <a:r>
              <a:rPr lang="en-US" sz="3600" dirty="0" smtClean="0"/>
              <a:t>NOW:</a:t>
            </a:r>
            <a:br>
              <a:rPr lang="en-US" sz="3600" dirty="0" smtClean="0"/>
            </a:br>
            <a:r>
              <a:rPr lang="en-US" sz="3600" i="1" dirty="0"/>
              <a:t>Scope in General.</a:t>
            </a:r>
            <a:r>
              <a:rPr lang="en-US" sz="3600" dirty="0"/>
              <a:t> Unless otherwise limited by court order, the scope of discovery is as follows: Parties may obtain discovery regarding any </a:t>
            </a:r>
            <a:r>
              <a:rPr lang="en-US" sz="3600" dirty="0" err="1"/>
              <a:t>nonprivileged</a:t>
            </a:r>
            <a:r>
              <a:rPr lang="en-US" sz="3600" dirty="0"/>
              <a:t> matter that is relevant to any party's claim or defense and proportional to the needs of the case, considering the importance of the issues at stake in the action, the amount in controversy, the parties’ relative access to relevant information, the parties’ resources, the importance of the discovery in resolving the issues, and whether the burden or expense of the proposed discovery outweighs its likely benefit. Information within this scope of discovery need not be admissible in evidence to be discoverable.</a:t>
            </a:r>
          </a:p>
        </p:txBody>
      </p:sp>
    </p:spTree>
    <p:extLst>
      <p:ext uri="{BB962C8B-B14F-4D97-AF65-F5344CB8AC3E}">
        <p14:creationId xmlns:p14="http://schemas.microsoft.com/office/powerpoint/2010/main" val="789776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828800" y="857250"/>
            <a:ext cx="8915400" cy="5143500"/>
          </a:xfrm>
        </p:spPr>
        <p:txBody>
          <a:bodyPr>
            <a:normAutofit/>
          </a:bodyPr>
          <a:lstStyle/>
          <a:p>
            <a:r>
              <a:rPr lang="en-US" altLang="en-US" sz="2800" dirty="0"/>
              <a:t>26(b)(2)(C) </a:t>
            </a:r>
            <a:r>
              <a:rPr lang="en-US" sz="2400" i="1" dirty="0"/>
              <a:t>When Required.</a:t>
            </a:r>
            <a:r>
              <a:rPr lang="en-US" sz="2400" dirty="0"/>
              <a:t> On motion or on its own, the court must limit the frequency or extent of discovery otherwise allowed by these rules or by local rule if it determines that:</a:t>
            </a:r>
            <a:br>
              <a:rPr lang="en-US" sz="2400" dirty="0"/>
            </a:br>
            <a:r>
              <a:rPr lang="en-US" sz="2400" dirty="0"/>
              <a:t>(</a:t>
            </a:r>
            <a:r>
              <a:rPr lang="en-US" sz="2400" dirty="0" err="1"/>
              <a:t>i</a:t>
            </a:r>
            <a:r>
              <a:rPr lang="en-US" sz="2400" dirty="0"/>
              <a:t>) the discovery sought is unreasonably cumulative or duplicative, or can be obtained from some other source that is more convenient, less burdensome, or less expensive;</a:t>
            </a:r>
            <a:br>
              <a:rPr lang="en-US" sz="2400" dirty="0"/>
            </a:br>
            <a:r>
              <a:rPr lang="en-US" sz="2400" dirty="0"/>
              <a:t>(ii) the party seeking discovery has had ample opportunity to obtain the information by discovery in the action; or</a:t>
            </a:r>
            <a:br>
              <a:rPr lang="en-US" sz="2400" dirty="0"/>
            </a:br>
            <a:r>
              <a:rPr lang="en-US" sz="2400" dirty="0"/>
              <a:t>(iii) the proposed discovery is outside the scope permitted by Rule 26(b)(1).</a:t>
            </a:r>
          </a:p>
        </p:txBody>
      </p:sp>
    </p:spTree>
    <p:extLst>
      <p:ext uri="{BB962C8B-B14F-4D97-AF65-F5344CB8AC3E}">
        <p14:creationId xmlns:p14="http://schemas.microsoft.com/office/powerpoint/2010/main" val="7857190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752600" y="1063626"/>
            <a:ext cx="8458200" cy="4708525"/>
          </a:xfrm>
        </p:spPr>
        <p:txBody>
          <a:bodyPr/>
          <a:lstStyle/>
          <a:p>
            <a:pPr eaLnBrk="1" hangingPunct="1"/>
            <a:r>
              <a:rPr lang="en-CA" altLang="en-US" smtClean="0"/>
              <a:t>privileges</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3688237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828800" y="1063626"/>
            <a:ext cx="8382000" cy="4651375"/>
          </a:xfrm>
        </p:spPr>
        <p:txBody>
          <a:bodyPr/>
          <a:lstStyle/>
          <a:p>
            <a:pPr eaLnBrk="1" hangingPunct="1"/>
            <a:r>
              <a:rPr lang="en-US" altLang="en-US" smtClean="0"/>
              <a:t>privilege against self-incrimination</a:t>
            </a:r>
          </a:p>
        </p:txBody>
      </p:sp>
    </p:spTree>
    <p:extLst>
      <p:ext uri="{BB962C8B-B14F-4D97-AF65-F5344CB8AC3E}">
        <p14:creationId xmlns:p14="http://schemas.microsoft.com/office/powerpoint/2010/main" val="35084092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676400" y="1063626"/>
            <a:ext cx="8534400" cy="4822825"/>
          </a:xfrm>
        </p:spPr>
        <p:txBody>
          <a:bodyPr/>
          <a:lstStyle/>
          <a:p>
            <a:pPr eaLnBrk="1" hangingPunct="1"/>
            <a:r>
              <a:rPr lang="en-US" altLang="en-US" smtClean="0"/>
              <a:t>Fed. R. Evid. 501</a:t>
            </a:r>
          </a:p>
        </p:txBody>
      </p:sp>
    </p:spTree>
    <p:extLst>
      <p:ext uri="{BB962C8B-B14F-4D97-AF65-F5344CB8AC3E}">
        <p14:creationId xmlns:p14="http://schemas.microsoft.com/office/powerpoint/2010/main" val="16636287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05000" y="1063626"/>
            <a:ext cx="8305800" cy="4537075"/>
          </a:xfrm>
        </p:spPr>
        <p:txBody>
          <a:bodyPr/>
          <a:lstStyle/>
          <a:p>
            <a:pPr eaLnBrk="1" hangingPunct="1"/>
            <a:r>
              <a:rPr lang="en-US" altLang="en-US" smtClean="0"/>
              <a:t>attorney-client privilege</a:t>
            </a:r>
            <a:br>
              <a:rPr lang="en-US" altLang="en-US" smtClean="0"/>
            </a:br>
            <a:r>
              <a:rPr lang="en-US" altLang="en-US" smtClean="0"/>
              <a:t>spousal privileges</a:t>
            </a:r>
            <a:br>
              <a:rPr lang="en-US" altLang="en-US" smtClean="0"/>
            </a:br>
            <a:r>
              <a:rPr lang="en-US" altLang="en-US" smtClean="0"/>
              <a:t>priest-penitent privilege</a:t>
            </a:r>
            <a:br>
              <a:rPr lang="en-US" altLang="en-US" smtClean="0"/>
            </a:br>
            <a:r>
              <a:rPr lang="en-US" altLang="en-US" smtClean="0"/>
              <a:t>doctor-patient privilege</a:t>
            </a:r>
            <a:br>
              <a:rPr lang="en-US" altLang="en-US" smtClean="0"/>
            </a:br>
            <a:endParaRPr lang="en-US" altLang="en-US" smtClean="0"/>
          </a:p>
        </p:txBody>
      </p:sp>
    </p:spTree>
    <p:extLst>
      <p:ext uri="{BB962C8B-B14F-4D97-AF65-F5344CB8AC3E}">
        <p14:creationId xmlns:p14="http://schemas.microsoft.com/office/powerpoint/2010/main" val="3063958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711326" y="936626"/>
            <a:ext cx="8328025" cy="4810125"/>
          </a:xfrm>
        </p:spPr>
        <p:txBody>
          <a:bodyPr>
            <a:normAutofit fontScale="90000"/>
          </a:bodyPr>
          <a:lstStyle/>
          <a:p>
            <a:pPr algn="l" eaLnBrk="1" hangingPunct="1"/>
            <a:r>
              <a:rPr lang="en-US" altLang="en-US" sz="3200" dirty="0"/>
              <a:t/>
            </a:r>
            <a:br>
              <a:rPr lang="en-US" altLang="en-US" sz="3200" dirty="0"/>
            </a:br>
            <a:r>
              <a:rPr lang="en-US" altLang="en-US" sz="3200" dirty="0"/>
              <a:t>DISTINGUISH!</a:t>
            </a:r>
            <a:br>
              <a:rPr lang="en-US" altLang="en-US" sz="3200" dirty="0"/>
            </a:br>
            <a:r>
              <a:rPr lang="en-US" altLang="en-US" sz="3200" dirty="0"/>
              <a:t/>
            </a:r>
            <a:br>
              <a:rPr lang="en-US" altLang="en-US" sz="3200" dirty="0"/>
            </a:br>
            <a:r>
              <a:rPr lang="en-US" altLang="en-US" sz="3200" dirty="0"/>
              <a:t>P sues D for negligence. P wins (D is negligent). X knew about the suit but refused to intervene. X sues D for negligence in connection with the same accident. X may not be able to issue preclude D concerning D’s negligence.</a:t>
            </a:r>
            <a:br>
              <a:rPr lang="en-US" altLang="en-US" sz="3200" dirty="0"/>
            </a:br>
            <a:r>
              <a:rPr lang="en-US" altLang="en-US" sz="3200" dirty="0"/>
              <a:t/>
            </a:r>
            <a:br>
              <a:rPr lang="en-US" altLang="en-US" sz="3200" dirty="0"/>
            </a:br>
            <a:r>
              <a:rPr lang="en-US" altLang="en-US" sz="3200" dirty="0"/>
              <a:t>P sues D to put up a dam. X’s property will be flooded, but he refuses to intervene in the suit. P wins. X may be precluded to sue D to take down dam.</a:t>
            </a:r>
          </a:p>
        </p:txBody>
      </p:sp>
    </p:spTree>
    <p:extLst>
      <p:ext uri="{BB962C8B-B14F-4D97-AF65-F5344CB8AC3E}">
        <p14:creationId xmlns:p14="http://schemas.microsoft.com/office/powerpoint/2010/main" val="30037263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895600" y="1063626"/>
            <a:ext cx="6286500" cy="4594225"/>
          </a:xfrm>
        </p:spPr>
        <p:txBody>
          <a:bodyPr/>
          <a:lstStyle/>
          <a:p>
            <a:pPr eaLnBrk="1" hangingPunct="1"/>
            <a:r>
              <a:rPr lang="en-CA" altLang="en-US" smtClean="0"/>
              <a:t>mechanics of discovery</a:t>
            </a:r>
            <a:endParaRPr lang="en-US" altLang="en-US" smtClean="0"/>
          </a:p>
        </p:txBody>
      </p:sp>
    </p:spTree>
    <p:extLst>
      <p:ext uri="{BB962C8B-B14F-4D97-AF65-F5344CB8AC3E}">
        <p14:creationId xmlns:p14="http://schemas.microsoft.com/office/powerpoint/2010/main" val="16872972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981200" y="1063626"/>
            <a:ext cx="7200900" cy="4651375"/>
          </a:xfrm>
        </p:spPr>
        <p:txBody>
          <a:bodyPr>
            <a:normAutofit fontScale="90000"/>
          </a:bodyPr>
          <a:lstStyle/>
          <a:p>
            <a:pPr algn="l" eaLnBrk="1" hangingPunct="1"/>
            <a:r>
              <a:rPr lang="en-US" altLang="en-US" smtClean="0"/>
              <a:t>During discovery it has become clear that D was looking the other way while driving his car.</a:t>
            </a:r>
            <a:br>
              <a:rPr lang="en-US" altLang="en-US" smtClean="0"/>
            </a:br>
            <a:r>
              <a:rPr lang="en-US" altLang="en-US" smtClean="0"/>
              <a:t>P’s lawyer thinks that D would have admitted this allegation if it had been put in P’s complaint.</a:t>
            </a:r>
            <a:br>
              <a:rPr lang="en-US" altLang="en-US" smtClean="0"/>
            </a:br>
            <a:r>
              <a:rPr lang="en-US" altLang="en-US" smtClean="0"/>
              <a:t>What does P’s lawyer do?</a:t>
            </a:r>
            <a:br>
              <a:rPr lang="en-US" altLang="en-US" smtClean="0"/>
            </a:br>
            <a:endParaRPr lang="en-US" altLang="en-US" smtClean="0"/>
          </a:p>
        </p:txBody>
      </p:sp>
    </p:spTree>
    <p:extLst>
      <p:ext uri="{BB962C8B-B14F-4D97-AF65-F5344CB8AC3E}">
        <p14:creationId xmlns:p14="http://schemas.microsoft.com/office/powerpoint/2010/main" val="28860707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895600" y="1063626"/>
            <a:ext cx="6286500" cy="4651375"/>
          </a:xfrm>
        </p:spPr>
        <p:txBody>
          <a:bodyPr/>
          <a:lstStyle/>
          <a:p>
            <a:pPr eaLnBrk="1" hangingPunct="1"/>
            <a:r>
              <a:rPr lang="en-US" altLang="en-US" smtClean="0"/>
              <a:t>Rule 36. Requests for Admission</a:t>
            </a:r>
            <a:r>
              <a:rPr lang="en-US" altLang="en-US" b="1" smtClean="0"/>
              <a:t> </a:t>
            </a:r>
            <a:endParaRPr lang="en-US" altLang="en-US" smtClean="0"/>
          </a:p>
        </p:txBody>
      </p:sp>
    </p:spTree>
    <p:extLst>
      <p:ext uri="{BB962C8B-B14F-4D97-AF65-F5344CB8AC3E}">
        <p14:creationId xmlns:p14="http://schemas.microsoft.com/office/powerpoint/2010/main" val="22792094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905000" y="1063626"/>
            <a:ext cx="7277100" cy="4651375"/>
          </a:xfrm>
        </p:spPr>
        <p:txBody>
          <a:bodyPr/>
          <a:lstStyle/>
          <a:p>
            <a:pPr algn="l" eaLnBrk="1" hangingPunct="1"/>
            <a:r>
              <a:rPr lang="en-US" altLang="en-US" smtClean="0"/>
              <a:t>X was a witness to the car accident that P is suing D for.</a:t>
            </a:r>
            <a:br>
              <a:rPr lang="en-US" altLang="en-US" smtClean="0"/>
            </a:br>
            <a:r>
              <a:rPr lang="en-US" altLang="en-US" smtClean="0"/>
              <a:t>May P’s lawyer use R. 36 to request an admission from X that D was looking the other way during the accident?</a:t>
            </a:r>
            <a:br>
              <a:rPr lang="en-US" altLang="en-US" smtClean="0"/>
            </a:br>
            <a:endParaRPr lang="en-US" altLang="en-US" smtClean="0"/>
          </a:p>
        </p:txBody>
      </p:sp>
    </p:spTree>
    <p:extLst>
      <p:ext uri="{BB962C8B-B14F-4D97-AF65-F5344CB8AC3E}">
        <p14:creationId xmlns:p14="http://schemas.microsoft.com/office/powerpoint/2010/main" val="35849424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981200" y="1063626"/>
            <a:ext cx="7200900" cy="4651375"/>
          </a:xfrm>
        </p:spPr>
        <p:txBody>
          <a:bodyPr/>
          <a:lstStyle/>
          <a:p>
            <a:pPr algn="l" eaLnBrk="1" hangingPunct="1"/>
            <a:r>
              <a:rPr lang="en-US" altLang="en-US" smtClean="0"/>
              <a:t>Can an insurer impleaded request an admission from the P, or a P from a co-P?</a:t>
            </a:r>
            <a:br>
              <a:rPr lang="en-US" altLang="en-US" smtClean="0"/>
            </a:br>
            <a:endParaRPr lang="en-US" altLang="en-US" smtClean="0"/>
          </a:p>
        </p:txBody>
      </p:sp>
    </p:spTree>
    <p:extLst>
      <p:ext uri="{BB962C8B-B14F-4D97-AF65-F5344CB8AC3E}">
        <p14:creationId xmlns:p14="http://schemas.microsoft.com/office/powerpoint/2010/main" val="34350246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057400" y="1063626"/>
            <a:ext cx="8305800" cy="4651375"/>
          </a:xfrm>
        </p:spPr>
        <p:txBody>
          <a:bodyPr>
            <a:normAutofit fontScale="90000"/>
          </a:bodyPr>
          <a:lstStyle/>
          <a:p>
            <a:pPr algn="l" eaLnBrk="1" hangingPunct="1"/>
            <a:r>
              <a:rPr lang="en-US" altLang="en-US" smtClean="0"/>
              <a:t>The P Corp. is suing the D Corp. for violations of antitrust law.</a:t>
            </a:r>
            <a:br>
              <a:rPr lang="en-US" altLang="en-US" smtClean="0"/>
            </a:br>
            <a:r>
              <a:rPr lang="en-US" altLang="en-US" smtClean="0"/>
              <a:t>Counsel for the P Corp. wants any documents that the X Corp. might have concerning agreements with the D Corp. to fix the price of widgets.</a:t>
            </a:r>
            <a:br>
              <a:rPr lang="en-US" altLang="en-US" smtClean="0"/>
            </a:br>
            <a:r>
              <a:rPr lang="en-US" altLang="en-US" smtClean="0"/>
              <a:t>What should the counsel for the P Corp. do? </a:t>
            </a:r>
            <a:br>
              <a:rPr lang="en-US" altLang="en-US" smtClean="0"/>
            </a:br>
            <a:endParaRPr lang="en-US" altLang="en-US" smtClean="0"/>
          </a:p>
        </p:txBody>
      </p:sp>
    </p:spTree>
    <p:extLst>
      <p:ext uri="{BB962C8B-B14F-4D97-AF65-F5344CB8AC3E}">
        <p14:creationId xmlns:p14="http://schemas.microsoft.com/office/powerpoint/2010/main" val="20716466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952750" y="1063626"/>
            <a:ext cx="6229350" cy="4537075"/>
          </a:xfrm>
        </p:spPr>
        <p:txBody>
          <a:bodyPr/>
          <a:lstStyle/>
          <a:p>
            <a:pPr eaLnBrk="1" hangingPunct="1"/>
            <a:r>
              <a:rPr lang="en-US" altLang="en-US" smtClean="0"/>
              <a:t>Rule 45. Subpoena </a:t>
            </a:r>
          </a:p>
        </p:txBody>
      </p:sp>
    </p:spTree>
    <p:extLst>
      <p:ext uri="{BB962C8B-B14F-4D97-AF65-F5344CB8AC3E}">
        <p14:creationId xmlns:p14="http://schemas.microsoft.com/office/powerpoint/2010/main" val="40909222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981200" y="274638"/>
            <a:ext cx="8229600" cy="6049962"/>
          </a:xfrm>
        </p:spPr>
        <p:txBody>
          <a:bodyPr/>
          <a:lstStyle/>
          <a:p>
            <a:r>
              <a:rPr lang="en-US" altLang="en-US" dirty="0" smtClean="0">
                <a:hlinkClick r:id="rId2"/>
              </a:rPr>
              <a:t>http://msgre2.people.wm.edu/AO088A.pdf</a:t>
            </a:r>
            <a:r>
              <a:rPr lang="en-US" altLang="en-US" dirty="0" smtClean="0"/>
              <a:t> </a:t>
            </a:r>
          </a:p>
        </p:txBody>
      </p:sp>
    </p:spTree>
    <p:extLst>
      <p:ext uri="{BB962C8B-B14F-4D97-AF65-F5344CB8AC3E}">
        <p14:creationId xmlns:p14="http://schemas.microsoft.com/office/powerpoint/2010/main" val="34475507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2952750" y="1063626"/>
            <a:ext cx="6229350" cy="4651375"/>
          </a:xfrm>
        </p:spPr>
        <p:txBody>
          <a:bodyPr/>
          <a:lstStyle/>
          <a:p>
            <a:pPr eaLnBrk="1" hangingPunct="1"/>
            <a:r>
              <a:rPr lang="en-US" altLang="en-US" smtClean="0"/>
              <a:t>How would counsel for the P Corp. get the same type of documents from the D Corp.?</a:t>
            </a:r>
          </a:p>
        </p:txBody>
      </p:sp>
    </p:spTree>
    <p:extLst>
      <p:ext uri="{BB962C8B-B14F-4D97-AF65-F5344CB8AC3E}">
        <p14:creationId xmlns:p14="http://schemas.microsoft.com/office/powerpoint/2010/main" val="29858535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895600" y="1063626"/>
            <a:ext cx="6286500" cy="4594225"/>
          </a:xfrm>
        </p:spPr>
        <p:txBody>
          <a:bodyPr/>
          <a:lstStyle/>
          <a:p>
            <a:pPr eaLnBrk="1" hangingPunct="1"/>
            <a:r>
              <a:rPr lang="en-US" altLang="en-US" smtClean="0"/>
              <a:t>Rule 34. Producing Documents, Electronically Stored Information, and Tangible Things, or Entering onto Land, for Inspection and Other Purposes</a:t>
            </a:r>
          </a:p>
        </p:txBody>
      </p:sp>
    </p:spTree>
    <p:extLst>
      <p:ext uri="{BB962C8B-B14F-4D97-AF65-F5344CB8AC3E}">
        <p14:creationId xmlns:p14="http://schemas.microsoft.com/office/powerpoint/2010/main" val="12825165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05000" y="274638"/>
            <a:ext cx="8305800" cy="6278562"/>
          </a:xfrm>
        </p:spPr>
        <p:txBody>
          <a:bodyPr/>
          <a:lstStyle/>
          <a:p>
            <a:r>
              <a:rPr lang="en-US" altLang="en-US" smtClean="0"/>
              <a:t>Disclosure </a:t>
            </a:r>
            <a:br>
              <a:rPr lang="en-US" altLang="en-US" smtClean="0"/>
            </a:br>
            <a:r>
              <a:rPr lang="en-US" altLang="en-US" smtClean="0"/>
              <a:t>&amp; </a:t>
            </a:r>
            <a:br>
              <a:rPr lang="en-US" altLang="en-US" smtClean="0"/>
            </a:br>
            <a:r>
              <a:rPr lang="en-US" altLang="en-US" smtClean="0"/>
              <a:t>Discovery</a:t>
            </a:r>
          </a:p>
        </p:txBody>
      </p:sp>
    </p:spTree>
    <p:extLst>
      <p:ext uri="{BB962C8B-B14F-4D97-AF65-F5344CB8AC3E}">
        <p14:creationId xmlns:p14="http://schemas.microsoft.com/office/powerpoint/2010/main" val="29366199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828800" y="2667000"/>
            <a:ext cx="8229600" cy="1143000"/>
          </a:xfrm>
        </p:spPr>
        <p:txBody>
          <a:bodyPr>
            <a:normAutofit fontScale="90000"/>
          </a:bodyPr>
          <a:lstStyle/>
          <a:p>
            <a:pPr eaLnBrk="1" hangingPunct="1"/>
            <a:r>
              <a:rPr lang="en-US" altLang="en-US" dirty="0" smtClean="0">
                <a:hlinkClick r:id="rId2"/>
              </a:rPr>
              <a:t>http://educatingtomorrowslawyers.du.edu/images/wygwam/course_portfolios/Defendant_Request_for_Production_of_Documents.pdf</a:t>
            </a:r>
            <a:endParaRPr lang="en-US" altLang="en-US" dirty="0" smtClean="0"/>
          </a:p>
        </p:txBody>
      </p:sp>
    </p:spTree>
    <p:extLst>
      <p:ext uri="{BB962C8B-B14F-4D97-AF65-F5344CB8AC3E}">
        <p14:creationId xmlns:p14="http://schemas.microsoft.com/office/powerpoint/2010/main" val="7800746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752600" y="1063626"/>
            <a:ext cx="8610600" cy="4594225"/>
          </a:xfrm>
        </p:spPr>
        <p:txBody>
          <a:bodyPr>
            <a:normAutofit fontScale="90000"/>
          </a:bodyPr>
          <a:lstStyle/>
          <a:p>
            <a:pPr algn="l" eaLnBrk="1" hangingPunct="1"/>
            <a:r>
              <a:rPr lang="en-US" altLang="en-US" smtClean="0"/>
              <a:t>P is suing the D Corp. for securities fraud for misrepresenting its loan loss reserves as adequate.</a:t>
            </a:r>
            <a:br>
              <a:rPr lang="en-US" altLang="en-US" smtClean="0"/>
            </a:br>
            <a:r>
              <a:rPr lang="en-US" altLang="en-US" smtClean="0"/>
              <a:t>P’s lawyer wants to find out who at the D Corp. knows how the loan loss reserves were determined.</a:t>
            </a:r>
            <a:br>
              <a:rPr lang="en-US" altLang="en-US" smtClean="0"/>
            </a:br>
            <a:r>
              <a:rPr lang="en-US" altLang="en-US" smtClean="0"/>
              <a:t>What does P’s lawyer do?</a:t>
            </a:r>
            <a:br>
              <a:rPr lang="en-US" altLang="en-US" smtClean="0"/>
            </a:br>
            <a:endParaRPr lang="en-US" altLang="en-US" smtClean="0"/>
          </a:p>
        </p:txBody>
      </p:sp>
    </p:spTree>
    <p:extLst>
      <p:ext uri="{BB962C8B-B14F-4D97-AF65-F5344CB8AC3E}">
        <p14:creationId xmlns:p14="http://schemas.microsoft.com/office/powerpoint/2010/main" val="27318340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3009900" y="1063626"/>
            <a:ext cx="6172200" cy="4594225"/>
          </a:xfrm>
        </p:spPr>
        <p:txBody>
          <a:bodyPr/>
          <a:lstStyle/>
          <a:p>
            <a:pPr eaLnBrk="1" hangingPunct="1"/>
            <a:r>
              <a:rPr lang="en-US" altLang="en-US" smtClean="0"/>
              <a:t>Rule 33. Interrogatories to Parties </a:t>
            </a:r>
          </a:p>
        </p:txBody>
      </p:sp>
    </p:spTree>
    <p:extLst>
      <p:ext uri="{BB962C8B-B14F-4D97-AF65-F5344CB8AC3E}">
        <p14:creationId xmlns:p14="http://schemas.microsoft.com/office/powerpoint/2010/main" val="41988828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altLang="en-US" dirty="0" smtClean="0">
                <a:hlinkClick r:id="rId2"/>
              </a:rPr>
              <a:t>http://www.justice.gov/atr/cases/f7300/7397.pdf</a:t>
            </a:r>
            <a:endParaRPr lang="en-US" altLang="en-US" dirty="0" smtClean="0"/>
          </a:p>
        </p:txBody>
      </p:sp>
    </p:spTree>
    <p:extLst>
      <p:ext uri="{BB962C8B-B14F-4D97-AF65-F5344CB8AC3E}">
        <p14:creationId xmlns:p14="http://schemas.microsoft.com/office/powerpoint/2010/main" val="18026532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2057400" y="1063626"/>
            <a:ext cx="8001000" cy="4594225"/>
          </a:xfrm>
        </p:spPr>
        <p:txBody>
          <a:bodyPr/>
          <a:lstStyle/>
          <a:p>
            <a:pPr eaLnBrk="1" hangingPunct="1"/>
            <a:r>
              <a:rPr lang="en-US" altLang="en-US" smtClean="0"/>
              <a:t>X was a witness to the car accident that P is suing D for.</a:t>
            </a:r>
            <a:br>
              <a:rPr lang="en-US" altLang="en-US" smtClean="0"/>
            </a:br>
            <a:r>
              <a:rPr lang="en-US" altLang="en-US" smtClean="0"/>
              <a:t>P’s lawyer wants X to answer questions about what he saw, X refuses.</a:t>
            </a:r>
            <a:br>
              <a:rPr lang="en-US" altLang="en-US" smtClean="0"/>
            </a:br>
            <a:r>
              <a:rPr lang="en-US" altLang="en-US" smtClean="0"/>
              <a:t>How does P’s lawyer do so?</a:t>
            </a:r>
            <a:br>
              <a:rPr lang="en-US" altLang="en-US" smtClean="0"/>
            </a:br>
            <a:endParaRPr lang="en-US" altLang="en-US" smtClean="0"/>
          </a:p>
        </p:txBody>
      </p:sp>
    </p:spTree>
    <p:extLst>
      <p:ext uri="{BB962C8B-B14F-4D97-AF65-F5344CB8AC3E}">
        <p14:creationId xmlns:p14="http://schemas.microsoft.com/office/powerpoint/2010/main" val="6840310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2838450" y="1063626"/>
            <a:ext cx="6343650" cy="4537075"/>
          </a:xfrm>
        </p:spPr>
        <p:txBody>
          <a:bodyPr/>
          <a:lstStyle/>
          <a:p>
            <a:pPr eaLnBrk="1" hangingPunct="1"/>
            <a:r>
              <a:rPr lang="en-US" altLang="en-US" smtClean="0"/>
              <a:t>Rule 30. Deposition by Oral Examination</a:t>
            </a:r>
          </a:p>
        </p:txBody>
      </p:sp>
    </p:spTree>
    <p:extLst>
      <p:ext uri="{BB962C8B-B14F-4D97-AF65-F5344CB8AC3E}">
        <p14:creationId xmlns:p14="http://schemas.microsoft.com/office/powerpoint/2010/main" val="2502566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752600" y="1143001"/>
            <a:ext cx="8763000" cy="4937125"/>
          </a:xfrm>
        </p:spPr>
        <p:txBody>
          <a:bodyPr>
            <a:normAutofit fontScale="90000"/>
          </a:bodyPr>
          <a:lstStyle/>
          <a:p>
            <a:pPr algn="l" eaLnBrk="1" hangingPunct="1"/>
            <a:r>
              <a:rPr lang="en-US" altLang="en-US" smtClean="0"/>
              <a:t>During a deposition, opposing counsel asks your client for irrelevant material </a:t>
            </a:r>
            <a:br>
              <a:rPr lang="en-US" altLang="en-US" smtClean="0"/>
            </a:br>
            <a:r>
              <a:rPr lang="en-US" altLang="en-US" smtClean="0"/>
              <a:t>What do you do?</a:t>
            </a:r>
            <a:br>
              <a:rPr lang="en-US" altLang="en-US" smtClean="0"/>
            </a:br>
            <a:r>
              <a:rPr lang="en-US" altLang="en-US" smtClean="0"/>
              <a:t>What if she asked for hearsay material that you think will be inadmissible at trial?</a:t>
            </a:r>
            <a:br>
              <a:rPr lang="en-US" altLang="en-US" smtClean="0"/>
            </a:br>
            <a:r>
              <a:rPr lang="en-US" altLang="en-US" smtClean="0"/>
              <a:t>What if she asked for confidential communications between you and your client?</a:t>
            </a:r>
            <a:br>
              <a:rPr lang="en-US" altLang="en-US" smtClean="0"/>
            </a:br>
            <a:endParaRPr lang="en-US" altLang="en-US" smtClean="0"/>
          </a:p>
        </p:txBody>
      </p:sp>
      <p:sp>
        <p:nvSpPr>
          <p:cNvPr id="3891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D6809A9-D498-4694-96D7-2A7300ADE744}" type="slidenum">
              <a:rPr lang="en-US" altLang="en-US" sz="900">
                <a:solidFill>
                  <a:srgbClr val="898989"/>
                </a:solidFill>
              </a:rPr>
              <a:pPr>
                <a:spcBef>
                  <a:spcPct val="0"/>
                </a:spcBef>
                <a:buFontTx/>
                <a:buNone/>
              </a:pPr>
              <a:t>36</a:t>
            </a:fld>
            <a:endParaRPr lang="en-US" altLang="en-US" sz="900">
              <a:solidFill>
                <a:srgbClr val="898989"/>
              </a:solidFill>
            </a:endParaRPr>
          </a:p>
        </p:txBody>
      </p:sp>
    </p:spTree>
    <p:extLst>
      <p:ext uri="{BB962C8B-B14F-4D97-AF65-F5344CB8AC3E}">
        <p14:creationId xmlns:p14="http://schemas.microsoft.com/office/powerpoint/2010/main" val="24422667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676400" y="1063626"/>
            <a:ext cx="8686800" cy="4937125"/>
          </a:xfrm>
        </p:spPr>
        <p:txBody>
          <a:bodyPr>
            <a:normAutofit fontScale="90000"/>
          </a:bodyPr>
          <a:lstStyle/>
          <a:p>
            <a:pPr eaLnBrk="1" hangingPunct="1"/>
            <a:r>
              <a:rPr lang="en-US" altLang="en-US" dirty="0" smtClean="0"/>
              <a:t>30(d)(3) Motion to Terminate or Limit. </a:t>
            </a:r>
            <a:br>
              <a:rPr lang="en-US" altLang="en-US" dirty="0" smtClean="0"/>
            </a:br>
            <a:r>
              <a:rPr lang="en-US" altLang="en-US" dirty="0" smtClean="0"/>
              <a:t>(A) Grounds. At any time during a deposition, the deponent or a party may move to terminate or limit it on the ground that it is being conducted in bad faith or in a manner that unreasonably annoys, embarrasses, or oppresses the deponent or party…</a:t>
            </a:r>
            <a:br>
              <a:rPr lang="en-US" altLang="en-US" dirty="0" smtClean="0"/>
            </a:br>
            <a:endParaRPr lang="en-US" altLang="en-US" dirty="0" smtClean="0"/>
          </a:p>
        </p:txBody>
      </p:sp>
    </p:spTree>
    <p:extLst>
      <p:ext uri="{BB962C8B-B14F-4D97-AF65-F5344CB8AC3E}">
        <p14:creationId xmlns:p14="http://schemas.microsoft.com/office/powerpoint/2010/main" val="14983578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2952750" y="1063626"/>
            <a:ext cx="6229350" cy="4594225"/>
          </a:xfrm>
        </p:spPr>
        <p:txBody>
          <a:bodyPr/>
          <a:lstStyle/>
          <a:p>
            <a:pPr eaLnBrk="1" hangingPunct="1"/>
            <a:r>
              <a:rPr lang="en-US" altLang="en-US" smtClean="0"/>
              <a:t>privileges</a:t>
            </a:r>
          </a:p>
        </p:txBody>
      </p:sp>
    </p:spTree>
    <p:extLst>
      <p:ext uri="{BB962C8B-B14F-4D97-AF65-F5344CB8AC3E}">
        <p14:creationId xmlns:p14="http://schemas.microsoft.com/office/powerpoint/2010/main" val="21874425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2895600" y="1063626"/>
            <a:ext cx="6286500" cy="4537075"/>
          </a:xfrm>
        </p:spPr>
        <p:txBody>
          <a:bodyPr/>
          <a:lstStyle/>
          <a:p>
            <a:pPr eaLnBrk="1" hangingPunct="1"/>
            <a:r>
              <a:rPr lang="en-US" altLang="en-US" smtClean="0"/>
              <a:t>attorney-client privilege</a:t>
            </a:r>
          </a:p>
        </p:txBody>
      </p:sp>
    </p:spTree>
    <p:extLst>
      <p:ext uri="{BB962C8B-B14F-4D97-AF65-F5344CB8AC3E}">
        <p14:creationId xmlns:p14="http://schemas.microsoft.com/office/powerpoint/2010/main" val="1140819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828800" y="1063626"/>
            <a:ext cx="8382000" cy="4765675"/>
          </a:xfrm>
        </p:spPr>
        <p:txBody>
          <a:bodyPr/>
          <a:lstStyle/>
          <a:p>
            <a:pPr eaLnBrk="1" hangingPunct="1"/>
            <a:r>
              <a:rPr lang="en-US" altLang="en-US" smtClean="0"/>
              <a:t>Disclosure</a:t>
            </a:r>
            <a:br>
              <a:rPr lang="en-US" altLang="en-US" smtClean="0"/>
            </a:br>
            <a:r>
              <a:rPr lang="en-US" altLang="en-US" smtClean="0"/>
              <a:t>FRCP 26(a)(1)</a:t>
            </a:r>
          </a:p>
        </p:txBody>
      </p:sp>
    </p:spTree>
    <p:extLst>
      <p:ext uri="{BB962C8B-B14F-4D97-AF65-F5344CB8AC3E}">
        <p14:creationId xmlns:p14="http://schemas.microsoft.com/office/powerpoint/2010/main" val="290881296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905000" y="1063626"/>
            <a:ext cx="8305800" cy="4765675"/>
          </a:xfrm>
        </p:spPr>
        <p:txBody>
          <a:bodyPr>
            <a:normAutofit fontScale="90000"/>
          </a:bodyPr>
          <a:lstStyle/>
          <a:p>
            <a:pPr algn="l" eaLnBrk="1" hangingPunct="1"/>
            <a:r>
              <a:rPr lang="en-CA" altLang="en-US" sz="3200"/>
              <a:t>Restatement (Third) of The Law Governing Lawyers</a:t>
            </a:r>
            <a:br>
              <a:rPr lang="en-CA" altLang="en-US" sz="3200"/>
            </a:br>
            <a:r>
              <a:rPr lang="en-US" altLang="en-US" sz="3200"/>
              <a:t/>
            </a:r>
            <a:br>
              <a:rPr lang="en-US" altLang="en-US" sz="3200"/>
            </a:br>
            <a:r>
              <a:rPr lang="en-CA" altLang="en-US" sz="3200"/>
              <a:t>§ 68. Attorney–Client Privilege</a:t>
            </a:r>
            <a:r>
              <a:rPr lang="en-US" altLang="en-US" sz="3200"/>
              <a:t/>
            </a:r>
            <a:br>
              <a:rPr lang="en-US" altLang="en-US" sz="3200"/>
            </a:br>
            <a:r>
              <a:rPr lang="en-CA" altLang="en-US" sz="3200"/>
              <a:t> </a:t>
            </a:r>
            <a:r>
              <a:rPr lang="en-US" altLang="en-US" sz="3200"/>
              <a:t/>
            </a:r>
            <a:br>
              <a:rPr lang="en-US" altLang="en-US" sz="3200"/>
            </a:br>
            <a:r>
              <a:rPr lang="en-CA" altLang="en-US" sz="3200"/>
              <a:t>[T]he attorney-client privilege may be invoked as provided in § 86 with respect to:</a:t>
            </a:r>
            <a:r>
              <a:rPr lang="en-US" altLang="en-US" sz="3200"/>
              <a:t/>
            </a:r>
            <a:br>
              <a:rPr lang="en-US" altLang="en-US" sz="3200"/>
            </a:br>
            <a:r>
              <a:rPr lang="en-CA" altLang="en-US" sz="3200"/>
              <a:t>(1) a communication</a:t>
            </a:r>
            <a:r>
              <a:rPr lang="en-US" altLang="en-US" sz="3200"/>
              <a:t/>
            </a:r>
            <a:br>
              <a:rPr lang="en-US" altLang="en-US" sz="3200"/>
            </a:br>
            <a:r>
              <a:rPr lang="en-CA" altLang="en-US" sz="3200"/>
              <a:t>(2) made between privileged persons</a:t>
            </a:r>
            <a:r>
              <a:rPr lang="en-US" altLang="en-US" sz="3200"/>
              <a:t/>
            </a:r>
            <a:br>
              <a:rPr lang="en-US" altLang="en-US" sz="3200"/>
            </a:br>
            <a:r>
              <a:rPr lang="en-CA" altLang="en-US" sz="3200"/>
              <a:t>(3) in confidence</a:t>
            </a:r>
            <a:r>
              <a:rPr lang="en-US" altLang="en-US" sz="3200"/>
              <a:t/>
            </a:r>
            <a:br>
              <a:rPr lang="en-US" altLang="en-US" sz="3200"/>
            </a:br>
            <a:r>
              <a:rPr lang="en-CA" altLang="en-US" sz="3200"/>
              <a:t>(4) for the purpose of obtaining or providing legal assistance for the client.</a:t>
            </a:r>
            <a:r>
              <a:rPr lang="en-US" altLang="en-US" sz="3200"/>
              <a:t/>
            </a:r>
            <a:br>
              <a:rPr lang="en-US" altLang="en-US" sz="3200"/>
            </a:br>
            <a:endParaRPr lang="en-US" altLang="en-US" sz="3200"/>
          </a:p>
        </p:txBody>
      </p:sp>
    </p:spTree>
    <p:extLst>
      <p:ext uri="{BB962C8B-B14F-4D97-AF65-F5344CB8AC3E}">
        <p14:creationId xmlns:p14="http://schemas.microsoft.com/office/powerpoint/2010/main" val="17201238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2133600" y="274638"/>
            <a:ext cx="8077200" cy="5897562"/>
          </a:xfrm>
        </p:spPr>
        <p:txBody>
          <a:bodyPr/>
          <a:lstStyle/>
          <a:p>
            <a:r>
              <a:rPr lang="en-US" altLang="en-US" smtClean="0"/>
              <a:t>Why does the attorney-client privilege exist?</a:t>
            </a:r>
          </a:p>
        </p:txBody>
      </p:sp>
    </p:spTree>
    <p:extLst>
      <p:ext uri="{BB962C8B-B14F-4D97-AF65-F5344CB8AC3E}">
        <p14:creationId xmlns:p14="http://schemas.microsoft.com/office/powerpoint/2010/main" val="6712640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1752600" y="1063626"/>
            <a:ext cx="8763000" cy="4765675"/>
          </a:xfrm>
        </p:spPr>
        <p:txBody>
          <a:bodyPr>
            <a:normAutofit fontScale="90000"/>
          </a:bodyPr>
          <a:lstStyle/>
          <a:p>
            <a:pPr algn="l" eaLnBrk="1" hangingPunct="1"/>
            <a:r>
              <a:rPr lang="en-CA" altLang="en-US" smtClean="0"/>
              <a:t>Your client tells you that he was looking the other way when he drove into the plaintiff.</a:t>
            </a:r>
            <a:r>
              <a:rPr lang="en-US" altLang="en-US" smtClean="0"/>
              <a:t/>
            </a:r>
            <a:br>
              <a:rPr lang="en-US" altLang="en-US" smtClean="0"/>
            </a:br>
            <a:r>
              <a:rPr lang="en-CA" altLang="en-US" smtClean="0"/>
              <a:t>Your client receives an interrogatory asking whether he </a:t>
            </a:r>
            <a:r>
              <a:rPr lang="en-CA" altLang="en-US" i="1" smtClean="0"/>
              <a:t>said to you </a:t>
            </a:r>
            <a:r>
              <a:rPr lang="en-CA" altLang="en-US" smtClean="0"/>
              <a:t>that he was looking the other way when he drove into the plaintiff.</a:t>
            </a:r>
            <a:r>
              <a:rPr lang="en-US" altLang="en-US" smtClean="0"/>
              <a:t/>
            </a:r>
            <a:br>
              <a:rPr lang="en-US" altLang="en-US" smtClean="0"/>
            </a:br>
            <a:r>
              <a:rPr lang="en-CA" altLang="en-US" smtClean="0"/>
              <a:t>Does your client have to answer the interrogatory?</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10908738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828800" y="1063626"/>
            <a:ext cx="8382000" cy="4651375"/>
          </a:xfrm>
        </p:spPr>
        <p:txBody>
          <a:bodyPr/>
          <a:lstStyle/>
          <a:p>
            <a:pPr eaLnBrk="1" hangingPunct="1"/>
            <a:r>
              <a:rPr lang="en-US" altLang="en-US" smtClean="0"/>
              <a:t>If the interrogatory asks whether your client was looking the other way when </a:t>
            </a:r>
            <a:r>
              <a:rPr lang="en-CA" altLang="en-US" smtClean="0"/>
              <a:t>he drove into the plaintiff</a:t>
            </a:r>
            <a:r>
              <a:rPr lang="en-US" altLang="en-US" smtClean="0"/>
              <a:t> does he have to answer?</a:t>
            </a:r>
            <a:br>
              <a:rPr lang="en-US" altLang="en-US" smtClean="0"/>
            </a:br>
            <a:r>
              <a:rPr lang="en-US" altLang="en-US" smtClean="0"/>
              <a:t/>
            </a:r>
            <a:br>
              <a:rPr lang="en-US" altLang="en-US" smtClean="0"/>
            </a:br>
            <a:r>
              <a:rPr lang="en-US" altLang="en-US" smtClean="0"/>
              <a:t>What if your client says he was not looking the other way on the stand?</a:t>
            </a:r>
          </a:p>
        </p:txBody>
      </p:sp>
    </p:spTree>
    <p:extLst>
      <p:ext uri="{BB962C8B-B14F-4D97-AF65-F5344CB8AC3E}">
        <p14:creationId xmlns:p14="http://schemas.microsoft.com/office/powerpoint/2010/main" val="5267671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828800" y="1063626"/>
            <a:ext cx="8458200" cy="4708525"/>
          </a:xfrm>
        </p:spPr>
        <p:txBody>
          <a:bodyPr>
            <a:normAutofit fontScale="90000"/>
          </a:bodyPr>
          <a:lstStyle/>
          <a:p>
            <a:pPr algn="l" eaLnBrk="1" hangingPunct="1"/>
            <a:r>
              <a:rPr lang="en-CA" altLang="en-US" sz="3200"/>
              <a:t>- Your client tells you that he was looking the other way when he drove into the plaintiff.</a:t>
            </a:r>
            <a:r>
              <a:rPr lang="en-US" altLang="en-US" sz="3200"/>
              <a:t/>
            </a:r>
            <a:br>
              <a:rPr lang="en-US" altLang="en-US" sz="3200"/>
            </a:br>
            <a:r>
              <a:rPr lang="en-US" altLang="en-US" sz="3200"/>
              <a:t>- </a:t>
            </a:r>
            <a:r>
              <a:rPr lang="en-CA" altLang="en-US" sz="3200"/>
              <a:t>Subsequently he credibly tells you that when he said he was not actually looking the other way at that moment, he was feeling guilty because he had done so about 20 second before the accident</a:t>
            </a:r>
            <a:r>
              <a:rPr lang="en-US" altLang="en-US" sz="3200"/>
              <a:t/>
            </a:r>
            <a:br>
              <a:rPr lang="en-US" altLang="en-US" sz="3200"/>
            </a:br>
            <a:r>
              <a:rPr lang="en-US" altLang="en-US" sz="3200"/>
              <a:t>- </a:t>
            </a:r>
            <a:r>
              <a:rPr lang="en-CA" altLang="en-US" sz="3200"/>
              <a:t>Your client receives an interrogatory asking whether he said to you that he was looking the other way when he drove into the plaintiff.</a:t>
            </a:r>
            <a:r>
              <a:rPr lang="en-US" altLang="en-US" sz="3200"/>
              <a:t/>
            </a:r>
            <a:br>
              <a:rPr lang="en-US" altLang="en-US" sz="3200"/>
            </a:br>
            <a:r>
              <a:rPr lang="en-US" altLang="en-US" sz="3200"/>
              <a:t>- </a:t>
            </a:r>
            <a:r>
              <a:rPr lang="en-CA" altLang="en-US" sz="3200"/>
              <a:t>Does your client have to answer the interrogatory?</a:t>
            </a:r>
            <a:r>
              <a:rPr lang="en-US" altLang="en-US" sz="3200"/>
              <a:t/>
            </a:r>
            <a:br>
              <a:rPr lang="en-US" altLang="en-US" sz="3200"/>
            </a:br>
            <a:endParaRPr lang="en-US" altLang="en-US" sz="3200"/>
          </a:p>
        </p:txBody>
      </p:sp>
    </p:spTree>
    <p:extLst>
      <p:ext uri="{BB962C8B-B14F-4D97-AF65-F5344CB8AC3E}">
        <p14:creationId xmlns:p14="http://schemas.microsoft.com/office/powerpoint/2010/main" val="1815136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2895600" y="1063626"/>
            <a:ext cx="6286500" cy="4651375"/>
          </a:xfrm>
        </p:spPr>
        <p:txBody>
          <a:bodyPr/>
          <a:lstStyle/>
          <a:p>
            <a:pPr eaLnBrk="1" hangingPunct="1"/>
            <a:r>
              <a:rPr lang="en-CA" altLang="en-US" smtClean="0"/>
              <a:t>Work Product “Privilege”</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40606965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3181350" y="1063626"/>
            <a:ext cx="6000750" cy="4594225"/>
          </a:xfrm>
        </p:spPr>
        <p:txBody>
          <a:bodyPr/>
          <a:lstStyle/>
          <a:p>
            <a:pPr eaLnBrk="1" hangingPunct="1"/>
            <a:r>
              <a:rPr lang="en-US" altLang="en-US" smtClean="0"/>
              <a:t>Hickman v. Taylor</a:t>
            </a:r>
            <a:br>
              <a:rPr lang="en-US" altLang="en-US" smtClean="0"/>
            </a:br>
            <a:r>
              <a:rPr lang="en-US" altLang="en-US" smtClean="0"/>
              <a:t>(U.S. 1947)</a:t>
            </a:r>
          </a:p>
        </p:txBody>
      </p:sp>
    </p:spTree>
    <p:extLst>
      <p:ext uri="{BB962C8B-B14F-4D97-AF65-F5344CB8AC3E}">
        <p14:creationId xmlns:p14="http://schemas.microsoft.com/office/powerpoint/2010/main" val="2367458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752600" y="1063626"/>
            <a:ext cx="8763000" cy="4651375"/>
          </a:xfrm>
        </p:spPr>
        <p:txBody>
          <a:bodyPr>
            <a:normAutofit fontScale="90000"/>
          </a:bodyPr>
          <a:lstStyle/>
          <a:p>
            <a:r>
              <a:rPr lang="en-CA" altLang="en-US" sz="3200" dirty="0"/>
              <a:t>26(b)(3)(A) Documents and Tangible Things. </a:t>
            </a:r>
            <a:r>
              <a:rPr lang="en-US" sz="2800" dirty="0"/>
              <a:t/>
            </a:r>
            <a:br>
              <a:rPr lang="en-US" sz="2800" dirty="0"/>
            </a:br>
            <a:r>
              <a:rPr lang="en-CA" altLang="en-US" sz="3200" dirty="0" smtClean="0"/>
              <a:t>Ordinarily</a:t>
            </a:r>
            <a:r>
              <a:rPr lang="en-CA" altLang="en-US" sz="3200" dirty="0"/>
              <a:t>, a party may not discover documents and tangible things that are </a:t>
            </a:r>
            <a:r>
              <a:rPr lang="en-CA" altLang="en-US" sz="3200" b="1" i="1" dirty="0"/>
              <a:t>prepared in anticipation of litigation or for trial by or for another party or its representative </a:t>
            </a:r>
            <a:r>
              <a:rPr lang="en-CA" altLang="en-US" sz="3200" dirty="0"/>
              <a:t>(including the other party’s attorney, consultant, surety, indemnitor, insurer, or agent). But, subject to Rule 26(b)(4), those materials may be discovered if:</a:t>
            </a:r>
            <a:r>
              <a:rPr lang="en-US" altLang="en-US" sz="3200" dirty="0"/>
              <a:t/>
            </a:r>
            <a:br>
              <a:rPr lang="en-US" altLang="en-US" sz="3200" dirty="0"/>
            </a:br>
            <a:r>
              <a:rPr lang="en-CA" altLang="en-US" sz="3200" dirty="0"/>
              <a:t>            (</a:t>
            </a:r>
            <a:r>
              <a:rPr lang="en-CA" altLang="en-US" sz="3200" dirty="0" err="1"/>
              <a:t>i</a:t>
            </a:r>
            <a:r>
              <a:rPr lang="en-CA" altLang="en-US" sz="3200" dirty="0"/>
              <a:t>) they are otherwise discoverable under Rule 26(b)(1); and</a:t>
            </a:r>
            <a:r>
              <a:rPr lang="en-US" altLang="en-US" sz="3200" dirty="0"/>
              <a:t/>
            </a:r>
            <a:br>
              <a:rPr lang="en-US" altLang="en-US" sz="3200" dirty="0"/>
            </a:br>
            <a:r>
              <a:rPr lang="en-CA" altLang="en-US" sz="3200" dirty="0"/>
              <a:t>            (ii) the party shows that it has </a:t>
            </a:r>
            <a:r>
              <a:rPr lang="en-CA" altLang="en-US" sz="3200" b="1" i="1" dirty="0"/>
              <a:t>substantial need </a:t>
            </a:r>
            <a:r>
              <a:rPr lang="en-CA" altLang="en-US" sz="3200" dirty="0"/>
              <a:t>for the materials to prepare its case and </a:t>
            </a:r>
            <a:r>
              <a:rPr lang="en-CA" altLang="en-US" sz="3200" b="1" i="1" dirty="0"/>
              <a:t>cannot, without undue hardship, obtain their substantial equivalent </a:t>
            </a:r>
            <a:r>
              <a:rPr lang="en-CA" altLang="en-US" sz="3200" dirty="0"/>
              <a:t>by other means.</a:t>
            </a:r>
            <a:endParaRPr lang="en-US" altLang="en-US" sz="3200" dirty="0"/>
          </a:p>
        </p:txBody>
      </p:sp>
    </p:spTree>
    <p:extLst>
      <p:ext uri="{BB962C8B-B14F-4D97-AF65-F5344CB8AC3E}">
        <p14:creationId xmlns:p14="http://schemas.microsoft.com/office/powerpoint/2010/main" val="42172471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752600" y="1063626"/>
            <a:ext cx="8763000" cy="4708525"/>
          </a:xfrm>
        </p:spPr>
        <p:txBody>
          <a:bodyPr>
            <a:normAutofit fontScale="90000"/>
          </a:bodyPr>
          <a:lstStyle/>
          <a:p>
            <a:pPr algn="l" eaLnBrk="1" hangingPunct="1"/>
            <a:r>
              <a:rPr lang="en-CA" altLang="en-US" smtClean="0"/>
              <a:t>26(b)(3)(B) Protection Against Disclosure.  If the court orders discovery of those materials, it must </a:t>
            </a:r>
            <a:r>
              <a:rPr lang="en-CA" altLang="en-US" b="1" i="1" smtClean="0"/>
              <a:t>protect against disclosure of the mental impressions, conclusions, opinions, or legal theories </a:t>
            </a:r>
            <a:r>
              <a:rPr lang="en-CA" altLang="en-US" smtClean="0"/>
              <a:t>of a party’s attorney or other representative concerning the litigation.</a:t>
            </a:r>
            <a:endParaRPr lang="en-US" altLang="en-US" smtClean="0"/>
          </a:p>
        </p:txBody>
      </p:sp>
    </p:spTree>
    <p:extLst>
      <p:ext uri="{BB962C8B-B14F-4D97-AF65-F5344CB8AC3E}">
        <p14:creationId xmlns:p14="http://schemas.microsoft.com/office/powerpoint/2010/main" val="37211654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524000" y="1063626"/>
            <a:ext cx="8991600" cy="4651375"/>
          </a:xfrm>
        </p:spPr>
        <p:txBody>
          <a:bodyPr>
            <a:normAutofit fontScale="90000"/>
          </a:bodyPr>
          <a:lstStyle/>
          <a:p>
            <a:pPr algn="l" eaLnBrk="1" hangingPunct="1"/>
            <a:r>
              <a:rPr lang="en-CA" altLang="en-US" smtClean="0"/>
              <a:t>An interrogatory asks, “Whom have you interviewed in connection with this case and did you make any reports, memos, etc.” </a:t>
            </a:r>
            <a:r>
              <a:rPr lang="en-US" altLang="en-US" smtClean="0"/>
              <a:t/>
            </a:r>
            <a:br>
              <a:rPr lang="en-US" altLang="en-US" smtClean="0"/>
            </a:br>
            <a:r>
              <a:rPr lang="en-CA" altLang="en-US" smtClean="0"/>
              <a:t>May you claim that the information is work-product under 26(b)(3) and/or Hickman?</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1124032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524000" y="1063626"/>
            <a:ext cx="9144000" cy="4937125"/>
          </a:xfrm>
        </p:spPr>
        <p:txBody>
          <a:bodyPr>
            <a:normAutofit fontScale="90000"/>
          </a:bodyPr>
          <a:lstStyle/>
          <a:p>
            <a:pPr algn="l" eaLnBrk="1" hangingPunct="1"/>
            <a:r>
              <a:rPr lang="en-US" altLang="en-US" smtClean="0"/>
              <a:t>Used to be: </a:t>
            </a:r>
            <a:r>
              <a:rPr lang="en-CA" altLang="en-US" smtClean="0"/>
              <a:t>obligation to disclose all witnesses “likely to have discoverable information </a:t>
            </a:r>
            <a:r>
              <a:rPr lang="en-CA" altLang="en-US" b="1" i="1" smtClean="0"/>
              <a:t>relevant to disputed facts alleged with particularity</a:t>
            </a:r>
            <a:r>
              <a:rPr lang="en-CA" altLang="en-US" smtClean="0"/>
              <a:t> in the pleadings” and all documents and tangible things “in possession custody or control of party that are </a:t>
            </a:r>
            <a:r>
              <a:rPr lang="en-CA" altLang="en-US" b="1" i="1" smtClean="0"/>
              <a:t>relevant to disputed facts alleged with particularity </a:t>
            </a:r>
            <a:r>
              <a:rPr lang="en-CA" altLang="en-US" smtClean="0"/>
              <a:t>in the pleadings” </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278419846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895600" y="1063626"/>
            <a:ext cx="6286500" cy="4651375"/>
          </a:xfrm>
        </p:spPr>
        <p:txBody>
          <a:bodyPr rtlCol="0">
            <a:normAutofit fontScale="90000"/>
          </a:bodyPr>
          <a:lstStyle/>
          <a:p>
            <a:pPr>
              <a:defRPr/>
            </a:pPr>
            <a:r>
              <a:rPr lang="en-CA" sz="2700" dirty="0"/>
              <a:t>A witness you interviewed said that your client was looking the other way while he drove into plaintiff.</a:t>
            </a:r>
            <a:r>
              <a:rPr lang="en-US" sz="2700" dirty="0"/>
              <a:t/>
            </a:r>
            <a:br>
              <a:rPr lang="en-US" sz="2700" dirty="0"/>
            </a:br>
            <a:r>
              <a:rPr lang="en-CA" sz="2700" dirty="0"/>
              <a:t>You write it up in a witness statement.</a:t>
            </a:r>
            <a:r>
              <a:rPr lang="en-US" sz="2700" dirty="0"/>
              <a:t/>
            </a:r>
            <a:br>
              <a:rPr lang="en-US" sz="2700" dirty="0"/>
            </a:br>
            <a:r>
              <a:rPr lang="en-CA" sz="2700" dirty="0"/>
              <a:t>The plaintiff requests the statement in a document request.</a:t>
            </a:r>
            <a:r>
              <a:rPr lang="en-US" sz="2700" dirty="0"/>
              <a:t/>
            </a:r>
            <a:br>
              <a:rPr lang="en-US" sz="2700" dirty="0"/>
            </a:br>
            <a:r>
              <a:rPr lang="en-CA" sz="2700" dirty="0"/>
              <a:t>May you claim that it is work product under 26(b)(3) and/or Hickman?</a:t>
            </a:r>
            <a:r>
              <a:rPr lang="en-US" sz="2700" dirty="0"/>
              <a:t/>
            </a:r>
            <a:br>
              <a:rPr lang="en-US" sz="2700" dirty="0"/>
            </a:br>
            <a:r>
              <a:rPr lang="en-CA" sz="2700" dirty="0"/>
              <a:t>If the interrogatory instead asks your client whether he was looking the other way during the accident, may he refuse to answer on the basis of 26(b)(3) and/or Hickman?</a:t>
            </a:r>
            <a:r>
              <a:rPr lang="en-US" sz="2700" dirty="0"/>
              <a:t/>
            </a:r>
            <a:br>
              <a:rPr lang="en-US" sz="2700" dirty="0"/>
            </a:br>
            <a:endParaRPr lang="en-US" sz="2700" dirty="0"/>
          </a:p>
        </p:txBody>
      </p:sp>
    </p:spTree>
    <p:extLst>
      <p:ext uri="{BB962C8B-B14F-4D97-AF65-F5344CB8AC3E}">
        <p14:creationId xmlns:p14="http://schemas.microsoft.com/office/powerpoint/2010/main" val="19462280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3067050" y="1063626"/>
            <a:ext cx="6115050" cy="4537075"/>
          </a:xfrm>
        </p:spPr>
        <p:txBody>
          <a:bodyPr>
            <a:normAutofit fontScale="90000"/>
          </a:bodyPr>
          <a:lstStyle/>
          <a:p>
            <a:pPr eaLnBrk="1" hangingPunct="1"/>
            <a:r>
              <a:rPr lang="en-CA" altLang="en-US" smtClean="0"/>
              <a:t>The plaintiff serves you with a document request asking for witness statements drafted by a private investigator retained by your client prior to hiring you, when he was worried that he might be sued</a:t>
            </a:r>
            <a:br>
              <a:rPr lang="en-CA" altLang="en-US" smtClean="0"/>
            </a:br>
            <a:r>
              <a:rPr lang="en-CA" altLang="en-US" smtClean="0"/>
              <a:t>Work product?</a:t>
            </a:r>
            <a:endParaRPr lang="en-US" altLang="en-US" smtClean="0"/>
          </a:p>
        </p:txBody>
      </p:sp>
    </p:spTree>
    <p:extLst>
      <p:ext uri="{BB962C8B-B14F-4D97-AF65-F5344CB8AC3E}">
        <p14:creationId xmlns:p14="http://schemas.microsoft.com/office/powerpoint/2010/main" val="6127342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3009900" y="1063626"/>
            <a:ext cx="6172200" cy="4708525"/>
          </a:xfrm>
        </p:spPr>
        <p:txBody>
          <a:bodyPr/>
          <a:lstStyle/>
          <a:p>
            <a:pPr eaLnBrk="1" hangingPunct="1"/>
            <a:r>
              <a:rPr lang="en-CA" altLang="en-US" smtClean="0"/>
              <a:t>Would it matter if the plaintiff served you with an interrogatory asking for the substance of the witness statements?</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11098669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2838450" y="1063626"/>
            <a:ext cx="6343650" cy="4594225"/>
          </a:xfrm>
        </p:spPr>
        <p:txBody>
          <a:bodyPr/>
          <a:lstStyle/>
          <a:p>
            <a:pPr eaLnBrk="1" hangingPunct="1"/>
            <a:r>
              <a:rPr lang="en-CA" altLang="en-US" smtClean="0"/>
              <a:t>What if the document was instead an unsolicited letter from a witness?</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401616220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2952750" y="1063626"/>
            <a:ext cx="6572250" cy="4937125"/>
          </a:xfrm>
        </p:spPr>
        <p:txBody>
          <a:bodyPr>
            <a:normAutofit fontScale="90000"/>
          </a:bodyPr>
          <a:lstStyle/>
          <a:p>
            <a:pPr eaLnBrk="1" hangingPunct="1"/>
            <a:r>
              <a:rPr lang="en-US" altLang="en-US" sz="3000"/>
              <a:t>You are being sued for negligence in connection with a car accident.</a:t>
            </a:r>
            <a:br>
              <a:rPr lang="en-US" altLang="en-US" sz="3000"/>
            </a:br>
            <a:r>
              <a:rPr lang="en-US" altLang="en-US" sz="3000"/>
              <a:t>The plaintiff serves you with a document request asking for: </a:t>
            </a:r>
            <a:br>
              <a:rPr lang="en-US" altLang="en-US" sz="3000"/>
            </a:br>
            <a:r>
              <a:rPr lang="en-US" altLang="en-US" sz="3000"/>
              <a:t>1) Witness statements taken by your lawyer a year ago – only a few hours after the accident</a:t>
            </a:r>
            <a:br>
              <a:rPr lang="en-US" altLang="en-US" sz="3000"/>
            </a:br>
            <a:r>
              <a:rPr lang="en-US" altLang="en-US" sz="3000"/>
              <a:t>2) Your lawyer’s notes on the interviews with the witnesses</a:t>
            </a:r>
            <a:br>
              <a:rPr lang="en-US" altLang="en-US" sz="3000"/>
            </a:br>
            <a:r>
              <a:rPr lang="en-US" altLang="en-US" sz="3000"/>
              <a:t>Can the Work Product Privilege be overcome?</a:t>
            </a:r>
            <a:br>
              <a:rPr lang="en-US" altLang="en-US" sz="3000"/>
            </a:br>
            <a:endParaRPr lang="en-US" altLang="en-US" sz="3000"/>
          </a:p>
        </p:txBody>
      </p:sp>
    </p:spTree>
    <p:extLst>
      <p:ext uri="{BB962C8B-B14F-4D97-AF65-F5344CB8AC3E}">
        <p14:creationId xmlns:p14="http://schemas.microsoft.com/office/powerpoint/2010/main" val="155105164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3124200" y="1063626"/>
            <a:ext cx="6057900" cy="4479925"/>
          </a:xfrm>
        </p:spPr>
        <p:txBody>
          <a:bodyPr>
            <a:normAutofit fontScale="90000"/>
          </a:bodyPr>
          <a:lstStyle/>
          <a:p>
            <a:pPr eaLnBrk="1" hangingPunct="1"/>
            <a:r>
              <a:rPr lang="en-US" altLang="en-US" smtClean="0"/>
              <a:t>P is going to testify about the extent of his injuries due to D’s negligence.</a:t>
            </a:r>
            <a:br>
              <a:rPr lang="en-US" altLang="en-US" smtClean="0"/>
            </a:br>
            <a:r>
              <a:rPr lang="en-US" altLang="en-US" smtClean="0"/>
              <a:t>May P request in discovery any surveillance tapes that D may have made of P after the accident?</a:t>
            </a:r>
          </a:p>
        </p:txBody>
      </p:sp>
    </p:spTree>
    <p:extLst>
      <p:ext uri="{BB962C8B-B14F-4D97-AF65-F5344CB8AC3E}">
        <p14:creationId xmlns:p14="http://schemas.microsoft.com/office/powerpoint/2010/main" val="2423200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854200" y="1131889"/>
            <a:ext cx="8185150" cy="4700587"/>
          </a:xfrm>
        </p:spPr>
        <p:txBody>
          <a:bodyPr/>
          <a:lstStyle/>
          <a:p>
            <a:pPr eaLnBrk="1" hangingPunct="1"/>
            <a:r>
              <a:rPr lang="en-US" altLang="en-US" smtClean="0"/>
              <a:t>impeachment evidence</a:t>
            </a:r>
          </a:p>
        </p:txBody>
      </p:sp>
    </p:spTree>
    <p:extLst>
      <p:ext uri="{BB962C8B-B14F-4D97-AF65-F5344CB8AC3E}">
        <p14:creationId xmlns:p14="http://schemas.microsoft.com/office/powerpoint/2010/main" val="195703798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812926" y="1131888"/>
            <a:ext cx="8226425" cy="4641850"/>
          </a:xfrm>
        </p:spPr>
        <p:txBody>
          <a:bodyPr>
            <a:normAutofit fontScale="90000"/>
          </a:bodyPr>
          <a:lstStyle/>
          <a:p>
            <a:pPr eaLnBrk="1" hangingPunct="1"/>
            <a:r>
              <a:rPr lang="en-US" altLang="en-US" dirty="0" smtClean="0"/>
              <a:t>You are attempting to get…</a:t>
            </a:r>
            <a:br>
              <a:rPr lang="en-US" altLang="en-US" dirty="0" smtClean="0"/>
            </a:br>
            <a:r>
              <a:rPr lang="en-US" altLang="en-US" i="1" dirty="0"/>
              <a:t/>
            </a:r>
            <a:br>
              <a:rPr lang="en-US" altLang="en-US" i="1" dirty="0"/>
            </a:br>
            <a:r>
              <a:rPr lang="en-US" altLang="en-US" i="1" dirty="0" smtClean="0"/>
              <a:t>non-work </a:t>
            </a:r>
            <a:r>
              <a:rPr lang="en-US" altLang="en-US" i="1" dirty="0" smtClean="0"/>
              <a:t>product </a:t>
            </a:r>
            <a:r>
              <a:rPr lang="en-US" altLang="en-US" dirty="0" smtClean="0"/>
              <a:t>impeachment evidence against </a:t>
            </a:r>
            <a:r>
              <a:rPr lang="en-US" altLang="en-US" i="1" dirty="0" smtClean="0"/>
              <a:t>other side’s </a:t>
            </a:r>
            <a:r>
              <a:rPr lang="en-US" altLang="en-US" dirty="0" smtClean="0"/>
              <a:t>witness</a:t>
            </a:r>
            <a:br>
              <a:rPr lang="en-US" altLang="en-US" dirty="0" smtClean="0"/>
            </a:br>
            <a:r>
              <a:rPr lang="en-US" altLang="en-US" dirty="0" smtClean="0"/>
              <a:t/>
            </a:r>
            <a:br>
              <a:rPr lang="en-US" altLang="en-US" dirty="0" smtClean="0"/>
            </a:br>
            <a:r>
              <a:rPr lang="en-US" altLang="en-US" dirty="0" smtClean="0"/>
              <a:t>- e.g. prior criminal convictions</a:t>
            </a:r>
            <a:br>
              <a:rPr lang="en-US" altLang="en-US" dirty="0" smtClean="0"/>
            </a:br>
            <a:r>
              <a:rPr lang="en-US" altLang="en-US" dirty="0" smtClean="0"/>
              <a:t>- freely discoverable (unless another privilege applies)</a:t>
            </a:r>
          </a:p>
        </p:txBody>
      </p:sp>
    </p:spTree>
    <p:extLst>
      <p:ext uri="{BB962C8B-B14F-4D97-AF65-F5344CB8AC3E}">
        <p14:creationId xmlns:p14="http://schemas.microsoft.com/office/powerpoint/2010/main" val="325630986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4000" y="1131888"/>
            <a:ext cx="8915400" cy="4538662"/>
          </a:xfrm>
        </p:spPr>
        <p:txBody>
          <a:bodyPr>
            <a:normAutofit fontScale="90000"/>
          </a:bodyPr>
          <a:lstStyle/>
          <a:p>
            <a:r>
              <a:rPr lang="en-US" altLang="en-US" dirty="0"/>
              <a:t>You are attempting to get…</a:t>
            </a:r>
            <a:br>
              <a:rPr lang="en-US" altLang="en-US" dirty="0"/>
            </a:br>
            <a:r>
              <a:rPr lang="en-US" altLang="en-US" dirty="0" smtClean="0"/>
              <a:t/>
            </a:r>
            <a:br>
              <a:rPr lang="en-US" altLang="en-US" dirty="0" smtClean="0"/>
            </a:br>
            <a:r>
              <a:rPr lang="en-US" altLang="en-US" i="1" dirty="0" smtClean="0"/>
              <a:t>work </a:t>
            </a:r>
            <a:r>
              <a:rPr lang="en-US" altLang="en-US" i="1" dirty="0" smtClean="0"/>
              <a:t>product </a:t>
            </a:r>
            <a:r>
              <a:rPr lang="en-US" altLang="en-US" dirty="0" smtClean="0"/>
              <a:t>impeachment evidence against </a:t>
            </a:r>
            <a:r>
              <a:rPr lang="en-US" altLang="en-US" i="1" dirty="0" smtClean="0"/>
              <a:t>other side’s </a:t>
            </a:r>
            <a:r>
              <a:rPr lang="en-US" altLang="en-US" dirty="0" smtClean="0"/>
              <a:t>witness</a:t>
            </a:r>
            <a:br>
              <a:rPr lang="en-US" altLang="en-US" dirty="0" smtClean="0"/>
            </a:br>
            <a:r>
              <a:rPr lang="en-US" altLang="en-US" dirty="0" smtClean="0"/>
              <a:t/>
            </a:r>
            <a:br>
              <a:rPr lang="en-US" altLang="en-US" dirty="0" smtClean="0"/>
            </a:br>
            <a:r>
              <a:rPr lang="en-US" altLang="en-US" dirty="0" smtClean="0"/>
              <a:t>- e.g. witness statement that contradicts what the witness will say on the stand</a:t>
            </a:r>
            <a:br>
              <a:rPr lang="en-US" altLang="en-US" dirty="0" smtClean="0"/>
            </a:br>
            <a:r>
              <a:rPr lang="en-US" altLang="en-US" dirty="0" smtClean="0"/>
              <a:t>- discoverable only if work product privilege can be overcome (need non-privileged evidence of material discrepancies)</a:t>
            </a:r>
          </a:p>
        </p:txBody>
      </p:sp>
    </p:spTree>
    <p:extLst>
      <p:ext uri="{BB962C8B-B14F-4D97-AF65-F5344CB8AC3E}">
        <p14:creationId xmlns:p14="http://schemas.microsoft.com/office/powerpoint/2010/main" val="353391308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600200" y="1131889"/>
            <a:ext cx="9067800" cy="4619625"/>
          </a:xfrm>
        </p:spPr>
        <p:txBody>
          <a:bodyPr>
            <a:normAutofit fontScale="90000"/>
          </a:bodyPr>
          <a:lstStyle/>
          <a:p>
            <a:r>
              <a:rPr lang="en-US" altLang="en-US" dirty="0"/>
              <a:t>You are attempting to get…</a:t>
            </a:r>
            <a:br>
              <a:rPr lang="en-US" altLang="en-US" dirty="0"/>
            </a:br>
            <a:r>
              <a:rPr lang="en-US" altLang="en-US" dirty="0" smtClean="0"/>
              <a:t/>
            </a:r>
            <a:br>
              <a:rPr lang="en-US" altLang="en-US" dirty="0" smtClean="0"/>
            </a:br>
            <a:r>
              <a:rPr lang="en-US" altLang="en-US" i="1" dirty="0" smtClean="0"/>
              <a:t>non-work </a:t>
            </a:r>
            <a:r>
              <a:rPr lang="en-US" altLang="en-US" i="1" dirty="0" smtClean="0"/>
              <a:t>product </a:t>
            </a:r>
            <a:r>
              <a:rPr lang="en-US" altLang="en-US" dirty="0" smtClean="0"/>
              <a:t>impeachment evidence against </a:t>
            </a:r>
            <a:r>
              <a:rPr lang="en-US" altLang="en-US" i="1" dirty="0" smtClean="0"/>
              <a:t>your </a:t>
            </a:r>
            <a:r>
              <a:rPr lang="en-US" altLang="en-US" dirty="0" smtClean="0"/>
              <a:t>witness</a:t>
            </a:r>
            <a:br>
              <a:rPr lang="en-US" altLang="en-US" dirty="0" smtClean="0"/>
            </a:br>
            <a:r>
              <a:rPr lang="en-US" altLang="en-US" dirty="0" smtClean="0"/>
              <a:t>- e.g. tapes not made in anticipation of litigation that show that </a:t>
            </a:r>
            <a:r>
              <a:rPr lang="en-US" altLang="en-US" dirty="0" smtClean="0"/>
              <a:t>your client </a:t>
            </a:r>
            <a:r>
              <a:rPr lang="en-US" altLang="en-US" dirty="0" smtClean="0"/>
              <a:t>is not injured</a:t>
            </a:r>
            <a:br>
              <a:rPr lang="en-US" altLang="en-US" dirty="0" smtClean="0"/>
            </a:br>
            <a:r>
              <a:rPr lang="en-US" altLang="en-US" dirty="0" smtClean="0"/>
              <a:t>- freely discoverable (unless another privilege applies)</a:t>
            </a:r>
            <a:br>
              <a:rPr lang="en-US" altLang="en-US" dirty="0" smtClean="0"/>
            </a:br>
            <a:r>
              <a:rPr lang="en-US" altLang="en-US" dirty="0" smtClean="0"/>
              <a:t>- but other side can ask that your witness be deposed before turning it over</a:t>
            </a:r>
          </a:p>
        </p:txBody>
      </p:sp>
    </p:spTree>
    <p:extLst>
      <p:ext uri="{BB962C8B-B14F-4D97-AF65-F5344CB8AC3E}">
        <p14:creationId xmlns:p14="http://schemas.microsoft.com/office/powerpoint/2010/main" val="2331660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828800" y="1063626"/>
            <a:ext cx="8382000" cy="4651375"/>
          </a:xfrm>
        </p:spPr>
        <p:txBody>
          <a:bodyPr>
            <a:normAutofit fontScale="90000"/>
          </a:bodyPr>
          <a:lstStyle/>
          <a:p>
            <a:r>
              <a:rPr lang="en-US" altLang="en-US" dirty="0" smtClean="0"/>
              <a:t>R 26(a)(1)(A)(</a:t>
            </a:r>
            <a:r>
              <a:rPr lang="en-US" altLang="en-US" dirty="0" err="1" smtClean="0"/>
              <a:t>i</a:t>
            </a:r>
            <a:r>
              <a:rPr lang="en-US" altLang="en-US" dirty="0" smtClean="0"/>
              <a:t>) “</a:t>
            </a:r>
            <a:r>
              <a:rPr lang="en-US" dirty="0" smtClean="0"/>
              <a:t>the </a:t>
            </a:r>
            <a:r>
              <a:rPr lang="en-US" dirty="0"/>
              <a:t>name and, if known, the address and telephone number of each individual likely to have discoverable information—along with the subjects of that information—that the disclosing party may use to support its claims or defenses, unless the use would be solely for </a:t>
            </a:r>
            <a:r>
              <a:rPr lang="en-US" dirty="0" smtClean="0"/>
              <a:t>impeachment”</a:t>
            </a:r>
            <a:endParaRPr lang="en-US" altLang="en-US" dirty="0" smtClean="0"/>
          </a:p>
        </p:txBody>
      </p:sp>
    </p:spTree>
    <p:extLst>
      <p:ext uri="{BB962C8B-B14F-4D97-AF65-F5344CB8AC3E}">
        <p14:creationId xmlns:p14="http://schemas.microsoft.com/office/powerpoint/2010/main" val="32986634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524000" y="1131889"/>
            <a:ext cx="8991600" cy="4681537"/>
          </a:xfrm>
        </p:spPr>
        <p:txBody>
          <a:bodyPr>
            <a:normAutofit fontScale="90000"/>
          </a:bodyPr>
          <a:lstStyle/>
          <a:p>
            <a:r>
              <a:rPr lang="en-US" altLang="en-US" sz="3600" dirty="0"/>
              <a:t>You are attempting to get…</a:t>
            </a:r>
            <a:br>
              <a:rPr lang="en-US" altLang="en-US" sz="3600" dirty="0"/>
            </a:br>
            <a:r>
              <a:rPr lang="en-US" altLang="en-US" sz="3600" dirty="0" smtClean="0"/>
              <a:t/>
            </a:r>
            <a:br>
              <a:rPr lang="en-US" altLang="en-US" sz="3600" dirty="0" smtClean="0"/>
            </a:br>
            <a:r>
              <a:rPr lang="en-US" altLang="en-US" sz="4000" i="1" dirty="0" smtClean="0"/>
              <a:t>work </a:t>
            </a:r>
            <a:r>
              <a:rPr lang="en-US" altLang="en-US" sz="4000" i="1" dirty="0"/>
              <a:t>product </a:t>
            </a:r>
            <a:r>
              <a:rPr lang="en-US" altLang="en-US" sz="4000" dirty="0"/>
              <a:t>impeachment evidence against </a:t>
            </a:r>
            <a:r>
              <a:rPr lang="en-US" altLang="en-US" sz="4000" i="1" dirty="0"/>
              <a:t>your </a:t>
            </a:r>
            <a:r>
              <a:rPr lang="en-US" altLang="en-US" sz="4000" dirty="0"/>
              <a:t>witness</a:t>
            </a:r>
            <a:br>
              <a:rPr lang="en-US" altLang="en-US" sz="4000" dirty="0"/>
            </a:br>
            <a:r>
              <a:rPr lang="en-US" altLang="en-US" sz="4000" dirty="0"/>
              <a:t>- e.g. tapes made in anticipation of litigation that show that P is not injured</a:t>
            </a:r>
            <a:br>
              <a:rPr lang="en-US" altLang="en-US" sz="4000" dirty="0"/>
            </a:br>
            <a:r>
              <a:rPr lang="en-US" altLang="en-US" sz="4000" dirty="0"/>
              <a:t>- discoverable if privilege can be overcome (usually fact that tape will be introduced at trial is enough to overcome)</a:t>
            </a:r>
            <a:br>
              <a:rPr lang="en-US" altLang="en-US" sz="4000" dirty="0"/>
            </a:br>
            <a:r>
              <a:rPr lang="en-US" altLang="en-US" sz="4000" dirty="0"/>
              <a:t>- but other side can ask that your witness be deposed before turning it over</a:t>
            </a:r>
          </a:p>
        </p:txBody>
      </p:sp>
    </p:spTree>
    <p:extLst>
      <p:ext uri="{BB962C8B-B14F-4D97-AF65-F5344CB8AC3E}">
        <p14:creationId xmlns:p14="http://schemas.microsoft.com/office/powerpoint/2010/main" val="420956581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049463" y="1139826"/>
            <a:ext cx="8140700" cy="4691063"/>
          </a:xfrm>
        </p:spPr>
        <p:txBody>
          <a:bodyPr>
            <a:normAutofit fontScale="90000"/>
          </a:bodyPr>
          <a:lstStyle/>
          <a:p>
            <a:pPr eaLnBrk="1" hangingPunct="1"/>
            <a:r>
              <a:rPr lang="en-CA" altLang="en-US" smtClean="0"/>
              <a:t> </a:t>
            </a:r>
            <a:r>
              <a:rPr lang="en-US" altLang="en-US" smtClean="0"/>
              <a:t/>
            </a:r>
            <a:br>
              <a:rPr lang="en-US" altLang="en-US" smtClean="0"/>
            </a:br>
            <a:r>
              <a:rPr lang="en-US" altLang="en-US" smtClean="0"/>
              <a:t>A witness, X, who is friendly to the D, was interviewed by P’s attorney and a statement was drawn up.</a:t>
            </a:r>
            <a:br>
              <a:rPr lang="en-US" altLang="en-US" smtClean="0"/>
            </a:br>
            <a:r>
              <a:rPr lang="en-US" altLang="en-US" smtClean="0"/>
              <a:t/>
            </a:r>
            <a:br>
              <a:rPr lang="en-US" altLang="en-US" smtClean="0"/>
            </a:br>
            <a:r>
              <a:rPr lang="en-US" altLang="en-US" smtClean="0"/>
              <a:t>Is there any way that D can get X’s statement without having to overcome the work-product privilege?</a:t>
            </a:r>
            <a:br>
              <a:rPr lang="en-US" altLang="en-US" smtClean="0"/>
            </a:br>
            <a:endParaRPr lang="en-US" altLang="en-US" smtClean="0"/>
          </a:p>
        </p:txBody>
      </p:sp>
    </p:spTree>
    <p:extLst>
      <p:ext uri="{BB962C8B-B14F-4D97-AF65-F5344CB8AC3E}">
        <p14:creationId xmlns:p14="http://schemas.microsoft.com/office/powerpoint/2010/main" val="232074547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600200" y="1131889"/>
            <a:ext cx="8915400" cy="4605337"/>
          </a:xfrm>
        </p:spPr>
        <p:txBody>
          <a:bodyPr>
            <a:normAutofit fontScale="90000"/>
          </a:bodyPr>
          <a:lstStyle/>
          <a:p>
            <a:pPr algn="l" eaLnBrk="1" hangingPunct="1"/>
            <a:r>
              <a:rPr lang="en-US" altLang="en-US" sz="3200"/>
              <a:t>26(b)(3)(C) Previous Statement.  Any party or other person may, on request and without the required showing, obtain the person’s own previous statement about the action or its subject matter....A previous statement is either:</a:t>
            </a:r>
            <a:br>
              <a:rPr lang="en-US" altLang="en-US" sz="3200"/>
            </a:br>
            <a:r>
              <a:rPr lang="en-US" altLang="en-US" sz="3200"/>
              <a:t>            (i) a written statement that the person has signed or otherwise adopted or approved; or</a:t>
            </a:r>
            <a:br>
              <a:rPr lang="en-US" altLang="en-US" sz="3200"/>
            </a:br>
            <a:r>
              <a:rPr lang="en-US" altLang="en-US" sz="3200"/>
              <a:t>            (ii) a contemporaneous stenographic, mechanical, electrical, or other recording — or a transcription of it — that recites substantially verbatim the person’s oral statement.</a:t>
            </a:r>
            <a:br>
              <a:rPr lang="en-US" altLang="en-US" sz="3200"/>
            </a:br>
            <a:endParaRPr lang="en-US" altLang="en-US" sz="3200"/>
          </a:p>
        </p:txBody>
      </p:sp>
    </p:spTree>
    <p:extLst>
      <p:ext uri="{BB962C8B-B14F-4D97-AF65-F5344CB8AC3E}">
        <p14:creationId xmlns:p14="http://schemas.microsoft.com/office/powerpoint/2010/main" val="299131560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2952750" y="1063626"/>
            <a:ext cx="6229350" cy="4651375"/>
          </a:xfrm>
        </p:spPr>
        <p:txBody>
          <a:bodyPr/>
          <a:lstStyle/>
          <a:p>
            <a:pPr eaLnBrk="1" hangingPunct="1"/>
            <a:r>
              <a:rPr lang="en-US" altLang="en-US" smtClean="0"/>
              <a:t>waiver</a:t>
            </a:r>
          </a:p>
        </p:txBody>
      </p:sp>
    </p:spTree>
    <p:extLst>
      <p:ext uri="{BB962C8B-B14F-4D97-AF65-F5344CB8AC3E}">
        <p14:creationId xmlns:p14="http://schemas.microsoft.com/office/powerpoint/2010/main" val="4149134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676400" y="1063626"/>
            <a:ext cx="8534400" cy="4537075"/>
          </a:xfrm>
        </p:spPr>
        <p:txBody>
          <a:bodyPr>
            <a:normAutofit fontScale="90000"/>
          </a:bodyPr>
          <a:lstStyle/>
          <a:p>
            <a:r>
              <a:rPr lang="en-US" altLang="en-US" dirty="0" smtClean="0"/>
              <a:t> (ii) “</a:t>
            </a:r>
            <a:r>
              <a:rPr lang="en-US" dirty="0" smtClean="0"/>
              <a:t>a </a:t>
            </a:r>
            <a:r>
              <a:rPr lang="en-US" dirty="0"/>
              <a:t>copy—or a description by category and location—of all documents, electronically stored information, and tangible things that the disclosing party has in its possession, custody, or control and may use to support its claims or defenses, unless the use would be solely for </a:t>
            </a:r>
            <a:r>
              <a:rPr lang="en-US" dirty="0" smtClean="0"/>
              <a:t>impeachment”</a:t>
            </a:r>
            <a:endParaRPr lang="en-US" altLang="en-US" dirty="0" smtClean="0"/>
          </a:p>
        </p:txBody>
      </p:sp>
    </p:spTree>
    <p:extLst>
      <p:ext uri="{BB962C8B-B14F-4D97-AF65-F5344CB8AC3E}">
        <p14:creationId xmlns:p14="http://schemas.microsoft.com/office/powerpoint/2010/main" val="15988613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981200" y="1063626"/>
            <a:ext cx="8229600" cy="4651375"/>
          </a:xfrm>
        </p:spPr>
        <p:txBody>
          <a:bodyPr/>
          <a:lstStyle/>
          <a:p>
            <a:pPr eaLnBrk="1" hangingPunct="1"/>
            <a:r>
              <a:rPr lang="en-US" altLang="en-US" smtClean="0"/>
              <a:t>Perry Mason brings a surprise witness on the stand during trial. OK?</a:t>
            </a:r>
          </a:p>
        </p:txBody>
      </p:sp>
    </p:spTree>
    <p:extLst>
      <p:ext uri="{BB962C8B-B14F-4D97-AF65-F5344CB8AC3E}">
        <p14:creationId xmlns:p14="http://schemas.microsoft.com/office/powerpoint/2010/main" val="31855987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524000" y="1063626"/>
            <a:ext cx="9144000" cy="4651375"/>
          </a:xfrm>
        </p:spPr>
        <p:txBody>
          <a:bodyPr>
            <a:normAutofit/>
          </a:bodyPr>
          <a:lstStyle/>
          <a:p>
            <a:r>
              <a:rPr lang="en-US" altLang="en-US" sz="2000" dirty="0"/>
              <a:t>R 26(a)(3) Pretrial Disclosures.</a:t>
            </a:r>
            <a:br>
              <a:rPr lang="en-US" altLang="en-US" sz="2000" dirty="0"/>
            </a:br>
            <a:r>
              <a:rPr lang="en-US" sz="2000" i="1" dirty="0"/>
              <a:t>Pretrial Disclosures.</a:t>
            </a:r>
            <a:r>
              <a:rPr lang="en-US" sz="2000" dirty="0"/>
              <a:t/>
            </a:r>
            <a:br>
              <a:rPr lang="en-US" sz="2000" dirty="0"/>
            </a:br>
            <a:r>
              <a:rPr lang="en-US" sz="2000" dirty="0"/>
              <a:t>(A) </a:t>
            </a:r>
            <a:r>
              <a:rPr lang="en-US" sz="2000" i="1" dirty="0"/>
              <a:t>In General.</a:t>
            </a:r>
            <a:r>
              <a:rPr lang="en-US" sz="2000" dirty="0"/>
              <a:t> In addition to the disclosures required by </a:t>
            </a:r>
            <a:r>
              <a:rPr lang="en-US" sz="2000" dirty="0">
                <a:hlinkClick r:id="rId2"/>
              </a:rPr>
              <a:t>Rule 26(a)(1)</a:t>
            </a:r>
            <a:r>
              <a:rPr lang="en-US" sz="2000" dirty="0"/>
              <a:t> and (2), a party must provide to the other parties and promptly file the following information about the evidence that it may present at trial other than solely for impeachment:</a:t>
            </a:r>
            <a:br>
              <a:rPr lang="en-US" sz="2000" dirty="0"/>
            </a:br>
            <a:r>
              <a:rPr lang="en-US" sz="2000" dirty="0"/>
              <a:t>(</a:t>
            </a:r>
            <a:r>
              <a:rPr lang="en-US" sz="2000" dirty="0" err="1"/>
              <a:t>i</a:t>
            </a:r>
            <a:r>
              <a:rPr lang="en-US" sz="2000" dirty="0"/>
              <a:t>) the name and, if not previously provided, the address and telephone number of each witness—separately identifying those the party expects to present and those it may call if the need arises;</a:t>
            </a:r>
            <a:br>
              <a:rPr lang="en-US" sz="2000" dirty="0"/>
            </a:br>
            <a:r>
              <a:rPr lang="en-US" sz="2000" dirty="0"/>
              <a:t>(ii) the designation of those witnesses whose testimony the party expects to present by deposition and, if not taken </a:t>
            </a:r>
            <a:r>
              <a:rPr lang="en-US" sz="2000" dirty="0" err="1"/>
              <a:t>stenographically</a:t>
            </a:r>
            <a:r>
              <a:rPr lang="en-US" sz="2000" dirty="0"/>
              <a:t>, a transcript of the pertinent parts of the deposition; and</a:t>
            </a:r>
            <a:br>
              <a:rPr lang="en-US" sz="2000" dirty="0"/>
            </a:br>
            <a:r>
              <a:rPr lang="en-US" sz="2000" dirty="0"/>
              <a:t>(iii) an identification of each document or other exhibit, including summaries of other evidence—separately identifying those items the party expects to offer and those it may offer if the need arises</a:t>
            </a:r>
            <a:r>
              <a:rPr lang="en-US" sz="2000" dirty="0" smtClean="0"/>
              <a:t>.</a:t>
            </a:r>
            <a:endParaRPr lang="en-US" altLang="en-US" sz="2000" dirty="0"/>
          </a:p>
        </p:txBody>
      </p:sp>
    </p:spTree>
    <p:extLst>
      <p:ext uri="{BB962C8B-B14F-4D97-AF65-F5344CB8AC3E}">
        <p14:creationId xmlns:p14="http://schemas.microsoft.com/office/powerpoint/2010/main" val="505297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785</Words>
  <Application>Microsoft Office PowerPoint</Application>
  <PresentationFormat>Widescreen</PresentationFormat>
  <Paragraphs>64</Paragraphs>
  <Slides>63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63</vt:i4>
      </vt:variant>
    </vt:vector>
  </HeadingPairs>
  <TitlesOfParts>
    <vt:vector size="67" baseType="lpstr">
      <vt:lpstr>Arial</vt:lpstr>
      <vt:lpstr>Calibri</vt:lpstr>
      <vt:lpstr>Calibri Light</vt:lpstr>
      <vt:lpstr>Office Theme</vt:lpstr>
      <vt:lpstr>Thurs., Nov. 10</vt:lpstr>
      <vt:lpstr> DISTINGUISH!  P sues D for negligence. P wins (D is negligent). X knew about the suit but refused to intervene. X sues D for negligence in connection with the same accident. X may not be able to issue preclude D concerning D’s negligence.  P sues D to put up a dam. X’s property will be flooded, but he refuses to intervene in the suit. P wins. X may be precluded to sue D to take down dam.</vt:lpstr>
      <vt:lpstr>Disclosure  &amp;  Discovery</vt:lpstr>
      <vt:lpstr>Disclosure FRCP 26(a)(1)</vt:lpstr>
      <vt:lpstr>Used to be: obligation to disclose all witnesses “likely to have discoverable information relevant to disputed facts alleged with particularity in the pleadings” and all documents and tangible things “in possession custody or control of party that are relevant to disputed facts alleged with particularity in the pleadings”  </vt:lpstr>
      <vt:lpstr>R 26(a)(1)(A)(i) “the name and, if known, the address and telephone number of each individual likely to have discoverable information—along with the subjects of that information—that the disclosing party may use to support its claims or defenses, unless the use would be solely for impeachment”</vt:lpstr>
      <vt:lpstr> (ii) “a copy—or a description by category and location—of all documents, electronically stored information, and tangible things that the disclosing party has in its possession, custody, or control and may use to support its claims or defenses, unless the use would be solely for impeachment”</vt:lpstr>
      <vt:lpstr>Perry Mason brings a surprise witness on the stand during trial. OK?</vt:lpstr>
      <vt:lpstr>R 26(a)(3) Pretrial Disclosures. Pretrial Disclosures. (A) In General. In addition to the disclosures required by Rule 26(a)(1) and (2), a party must provide to the other parties and promptly file the following information about the evidence that it may present at trial other than solely for impeachment: (i) the name and, if not previously provided, the address and telephone number of each witness—separately identifying those the party expects to present and those it may call if the need arises; (ii) the designation of those witnesses whose testimony the party expects to present by deposition and, if not taken stenographically, a transcript of the pertinent parts of the deposition; and (iii) an identification of each document or other exhibit, including summaries of other evidence—separately identifying those items the party expects to offer and those it may offer if the need arises.</vt:lpstr>
      <vt:lpstr>disclosure concerning experts Fed. R. Civ. P. 26(a)(2)</vt:lpstr>
      <vt:lpstr>discovery</vt:lpstr>
      <vt:lpstr>scope of discovery </vt:lpstr>
      <vt:lpstr>Old version: 26(b)(1): Parties may obtain discovery regarding any nonprivileged matter that is relevant to any party’s claim or defense </vt:lpstr>
      <vt:lpstr>NOW: Scope in General. Unless otherwise limited by court order, the scope of discovery is as follows: Parties may obtain discovery regarding any nonprivileged matter that is relevant to any party's claim or defense and proportional to the needs of the case, considering the importance of the issues at stake in the action, the amount in controversy, the parties’ relative access to relevant information, the parties’ resources, the importance of the discovery in resolving the issues, and whether the burden or expense of the proposed discovery outweighs its likely benefit. Information within this scope of discovery need not be admissible in evidence to be discoverable.</vt:lpstr>
      <vt:lpstr>26(b)(2)(C) When Required. On motion or on its own, the court must limit the frequency or extent of discovery otherwise allowed by these rules or by local rule if it determines that: (i) the discovery sought is unreasonably cumulative or duplicative, or can be obtained from some other source that is more convenient, less burdensome, or less expensive; (ii) the party seeking discovery has had ample opportunity to obtain the information by discovery in the action; or (iii) the proposed discovery is outside the scope permitted by Rule 26(b)(1).</vt:lpstr>
      <vt:lpstr>privileges </vt:lpstr>
      <vt:lpstr>privilege against self-incrimination</vt:lpstr>
      <vt:lpstr>Fed. R. Evid. 501</vt:lpstr>
      <vt:lpstr>attorney-client privilege spousal privileges priest-penitent privilege doctor-patient privilege </vt:lpstr>
      <vt:lpstr>mechanics of discovery</vt:lpstr>
      <vt:lpstr>During discovery it has become clear that D was looking the other way while driving his car. P’s lawyer thinks that D would have admitted this allegation if it had been put in P’s complaint. What does P’s lawyer do? </vt:lpstr>
      <vt:lpstr>Rule 36. Requests for Admission </vt:lpstr>
      <vt:lpstr>X was a witness to the car accident that P is suing D for. May P’s lawyer use R. 36 to request an admission from X that D was looking the other way during the accident? </vt:lpstr>
      <vt:lpstr>Can an insurer impleaded request an admission from the P, or a P from a co-P? </vt:lpstr>
      <vt:lpstr>The P Corp. is suing the D Corp. for violations of antitrust law. Counsel for the P Corp. wants any documents that the X Corp. might have concerning agreements with the D Corp. to fix the price of widgets. What should the counsel for the P Corp. do?  </vt:lpstr>
      <vt:lpstr>Rule 45. Subpoena </vt:lpstr>
      <vt:lpstr>http://msgre2.people.wm.edu/AO088A.pdf </vt:lpstr>
      <vt:lpstr>How would counsel for the P Corp. get the same type of documents from the D Corp.?</vt:lpstr>
      <vt:lpstr>Rule 34. Producing Documents, Electronically Stored Information, and Tangible Things, or Entering onto Land, for Inspection and Other Purposes</vt:lpstr>
      <vt:lpstr>http://educatingtomorrowslawyers.du.edu/images/wygwam/course_portfolios/Defendant_Request_for_Production_of_Documents.pdf</vt:lpstr>
      <vt:lpstr>P is suing the D Corp. for securities fraud for misrepresenting its loan loss reserves as adequate. P’s lawyer wants to find out who at the D Corp. knows how the loan loss reserves were determined. What does P’s lawyer do? </vt:lpstr>
      <vt:lpstr>Rule 33. Interrogatories to Parties </vt:lpstr>
      <vt:lpstr>http://www.justice.gov/atr/cases/f7300/7397.pdf</vt:lpstr>
      <vt:lpstr>X was a witness to the car accident that P is suing D for. P’s lawyer wants X to answer questions about what he saw, X refuses. How does P’s lawyer do so? </vt:lpstr>
      <vt:lpstr>Rule 30. Deposition by Oral Examination</vt:lpstr>
      <vt:lpstr>During a deposition, opposing counsel asks your client for irrelevant material  What do you do? What if she asked for hearsay material that you think will be inadmissible at trial? What if she asked for confidential communications between you and your client? </vt:lpstr>
      <vt:lpstr>30(d)(3) Motion to Terminate or Limit.  (A) Grounds. At any time during a deposition, the deponent or a party may move to terminate or limit it on the ground that it is being conducted in bad faith or in a manner that unreasonably annoys, embarrasses, or oppresses the deponent or party… </vt:lpstr>
      <vt:lpstr>privileges</vt:lpstr>
      <vt:lpstr>attorney-client privilege</vt:lpstr>
      <vt:lpstr>Restatement (Third) of The Law Governing Lawyers  § 68. Attorney–Client Privilege   [T]he attorney-client privilege may be invoked as provided in § 86 with respect to: (1) a communication (2) made between privileged persons (3) in confidence (4) for the purpose of obtaining or providing legal assistance for the client. </vt:lpstr>
      <vt:lpstr>Why does the attorney-client privilege exist?</vt:lpstr>
      <vt:lpstr>Your client tells you that he was looking the other way when he drove into the plaintiff. Your client receives an interrogatory asking whether he said to you that he was looking the other way when he drove into the plaintiff. Does your client have to answer the interrogatory? </vt:lpstr>
      <vt:lpstr>If the interrogatory asks whether your client was looking the other way when he drove into the plaintiff does he have to answer?  What if your client says he was not looking the other way on the stand?</vt:lpstr>
      <vt:lpstr>- Your client tells you that he was looking the other way when he drove into the plaintiff. - Subsequently he credibly tells you that when he said he was not actually looking the other way at that moment, he was feeling guilty because he had done so about 20 second before the accident - Your client receives an interrogatory asking whether he said to you that he was looking the other way when he drove into the plaintiff. - Does your client have to answer the interrogatory? </vt:lpstr>
      <vt:lpstr>Work Product “Privilege” </vt:lpstr>
      <vt:lpstr>Hickman v. Taylor (U.S. 1947)</vt:lpstr>
      <vt:lpstr>26(b)(3)(A) Documents and Tangible Things.  Ordinarily, a party may not discover documents and tangible things that are prepared in anticipation of litigation or for trial by or for another party or its representative (including the other party’s attorney, consultant, surety, indemnitor, insurer, or agent). But, subject to Rule 26(b)(4), those materials may be discovered if:             (i) they are otherwise discoverable under Rule 26(b)(1); and             (ii) the party shows that it has substantial need for the materials to prepare its case and cannot, without undue hardship, obtain their substantial equivalent by other means.</vt:lpstr>
      <vt:lpstr>26(b)(3)(B) Protection Against Disclosure.  If the court orders discovery of those materials, it must protect against disclosure of the mental impressions, conclusions, opinions, or legal theories of a party’s attorney or other representative concerning the litigation.</vt:lpstr>
      <vt:lpstr>An interrogatory asks, “Whom have you interviewed in connection with this case and did you make any reports, memos, etc.”  May you claim that the information is work-product under 26(b)(3) and/or Hickman? </vt:lpstr>
      <vt:lpstr>A witness you interviewed said that your client was looking the other way while he drove into plaintiff. You write it up in a witness statement. The plaintiff requests the statement in a document request. May you claim that it is work product under 26(b)(3) and/or Hickman? If the interrogatory instead asks your client whether he was looking the other way during the accident, may he refuse to answer on the basis of 26(b)(3) and/or Hickman? </vt:lpstr>
      <vt:lpstr>The plaintiff serves you with a document request asking for witness statements drafted by a private investigator retained by your client prior to hiring you, when he was worried that he might be sued Work product?</vt:lpstr>
      <vt:lpstr>Would it matter if the plaintiff served you with an interrogatory asking for the substance of the witness statements? </vt:lpstr>
      <vt:lpstr>What if the document was instead an unsolicited letter from a witness? </vt:lpstr>
      <vt:lpstr>You are being sued for negligence in connection with a car accident. The plaintiff serves you with a document request asking for:  1) Witness statements taken by your lawyer a year ago – only a few hours after the accident 2) Your lawyer’s notes on the interviews with the witnesses Can the Work Product Privilege be overcome? </vt:lpstr>
      <vt:lpstr>P is going to testify about the extent of his injuries due to D’s negligence. May P request in discovery any surveillance tapes that D may have made of P after the accident?</vt:lpstr>
      <vt:lpstr>impeachment evidence</vt:lpstr>
      <vt:lpstr>You are attempting to get…  non-work product impeachment evidence against other side’s witness  - e.g. prior criminal convictions - freely discoverable (unless another privilege applies)</vt:lpstr>
      <vt:lpstr>You are attempting to get…  work product impeachment evidence against other side’s witness  - e.g. witness statement that contradicts what the witness will say on the stand - discoverable only if work product privilege can be overcome (need non-privileged evidence of material discrepancies)</vt:lpstr>
      <vt:lpstr>You are attempting to get…  non-work product impeachment evidence against your witness - e.g. tapes not made in anticipation of litigation that show that your client is not injured - freely discoverable (unless another privilege applies) - but other side can ask that your witness be deposed before turning it over</vt:lpstr>
      <vt:lpstr>You are attempting to get…  work product impeachment evidence against your witness - e.g. tapes made in anticipation of litigation that show that P is not injured - discoverable if privilege can be overcome (usually fact that tape will be introduced at trial is enough to overcome) - but other side can ask that your witness be deposed before turning it over</vt:lpstr>
      <vt:lpstr>  A witness, X, who is friendly to the D, was interviewed by P’s attorney and a statement was drawn up.  Is there any way that D can get X’s statement without having to overcome the work-product privilege? </vt:lpstr>
      <vt:lpstr>26(b)(3)(C) Previous Statement.  Any party or other person may, on request and without the required showing, obtain the person’s own previous statement about the action or its subject matter....A previous statement is either:             (i) a written statement that the person has signed or otherwise adopted or approved; or             (ii) a contemporaneous stenographic, mechanical, electrical, or other recording — or a transcription of it — that recites substantially verbatim the person’s oral statement. </vt:lpstr>
      <vt:lpstr>waiver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Nov. 3</dc:title>
  <dc:creator>Owner</dc:creator>
  <cp:lastModifiedBy>Green, Michael S</cp:lastModifiedBy>
  <cp:revision>18</cp:revision>
  <cp:lastPrinted>2016-11-10T16:34:39Z</cp:lastPrinted>
  <dcterms:created xsi:type="dcterms:W3CDTF">2016-11-03T13:09:03Z</dcterms:created>
  <dcterms:modified xsi:type="dcterms:W3CDTF">2016-11-10T18:07:00Z</dcterms:modified>
</cp:coreProperties>
</file>