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4" r:id="rId3"/>
    <p:sldId id="335" r:id="rId4"/>
    <p:sldId id="336" r:id="rId5"/>
    <p:sldId id="337" r:id="rId6"/>
    <p:sldId id="338" r:id="rId7"/>
    <p:sldId id="339" r:id="rId8"/>
    <p:sldId id="282" r:id="rId9"/>
    <p:sldId id="283" r:id="rId10"/>
    <p:sldId id="284" r:id="rId11"/>
    <p:sldId id="285" r:id="rId12"/>
    <p:sldId id="286" r:id="rId13"/>
    <p:sldId id="287" r:id="rId14"/>
    <p:sldId id="288" r:id="rId15"/>
    <p:sldId id="305" r:id="rId16"/>
    <p:sldId id="306" r:id="rId17"/>
    <p:sldId id="307" r:id="rId18"/>
    <p:sldId id="308" r:id="rId19"/>
    <p:sldId id="309" r:id="rId20"/>
    <p:sldId id="310" r:id="rId21"/>
    <p:sldId id="312" r:id="rId22"/>
    <p:sldId id="340" r:id="rId23"/>
    <p:sldId id="313" r:id="rId24"/>
    <p:sldId id="314" r:id="rId25"/>
    <p:sldId id="315" r:id="rId26"/>
    <p:sldId id="316" r:id="rId27"/>
    <p:sldId id="318" r:id="rId28"/>
    <p:sldId id="317"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7" d="100"/>
          <a:sy n="77" d="100"/>
        </p:scale>
        <p:origin x="108" y="19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Nov. 7</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1131889"/>
            <a:ext cx="8839200" cy="4676775"/>
          </a:xfrm>
        </p:spPr>
        <p:txBody>
          <a:bodyPr>
            <a:normAutofit fontScale="90000"/>
          </a:bodyPr>
          <a:lstStyle/>
          <a:p>
            <a:pPr algn="l"/>
            <a:r>
              <a:rPr lang="en-CA" altLang="en-US" smtClean="0"/>
              <a:t>P sues D for interest on note</a:t>
            </a:r>
            <a:r>
              <a:rPr lang="en-US" altLang="en-US" smtClean="0"/>
              <a:t/>
            </a:r>
            <a:br>
              <a:rPr lang="en-US" altLang="en-US" smtClean="0"/>
            </a:br>
            <a:r>
              <a:rPr lang="en-CA" altLang="en-US" smtClean="0"/>
              <a:t>- D alleges fraud in execution of note and release of obligation to pay interest</a:t>
            </a:r>
            <a:r>
              <a:rPr lang="en-US" altLang="en-US" smtClean="0"/>
              <a:t/>
            </a:r>
            <a:br>
              <a:rPr lang="en-US" altLang="en-US" smtClean="0"/>
            </a:br>
            <a:r>
              <a:rPr lang="en-CA" altLang="en-US" smtClean="0"/>
              <a:t>- D wins</a:t>
            </a:r>
            <a:r>
              <a:rPr lang="en-US" altLang="en-US" smtClean="0"/>
              <a:t> </a:t>
            </a:r>
            <a:r>
              <a:rPr lang="en-CA" altLang="en-US" smtClean="0"/>
              <a:t>on both grounds</a:t>
            </a:r>
            <a:br>
              <a:rPr lang="en-CA" altLang="en-US" smtClean="0"/>
            </a:br>
            <a:r>
              <a:rPr lang="en-CA" altLang="en-US" smtClean="0"/>
              <a:t>- P then sues for subsequent interest</a:t>
            </a:r>
            <a:br>
              <a:rPr lang="en-CA" altLang="en-US" smtClean="0"/>
            </a:br>
            <a:r>
              <a:rPr lang="en-CA" altLang="en-US" smtClean="0"/>
              <a:t>- D alleges fraud in execution of note and release of obligation to pay interest</a:t>
            </a:r>
            <a:r>
              <a:rPr lang="en-US" altLang="en-US" smtClean="0"/>
              <a:t/>
            </a:r>
            <a:br>
              <a:rPr lang="en-US" altLang="en-US" smtClean="0"/>
            </a:br>
            <a:r>
              <a:rPr lang="en-CA" altLang="en-US" smtClean="0"/>
              <a:t>- Is P issue precluded?</a:t>
            </a:r>
            <a:endParaRPr lang="en-US" altLang="en-US" smtClean="0"/>
          </a:p>
        </p:txBody>
      </p:sp>
    </p:spTree>
    <p:extLst>
      <p:ext uri="{BB962C8B-B14F-4D97-AF65-F5344CB8AC3E}">
        <p14:creationId xmlns:p14="http://schemas.microsoft.com/office/powerpoint/2010/main" val="105510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534400" cy="4765675"/>
          </a:xfrm>
        </p:spPr>
        <p:txBody>
          <a:bodyPr>
            <a:normAutofit fontScale="90000"/>
          </a:bodyPr>
          <a:lstStyle/>
          <a:p>
            <a:pPr algn="l" eaLnBrk="1" hangingPunct="1"/>
            <a:r>
              <a:rPr lang="en-US" altLang="en-US" sz="3200"/>
              <a:t>- P and D contract for D to deliver coal to P monthly</a:t>
            </a:r>
            <a:br>
              <a:rPr lang="en-US" altLang="en-US" sz="3200"/>
            </a:br>
            <a:r>
              <a:rPr lang="en-US" altLang="en-US" sz="3200"/>
              <a:t>- D breaches</a:t>
            </a:r>
            <a:br>
              <a:rPr lang="en-US" altLang="en-US" sz="3200"/>
            </a:br>
            <a:r>
              <a:rPr lang="en-US" altLang="en-US" sz="3200"/>
              <a:t>- P sues D in California</a:t>
            </a:r>
            <a:br>
              <a:rPr lang="en-US" altLang="en-US" sz="3200"/>
            </a:br>
            <a:r>
              <a:rPr lang="en-US" altLang="en-US" sz="3200"/>
              <a:t>- D argues that the contract is invalid, D loses on issue</a:t>
            </a:r>
            <a:br>
              <a:rPr lang="en-US" altLang="en-US" sz="3200"/>
            </a:br>
            <a:r>
              <a:rPr lang="en-US" altLang="en-US" sz="3200"/>
              <a:t>- D breaches again</a:t>
            </a:r>
            <a:br>
              <a:rPr lang="en-US" altLang="en-US" sz="3200"/>
            </a:br>
            <a:r>
              <a:rPr lang="en-US" altLang="en-US" sz="3200"/>
              <a:t>- P sues D in Nevada</a:t>
            </a:r>
            <a:br>
              <a:rPr lang="en-US" altLang="en-US" sz="3200"/>
            </a:br>
            <a:r>
              <a:rPr lang="en-US" altLang="en-US" sz="3200"/>
              <a:t>- D argues that the contract is invalid (P fails to mention issue preclusion), D wins on issue</a:t>
            </a:r>
            <a:br>
              <a:rPr lang="en-US" altLang="en-US" sz="3200"/>
            </a:br>
            <a:r>
              <a:rPr lang="en-US" altLang="en-US" sz="3200"/>
              <a:t/>
            </a:r>
            <a:br>
              <a:rPr lang="en-US" altLang="en-US" sz="3200"/>
            </a:br>
            <a:r>
              <a:rPr lang="en-US" altLang="en-US" sz="3200"/>
              <a:t>- D breaches again</a:t>
            </a:r>
            <a:br>
              <a:rPr lang="en-US" altLang="en-US" sz="3200"/>
            </a:br>
            <a:r>
              <a:rPr lang="en-US" altLang="en-US" sz="3200"/>
              <a:t>- P sues D in California</a:t>
            </a:r>
            <a:br>
              <a:rPr lang="en-US" altLang="en-US" sz="3200"/>
            </a:br>
            <a:r>
              <a:rPr lang="en-US" altLang="en-US" sz="3200"/>
              <a:t>- Which determination has issue preclusive effect?</a:t>
            </a:r>
          </a:p>
        </p:txBody>
      </p:sp>
    </p:spTree>
    <p:extLst>
      <p:ext uri="{BB962C8B-B14F-4D97-AF65-F5344CB8AC3E}">
        <p14:creationId xmlns:p14="http://schemas.microsoft.com/office/powerpoint/2010/main" val="3134976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131888"/>
            <a:ext cx="8915400" cy="4614862"/>
          </a:xfrm>
        </p:spPr>
        <p:txBody>
          <a:bodyPr>
            <a:normAutofit fontScale="90000"/>
          </a:bodyPr>
          <a:lstStyle/>
          <a:p>
            <a:pPr algn="l"/>
            <a:r>
              <a:rPr lang="en-US" altLang="en-US" sz="2700"/>
              <a:t>- P and D contract for D to deliver coal to P monthly</a:t>
            </a:r>
            <a:br>
              <a:rPr lang="en-US" altLang="en-US" sz="2700"/>
            </a:br>
            <a:r>
              <a:rPr lang="en-US" altLang="en-US" sz="2700"/>
              <a:t>- D breaches</a:t>
            </a:r>
            <a:br>
              <a:rPr lang="en-US" altLang="en-US" sz="2700"/>
            </a:br>
            <a:r>
              <a:rPr lang="en-US" altLang="en-US" sz="2700"/>
              <a:t>- P sues D in California</a:t>
            </a:r>
            <a:br>
              <a:rPr lang="en-US" altLang="en-US" sz="2700"/>
            </a:br>
            <a:r>
              <a:rPr lang="en-US" altLang="en-US" sz="2700"/>
              <a:t>- D argues that the contract is invalid, D loses on issue</a:t>
            </a:r>
            <a:br>
              <a:rPr lang="en-US" altLang="en-US" sz="2700"/>
            </a:br>
            <a:r>
              <a:rPr lang="en-US" altLang="en-US" sz="2700"/>
              <a:t>- D breaches again</a:t>
            </a:r>
            <a:br>
              <a:rPr lang="en-US" altLang="en-US" sz="2700"/>
            </a:br>
            <a:r>
              <a:rPr lang="en-US" altLang="en-US" sz="2700"/>
              <a:t>- P sues D in Nevada</a:t>
            </a:r>
            <a:br>
              <a:rPr lang="en-US" altLang="en-US" sz="2700"/>
            </a:br>
            <a:r>
              <a:rPr lang="en-US" altLang="en-US" sz="2700"/>
              <a:t>- D argues that the contract is invalid</a:t>
            </a:r>
            <a:br>
              <a:rPr lang="en-US" altLang="en-US" sz="2700"/>
            </a:br>
            <a:r>
              <a:rPr lang="en-US" altLang="en-US" sz="2700"/>
              <a:t>- P brings up issue preclusion, but the Nevada courts fail to give the Ca. determination FF&amp;C</a:t>
            </a:r>
            <a:br>
              <a:rPr lang="en-US" altLang="en-US" sz="2700"/>
            </a:br>
            <a:r>
              <a:rPr lang="en-US" altLang="en-US" sz="2700"/>
              <a:t>- the USSCt does not take cert.</a:t>
            </a:r>
            <a:br>
              <a:rPr lang="en-US" altLang="en-US" sz="2700"/>
            </a:br>
            <a:r>
              <a:rPr lang="en-US" altLang="en-US" sz="2700"/>
              <a:t>- D wins on issue</a:t>
            </a:r>
            <a:br>
              <a:rPr lang="en-US" altLang="en-US" sz="2700"/>
            </a:br>
            <a:r>
              <a:rPr lang="en-US" altLang="en-US" sz="2700"/>
              <a:t>- D breaches again</a:t>
            </a:r>
            <a:br>
              <a:rPr lang="en-US" altLang="en-US" sz="2700"/>
            </a:br>
            <a:r>
              <a:rPr lang="en-US" altLang="en-US" sz="2700"/>
              <a:t>- P sues D in California</a:t>
            </a:r>
            <a:br>
              <a:rPr lang="en-US" altLang="en-US" sz="2700"/>
            </a:br>
            <a:r>
              <a:rPr lang="en-US" altLang="en-US" sz="2700"/>
              <a:t>- Which determination has issue preclusive effect?</a:t>
            </a:r>
          </a:p>
        </p:txBody>
      </p:sp>
    </p:spTree>
    <p:extLst>
      <p:ext uri="{BB962C8B-B14F-4D97-AF65-F5344CB8AC3E}">
        <p14:creationId xmlns:p14="http://schemas.microsoft.com/office/powerpoint/2010/main" val="2837779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44675" y="1131888"/>
            <a:ext cx="8737600" cy="4775200"/>
          </a:xfrm>
        </p:spPr>
        <p:txBody>
          <a:bodyPr>
            <a:normAutofit fontScale="90000"/>
          </a:bodyPr>
          <a:lstStyle/>
          <a:p>
            <a:pPr algn="l"/>
            <a:r>
              <a:rPr lang="en-US" altLang="en-US" sz="3200"/>
              <a:t>- P sues D in state court in NY for $1000</a:t>
            </a:r>
            <a:br>
              <a:rPr lang="en-US" altLang="en-US" sz="3200"/>
            </a:br>
            <a:r>
              <a:rPr lang="en-US" altLang="en-US" sz="3200"/>
              <a:t>- D, who has no connection with NY, defaults</a:t>
            </a:r>
            <a:br>
              <a:rPr lang="en-US" altLang="en-US" sz="3200"/>
            </a:br>
            <a:r>
              <a:rPr lang="en-US" altLang="en-US" sz="3200"/>
              <a:t>- P then sues on the NY judgment in Pa. state court, where D has $500 of assets</a:t>
            </a:r>
            <a:br>
              <a:rPr lang="en-US" altLang="en-US" sz="3200"/>
            </a:br>
            <a:r>
              <a:rPr lang="en-US" altLang="en-US" sz="3200"/>
              <a:t>- The Pa. state cts wrongly conclude that there was PJ over D in NY and thus that the NY judgment is valid</a:t>
            </a:r>
            <a:br>
              <a:rPr lang="en-US" altLang="en-US" sz="3200"/>
            </a:br>
            <a:r>
              <a:rPr lang="en-US" altLang="en-US" sz="3200"/>
              <a:t>- The USSCt refuses cert</a:t>
            </a:r>
            <a:br>
              <a:rPr lang="en-US" altLang="en-US" sz="3200"/>
            </a:br>
            <a:r>
              <a:rPr lang="en-US" altLang="en-US" sz="3200"/>
              <a:t>- P then sues on the NY judgment in Ca. state ct, where D has $500 of assets</a:t>
            </a:r>
            <a:br>
              <a:rPr lang="en-US" altLang="en-US" sz="3200"/>
            </a:br>
            <a:r>
              <a:rPr lang="en-US" altLang="en-US" sz="3200"/>
              <a:t>- D argues that the NY judgment was invalid</a:t>
            </a:r>
            <a:br>
              <a:rPr lang="en-US" altLang="en-US" sz="3200"/>
            </a:br>
            <a:r>
              <a:rPr lang="en-US" altLang="en-US" sz="3200"/>
              <a:t>- Is D issue precluded?</a:t>
            </a:r>
          </a:p>
        </p:txBody>
      </p:sp>
    </p:spTree>
    <p:extLst>
      <p:ext uri="{BB962C8B-B14F-4D97-AF65-F5344CB8AC3E}">
        <p14:creationId xmlns:p14="http://schemas.microsoft.com/office/powerpoint/2010/main" val="326904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430962"/>
          </a:xfrm>
        </p:spPr>
        <p:txBody>
          <a:bodyPr/>
          <a:lstStyle/>
          <a:p>
            <a:pPr algn="l"/>
            <a:r>
              <a:rPr lang="en-US" altLang="en-US" sz="4000"/>
              <a:t>P sues D for $100,000 in negligence in state court in Cal.</a:t>
            </a:r>
            <a:br>
              <a:rPr lang="en-US" altLang="en-US" sz="4000"/>
            </a:br>
            <a:r>
              <a:rPr lang="en-US" altLang="en-US" sz="4000"/>
              <a:t>The source of PJ is $50,000 of assets D has in Cal.</a:t>
            </a:r>
            <a:br>
              <a:rPr lang="en-US" altLang="en-US" sz="4000"/>
            </a:br>
            <a:r>
              <a:rPr lang="en-US" altLang="en-US" sz="4000"/>
              <a:t>D makes a limited appearance and loses (he is found negligent).</a:t>
            </a:r>
            <a:br>
              <a:rPr lang="en-US" altLang="en-US" sz="4000"/>
            </a:br>
            <a:r>
              <a:rPr lang="en-US" altLang="en-US" sz="4000"/>
              <a:t>P then sues D for the remaining $50,000 in state court in NY, where there is in personam PJ over D.</a:t>
            </a:r>
            <a:br>
              <a:rPr lang="en-US" altLang="en-US" sz="4000"/>
            </a:br>
            <a:r>
              <a:rPr lang="en-US" altLang="en-US" sz="4000"/>
              <a:t>Is D issue precluded from relitigating his negligence?</a:t>
            </a:r>
          </a:p>
        </p:txBody>
      </p:sp>
    </p:spTree>
    <p:extLst>
      <p:ext uri="{BB962C8B-B14F-4D97-AF65-F5344CB8AC3E}">
        <p14:creationId xmlns:p14="http://schemas.microsoft.com/office/powerpoint/2010/main" val="3786319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smtClean="0"/>
              <a:t>exceptions to issue preclusion  </a:t>
            </a:r>
          </a:p>
        </p:txBody>
      </p:sp>
    </p:spTree>
    <p:extLst>
      <p:ext uri="{BB962C8B-B14F-4D97-AF65-F5344CB8AC3E}">
        <p14:creationId xmlns:p14="http://schemas.microsoft.com/office/powerpoint/2010/main" val="3982936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a:t> </a:t>
            </a:r>
            <a:r>
              <a:rPr lang="en-US" altLang="en-US" sz="4000"/>
              <a:t/>
            </a:r>
            <a:br>
              <a:rPr lang="en-US" altLang="en-US" sz="4000"/>
            </a:br>
            <a:r>
              <a:rPr lang="en-US" altLang="en-US" sz="4000"/>
              <a:t>Restatement (Second) of Judgments §28</a:t>
            </a:r>
            <a:br>
              <a:rPr lang="en-US" altLang="en-US" sz="4000"/>
            </a:br>
            <a:r>
              <a:rPr lang="en-US" altLang="en-US" sz="4000"/>
              <a:t>Although an issue is actually litigated and determined by a valid and final judgment, and the determination is essential to the judgment, relitigation of the issue in a subsequent action between the parties is not precluded in the following circumstances:</a:t>
            </a:r>
            <a:br>
              <a:rPr lang="en-US" altLang="en-US" sz="4000"/>
            </a:br>
            <a:endParaRPr lang="en-US" altLang="en-US" sz="4000"/>
          </a:p>
        </p:txBody>
      </p:sp>
    </p:spTree>
    <p:extLst>
      <p:ext uri="{BB962C8B-B14F-4D97-AF65-F5344CB8AC3E}">
        <p14:creationId xmlns:p14="http://schemas.microsoft.com/office/powerpoint/2010/main" val="4236758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sz="3200"/>
              <a:t>(1) The party against whom preclusion is sought could not, as a matter of law, have obtained review of the judgment in the initial action; or</a:t>
            </a:r>
            <a:br>
              <a:rPr lang="en-US" altLang="en-US" sz="3200"/>
            </a:br>
            <a:r>
              <a:rPr lang="en-US" altLang="en-US" sz="320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a:t>
            </a:r>
            <a:br>
              <a:rPr lang="en-US" altLang="en-US" sz="3200"/>
            </a:br>
            <a:r>
              <a:rPr lang="en-US" altLang="en-US" sz="320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2451868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58964" y="1131888"/>
            <a:ext cx="8180387" cy="4654550"/>
          </a:xfrm>
        </p:spPr>
        <p:txBody>
          <a:bodyPr>
            <a:normAutofit fontScale="90000"/>
          </a:bodyPr>
          <a:lstStyle/>
          <a:p>
            <a:pPr algn="l" eaLnBrk="1" hangingPunct="1"/>
            <a:r>
              <a:rPr lang="en-US" altLang="en-US" sz="240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2400"/>
            </a:br>
            <a:r>
              <a:rPr lang="en-US" altLang="en-US" sz="2400"/>
              <a:t>(5)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2106322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lstStyle/>
          <a:p>
            <a:pPr algn="l" eaLnBrk="1" hangingPunct="1"/>
            <a:r>
              <a:rPr lang="en-US" altLang="en-US" smtClean="0"/>
              <a:t>- D is acquitted of battery in connection with resisting arrest</a:t>
            </a:r>
            <a:br>
              <a:rPr lang="en-US" altLang="en-US" smtClean="0"/>
            </a:br>
            <a:r>
              <a:rPr lang="en-US" altLang="en-US" smtClean="0"/>
              <a:t>- gov’t sues D civilly for battery to officer</a:t>
            </a:r>
            <a:br>
              <a:rPr lang="en-US" altLang="en-US" smtClean="0"/>
            </a:br>
            <a:r>
              <a:rPr lang="en-US" altLang="en-US" smtClean="0"/>
              <a:t>- is gov’t issue precluded?</a:t>
            </a:r>
            <a:br>
              <a:rPr lang="en-US" altLang="en-US" smtClean="0"/>
            </a:br>
            <a:endParaRPr lang="en-US" altLang="en-US" smtClean="0"/>
          </a:p>
        </p:txBody>
      </p:sp>
    </p:spTree>
    <p:extLst>
      <p:ext uri="{BB962C8B-B14F-4D97-AF65-F5344CB8AC3E}">
        <p14:creationId xmlns:p14="http://schemas.microsoft.com/office/powerpoint/2010/main" val="1104100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smtClean="0"/>
              <a:t>issue preclusion</a:t>
            </a:r>
          </a:p>
        </p:txBody>
      </p:sp>
    </p:spTree>
    <p:extLst>
      <p:ext uri="{BB962C8B-B14F-4D97-AF65-F5344CB8AC3E}">
        <p14:creationId xmlns:p14="http://schemas.microsoft.com/office/powerpoint/2010/main" val="3802190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93888" y="1131889"/>
            <a:ext cx="8145462" cy="4579937"/>
          </a:xfrm>
        </p:spPr>
        <p:txBody>
          <a:bodyPr/>
          <a:lstStyle/>
          <a:p>
            <a:pPr marL="257175" indent="-257175"/>
            <a:r>
              <a:rPr lang="en-US" altLang="en-US" smtClean="0"/>
              <a:t>- imagine D is convicted of battery in connection with resisting arrest</a:t>
            </a:r>
            <a:br>
              <a:rPr lang="en-US" altLang="en-US" smtClean="0"/>
            </a:br>
            <a:r>
              <a:rPr lang="en-US" altLang="en-US" smtClean="0"/>
              <a:t>- gov’t sues D civilly for battery for damages to officer</a:t>
            </a:r>
            <a:br>
              <a:rPr lang="en-US" altLang="en-US" smtClean="0"/>
            </a:br>
            <a:r>
              <a:rPr lang="en-US" altLang="en-US" smtClean="0"/>
              <a:t>- is D issue precluded?</a:t>
            </a:r>
            <a:br>
              <a:rPr lang="en-US" altLang="en-US" smtClean="0"/>
            </a:br>
            <a:endParaRPr lang="en-US" altLang="en-US" smtClean="0"/>
          </a:p>
        </p:txBody>
      </p:sp>
    </p:spTree>
    <p:extLst>
      <p:ext uri="{BB962C8B-B14F-4D97-AF65-F5344CB8AC3E}">
        <p14:creationId xmlns:p14="http://schemas.microsoft.com/office/powerpoint/2010/main" val="2502839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79588" y="990601"/>
            <a:ext cx="8458200" cy="4937125"/>
          </a:xfrm>
        </p:spPr>
        <p:txBody>
          <a:bodyPr>
            <a:normAutofit fontScale="90000"/>
          </a:bodyPr>
          <a:lstStyle/>
          <a:p>
            <a:pPr algn="l" eaLnBrk="1" hangingPunct="1"/>
            <a:r>
              <a:rPr lang="en-US" altLang="en-US" sz="3600"/>
              <a:t>- In Illinois, the plaintiff suing for negligence has burden of production and persuasion concerning his own lack of contributory negligence. </a:t>
            </a:r>
            <a:br>
              <a:rPr lang="en-US" altLang="en-US" sz="3600"/>
            </a:br>
            <a:r>
              <a:rPr lang="en-US" altLang="en-US" sz="3600"/>
              <a:t>- P sues D for negligence and loses on ground that he could not satisfy the burden concerning his own lack of contributory negligence. </a:t>
            </a:r>
            <a:br>
              <a:rPr lang="en-US" altLang="en-US" sz="3600"/>
            </a:br>
            <a:r>
              <a:rPr lang="en-US" altLang="en-US" sz="3600"/>
              <a:t>- Subsequently X (another person in the accident) sues P for negligence. </a:t>
            </a:r>
            <a:br>
              <a:rPr lang="en-US" altLang="en-US" sz="3600"/>
            </a:br>
            <a:r>
              <a:rPr lang="en-US" altLang="en-US" sz="3600"/>
              <a:t>- Can X issue preclude P from relitigating his negligence in the accident?</a:t>
            </a:r>
          </a:p>
        </p:txBody>
      </p:sp>
    </p:spTree>
    <p:extLst>
      <p:ext uri="{BB962C8B-B14F-4D97-AF65-F5344CB8AC3E}">
        <p14:creationId xmlns:p14="http://schemas.microsoft.com/office/powerpoint/2010/main" val="1003017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65326" y="1131888"/>
            <a:ext cx="8074025" cy="4500562"/>
          </a:xfrm>
        </p:spPr>
        <p:txBody>
          <a:bodyPr>
            <a:normAutofit fontScale="90000"/>
          </a:bodyPr>
          <a:lstStyle/>
          <a:p>
            <a:pPr algn="l" eaLnBrk="1" hangingPunct="1"/>
            <a:r>
              <a:rPr lang="en-US" altLang="en-US" smtClean="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a:t>
            </a:r>
          </a:p>
        </p:txBody>
      </p:sp>
    </p:spTree>
    <p:extLst>
      <p:ext uri="{BB962C8B-B14F-4D97-AF65-F5344CB8AC3E}">
        <p14:creationId xmlns:p14="http://schemas.microsoft.com/office/powerpoint/2010/main" val="216597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063626"/>
            <a:ext cx="8458200" cy="4765675"/>
          </a:xfrm>
        </p:spPr>
        <p:txBody>
          <a:bodyPr>
            <a:normAutofit fontScale="90000"/>
          </a:bodyPr>
          <a:lstStyle/>
          <a:p>
            <a:pPr algn="l" eaLnBrk="1" hangingPunct="1"/>
            <a:r>
              <a:rPr lang="en-CA" altLang="en-US" sz="3600"/>
              <a:t>- P</a:t>
            </a:r>
            <a:r>
              <a:rPr lang="en-US" altLang="en-US" sz="3600"/>
              <a:t> sues D to recover for property damage in small claims ct with a jurisdictional maximum of $500 and which operates informally without pleadings, counsel, or rules of evidence. There is no right of appeal. D is found negligent. </a:t>
            </a:r>
            <a:br>
              <a:rPr lang="en-US" altLang="en-US" sz="3600"/>
            </a:br>
            <a:r>
              <a:rPr lang="en-US" altLang="en-US" sz="3600"/>
              <a:t>- In a subsequent action by D against P brought in NY state court for $10,000 for personal injuries arising out of the same accident, is D issue precluded concerning his own negligence?</a:t>
            </a:r>
            <a:br>
              <a:rPr lang="en-US" altLang="en-US" sz="3600"/>
            </a:br>
            <a:endParaRPr lang="en-US" altLang="en-US" sz="3600"/>
          </a:p>
        </p:txBody>
      </p:sp>
    </p:spTree>
    <p:extLst>
      <p:ext uri="{BB962C8B-B14F-4D97-AF65-F5344CB8AC3E}">
        <p14:creationId xmlns:p14="http://schemas.microsoft.com/office/powerpoint/2010/main" val="2264322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4" y="1131888"/>
            <a:ext cx="7989887" cy="4405312"/>
          </a:xfrm>
        </p:spPr>
        <p:txBody>
          <a:bodyPr/>
          <a:lstStyle/>
          <a:p>
            <a:pPr algn="l" eaLnBrk="1" hangingPunct="1"/>
            <a:r>
              <a:rPr lang="en-US" altLang="en-US" dirty="0" smtClean="0"/>
              <a:t>(3) A new determination of the issue is warranted by differences in the quality or extensiveness of the procedures followed in the two courts or by factors relating to the allocation of jurisdiction between them;</a:t>
            </a:r>
          </a:p>
        </p:txBody>
      </p:sp>
    </p:spTree>
    <p:extLst>
      <p:ext uri="{BB962C8B-B14F-4D97-AF65-F5344CB8AC3E}">
        <p14:creationId xmlns:p14="http://schemas.microsoft.com/office/powerpoint/2010/main" val="3714735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1131888"/>
            <a:ext cx="8210550" cy="4513262"/>
          </a:xfrm>
        </p:spPr>
        <p:txBody>
          <a:bodyPr/>
          <a:lstStyle/>
          <a:p>
            <a:pPr algn="l" eaLnBrk="1" hangingPunct="1"/>
            <a:r>
              <a:rPr lang="en-US" altLang="en-US" smtClean="0"/>
              <a:t>(1) The party against whom preclusion is sought could not, as a matter of law, have obtained review of the judgment in the initial action;</a:t>
            </a:r>
          </a:p>
        </p:txBody>
      </p:sp>
    </p:spTree>
    <p:extLst>
      <p:ext uri="{BB962C8B-B14F-4D97-AF65-F5344CB8AC3E}">
        <p14:creationId xmlns:p14="http://schemas.microsoft.com/office/powerpoint/2010/main" val="1567302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82764" y="1079500"/>
            <a:ext cx="8745537" cy="4921250"/>
          </a:xfrm>
        </p:spPr>
        <p:txBody>
          <a:bodyPr>
            <a:normAutofit fontScale="90000"/>
          </a:bodyPr>
          <a:lstStyle/>
          <a:p>
            <a:pPr algn="l" eaLnBrk="1" hangingPunct="1"/>
            <a:r>
              <a:rPr lang="en-US" altLang="en-US" sz="3600"/>
              <a:t>- P sues D for negligence</a:t>
            </a:r>
            <a:br>
              <a:rPr lang="en-US" altLang="en-US" sz="3600"/>
            </a:br>
            <a:r>
              <a:rPr lang="en-US" altLang="en-US" sz="3600"/>
              <a:t>- P was also negligent</a:t>
            </a:r>
            <a:br>
              <a:rPr lang="en-US" altLang="en-US" sz="3600"/>
            </a:br>
            <a:r>
              <a:rPr lang="en-US" altLang="en-US" sz="3600"/>
              <a:t>- It is held that P is barred due to contributory negligence (comparative fault is rejected)</a:t>
            </a:r>
            <a:br>
              <a:rPr lang="en-US" altLang="en-US" sz="3600"/>
            </a:br>
            <a:r>
              <a:rPr lang="en-US" altLang="en-US" sz="3600"/>
              <a:t>- P and D get into another accident</a:t>
            </a:r>
            <a:br>
              <a:rPr lang="en-US" altLang="en-US" sz="3600"/>
            </a:br>
            <a:r>
              <a:rPr lang="en-US" altLang="en-US" sz="3600"/>
              <a:t>- P sues D for negligence</a:t>
            </a:r>
            <a:br>
              <a:rPr lang="en-US" altLang="en-US" sz="3600"/>
            </a:br>
            <a:r>
              <a:rPr lang="en-US" altLang="en-US" sz="3600"/>
              <a:t>- P was also negligent </a:t>
            </a:r>
            <a:br>
              <a:rPr lang="en-US" altLang="en-US" sz="3600"/>
            </a:br>
            <a:r>
              <a:rPr lang="en-US" altLang="en-US" sz="3600"/>
              <a:t>- Is P precluded to relitigate whether P is barred by contributory negligence or comparative fault applies?</a:t>
            </a:r>
            <a:br>
              <a:rPr lang="en-US" altLang="en-US" sz="3600"/>
            </a:br>
            <a:endParaRPr lang="en-US" altLang="en-US" sz="3600"/>
          </a:p>
        </p:txBody>
      </p:sp>
    </p:spTree>
    <p:extLst>
      <p:ext uri="{BB962C8B-B14F-4D97-AF65-F5344CB8AC3E}">
        <p14:creationId xmlns:p14="http://schemas.microsoft.com/office/powerpoint/2010/main" val="1833332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2451" y="1100139"/>
            <a:ext cx="8145463" cy="4611687"/>
          </a:xfrm>
        </p:spPr>
        <p:txBody>
          <a:bodyPr/>
          <a:lstStyle/>
          <a:p>
            <a:pPr algn="l" eaLnBrk="1" hangingPunct="1"/>
            <a:r>
              <a:rPr lang="en-US" altLang="en-US" smtClean="0"/>
              <a:t>(2) The issue is one of law and (a) the two actions involve claims that are substantially unrelated</a:t>
            </a:r>
          </a:p>
        </p:txBody>
      </p:sp>
    </p:spTree>
    <p:extLst>
      <p:ext uri="{BB962C8B-B14F-4D97-AF65-F5344CB8AC3E}">
        <p14:creationId xmlns:p14="http://schemas.microsoft.com/office/powerpoint/2010/main" val="2340253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46276" y="1131889"/>
            <a:ext cx="8093075" cy="4592637"/>
          </a:xfrm>
        </p:spPr>
        <p:txBody>
          <a:bodyPr>
            <a:normAutofit fontScale="90000"/>
          </a:bodyPr>
          <a:lstStyle/>
          <a:p>
            <a:pPr algn="l" eaLnBrk="1" hangingPunct="1"/>
            <a:r>
              <a:rPr lang="en-US" altLang="en-US" sz="3600"/>
              <a:t>(5) There is a clear and convincing need for a new determination of the issue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201511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52600" y="1063626"/>
            <a:ext cx="8686800" cy="4594225"/>
          </a:xfrm>
        </p:spPr>
        <p:txBody>
          <a:bodyPr/>
          <a:lstStyle/>
          <a:p>
            <a:pPr algn="l" eaLnBrk="1" hangingPunct="1"/>
            <a:r>
              <a:rPr lang="en-US" altLang="en-US" smtClean="0"/>
              <a:t>African-Americans as a class sue to have a park desegregated. It is before </a:t>
            </a:r>
            <a:r>
              <a:rPr lang="en-US" altLang="en-US" i="1" smtClean="0"/>
              <a:t>Brown</a:t>
            </a:r>
            <a:r>
              <a:rPr lang="en-US" altLang="en-US" smtClean="0"/>
              <a:t> and they lose. After Brown, they sue to have the park desegregated again. Issue precluded?</a:t>
            </a:r>
          </a:p>
        </p:txBody>
      </p:sp>
    </p:spTree>
    <p:extLst>
      <p:ext uri="{BB962C8B-B14F-4D97-AF65-F5344CB8AC3E}">
        <p14:creationId xmlns:p14="http://schemas.microsoft.com/office/powerpoint/2010/main" val="397872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00200" y="1063626"/>
            <a:ext cx="8686800" cy="4651375"/>
          </a:xfrm>
        </p:spPr>
        <p:txBody>
          <a:bodyPr>
            <a:normAutofit fontScale="90000"/>
          </a:bodyPr>
          <a:lstStyle/>
          <a:p>
            <a:pPr algn="l" eaLnBrk="1" hangingPunct="1"/>
            <a:r>
              <a:rPr lang="en-CA" altLang="en-US" smtClean="0"/>
              <a:t>If in an earlier case an issue was </a:t>
            </a:r>
            <a:br>
              <a:rPr lang="en-CA" altLang="en-US" smtClean="0"/>
            </a:br>
            <a:r>
              <a:rPr lang="en-CA" altLang="en-US" smtClean="0"/>
              <a:t>- actually litigated and decided</a:t>
            </a:r>
            <a:r>
              <a:rPr lang="en-US" altLang="en-US" smtClean="0"/>
              <a:t/>
            </a:r>
            <a:br>
              <a:rPr lang="en-US" altLang="en-US" smtClean="0"/>
            </a:br>
            <a:r>
              <a:rPr lang="en-US" altLang="en-US" smtClean="0"/>
              <a:t>- </a:t>
            </a:r>
            <a:r>
              <a:rPr lang="en-CA" altLang="en-US" smtClean="0"/>
              <a:t>litigated fairly and fully</a:t>
            </a:r>
            <a:r>
              <a:rPr lang="en-US" altLang="en-US" smtClean="0"/>
              <a:t/>
            </a:r>
            <a:br>
              <a:rPr lang="en-US" altLang="en-US" smtClean="0"/>
            </a:br>
            <a:r>
              <a:rPr lang="en-US" altLang="en-US" smtClean="0"/>
              <a:t>- </a:t>
            </a:r>
            <a:r>
              <a:rPr lang="en-CA" altLang="en-US" smtClean="0"/>
              <a:t>and essential to the decision</a:t>
            </a:r>
            <a:r>
              <a:rPr lang="en-US" altLang="en-US" smtClean="0"/>
              <a:t/>
            </a:r>
            <a:br>
              <a:rPr lang="en-US" altLang="en-US" smtClean="0"/>
            </a:br>
            <a:r>
              <a:rPr lang="en-CA" altLang="en-US" smtClean="0"/>
              <a:t>then the earlier determination of the issue precludes relitigation of the same issue by someone who was a party (or in privity with a party) in the earlier litigation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69638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52600" y="1063626"/>
            <a:ext cx="8458200" cy="4765675"/>
          </a:xfrm>
        </p:spPr>
        <p:txBody>
          <a:bodyPr/>
          <a:lstStyle/>
          <a:p>
            <a:pPr algn="l" eaLnBrk="1" hangingPunct="1"/>
            <a:r>
              <a:rPr lang="en-US" altLang="en-US" sz="4000"/>
              <a:t>(5) There is a clear and convincing need for a new determination of the issue (a) because of the potential adverse impact of the determination on the public interest or the interests of persons not themselves parties in the initial action</a:t>
            </a:r>
            <a:br>
              <a:rPr lang="en-US" altLang="en-US" sz="4000"/>
            </a:br>
            <a:endParaRPr lang="en-US" altLang="en-US" sz="4000"/>
          </a:p>
        </p:txBody>
      </p:sp>
    </p:spTree>
    <p:extLst>
      <p:ext uri="{BB962C8B-B14F-4D97-AF65-F5344CB8AC3E}">
        <p14:creationId xmlns:p14="http://schemas.microsoft.com/office/powerpoint/2010/main" val="570070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651375"/>
          </a:xfrm>
        </p:spPr>
        <p:txBody>
          <a:bodyPr>
            <a:normAutofit fontScale="90000"/>
          </a:bodyPr>
          <a:lstStyle/>
          <a:p>
            <a:pPr algn="l" eaLnBrk="1" hangingPunct="1"/>
            <a:r>
              <a:rPr lang="en-US" altLang="en-US" sz="4000"/>
              <a:t>- Business A sues gov’t. The S.D.N.Y. determines that the widgets it imports do not have to have an import duty. </a:t>
            </a:r>
            <a:br>
              <a:rPr lang="en-US" altLang="en-US" sz="4000"/>
            </a:br>
            <a:r>
              <a:rPr lang="en-US" altLang="en-US" sz="4000"/>
              <a:t>- Business B sues gov’t. The N.D. Ca. determines that the same type of widgets have an import duty. </a:t>
            </a:r>
            <a:br>
              <a:rPr lang="en-US" altLang="en-US" sz="4000"/>
            </a:br>
            <a:r>
              <a:rPr lang="en-US" altLang="en-US" sz="4000"/>
              <a:t>- Subsequently the gov't sues A in the D. Del. to make it pay an import duty going forward. Is the government issue precluded? </a:t>
            </a:r>
          </a:p>
        </p:txBody>
      </p:sp>
    </p:spTree>
    <p:extLst>
      <p:ext uri="{BB962C8B-B14F-4D97-AF65-F5344CB8AC3E}">
        <p14:creationId xmlns:p14="http://schemas.microsoft.com/office/powerpoint/2010/main" val="3804549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1063626"/>
            <a:ext cx="8305800" cy="4651375"/>
          </a:xfrm>
        </p:spPr>
        <p:txBody>
          <a:bodyPr>
            <a:normAutofit fontScale="90000"/>
          </a:bodyPr>
          <a:lstStyle/>
          <a:p>
            <a:pPr algn="l" eaLnBrk="1" hangingPunct="1"/>
            <a:r>
              <a:rPr lang="en-US" altLang="en-US" smtClean="0"/>
              <a:t>(2) The issue is one of law and... (b) a new determination is warranted in order to take account of an intervening change in the applicable legal context or otherwise to avoid inequitable administration of the laws; or</a:t>
            </a:r>
            <a:br>
              <a:rPr lang="en-US" altLang="en-US" smtClean="0"/>
            </a:br>
            <a:endParaRPr lang="en-US" altLang="en-US" smtClean="0"/>
          </a:p>
        </p:txBody>
      </p:sp>
    </p:spTree>
    <p:extLst>
      <p:ext uri="{BB962C8B-B14F-4D97-AF65-F5344CB8AC3E}">
        <p14:creationId xmlns:p14="http://schemas.microsoft.com/office/powerpoint/2010/main" val="4197753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1063626"/>
            <a:ext cx="8229600" cy="4537075"/>
          </a:xfrm>
        </p:spPr>
        <p:txBody>
          <a:bodyPr/>
          <a:lstStyle/>
          <a:p>
            <a:pPr eaLnBrk="1" hangingPunct="1"/>
            <a:r>
              <a:rPr lang="en-CA" altLang="en-US" smtClean="0"/>
              <a:t>US v. Moser</a:t>
            </a:r>
            <a:br>
              <a:rPr lang="en-CA" altLang="en-US" smtClean="0"/>
            </a:br>
            <a:r>
              <a:rPr lang="en-CA" altLang="en-US" smtClean="0"/>
              <a:t>(U.S. 1924)</a:t>
            </a:r>
            <a:endParaRPr lang="en-US" altLang="en-US" smtClean="0"/>
          </a:p>
        </p:txBody>
      </p:sp>
    </p:spTree>
    <p:extLst>
      <p:ext uri="{BB962C8B-B14F-4D97-AF65-F5344CB8AC3E}">
        <p14:creationId xmlns:p14="http://schemas.microsoft.com/office/powerpoint/2010/main" val="2418380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smtClean="0"/>
              <a:t>privity</a:t>
            </a:r>
          </a:p>
        </p:txBody>
      </p:sp>
    </p:spTree>
    <p:extLst>
      <p:ext uri="{BB962C8B-B14F-4D97-AF65-F5344CB8AC3E}">
        <p14:creationId xmlns:p14="http://schemas.microsoft.com/office/powerpoint/2010/main" val="3094181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smtClean="0"/>
              <a:t>guardian/ward</a:t>
            </a:r>
            <a:br>
              <a:rPr lang="en-US" altLang="en-US" smtClean="0"/>
            </a:br>
            <a:r>
              <a:rPr lang="en-US" altLang="en-US" smtClean="0"/>
              <a:t>trustee/beneficiary</a:t>
            </a:r>
            <a:br>
              <a:rPr lang="en-US" altLang="en-US" smtClean="0"/>
            </a:br>
            <a:r>
              <a:rPr lang="en-US" altLang="en-US" smtClean="0"/>
              <a:t>executor/decedent</a:t>
            </a:r>
            <a:br>
              <a:rPr lang="en-US" altLang="en-US" smtClean="0"/>
            </a:br>
            <a:endParaRPr lang="en-US" altLang="en-US" smtClean="0"/>
          </a:p>
        </p:txBody>
      </p:sp>
    </p:spTree>
    <p:extLst>
      <p:ext uri="{BB962C8B-B14F-4D97-AF65-F5344CB8AC3E}">
        <p14:creationId xmlns:p14="http://schemas.microsoft.com/office/powerpoint/2010/main" val="1803733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063626"/>
            <a:ext cx="8589963" cy="4537075"/>
          </a:xfrm>
        </p:spPr>
        <p:txBody>
          <a:bodyPr>
            <a:normAutofit fontScale="90000"/>
          </a:bodyPr>
          <a:lstStyle/>
          <a:p>
            <a:pPr algn="l" eaLnBrk="1" hangingPunct="1"/>
            <a:r>
              <a:rPr lang="en-CA" altLang="en-US" sz="4000"/>
              <a:t>- P sues D to determine whether P has an easement to D’s property.</a:t>
            </a:r>
            <a:r>
              <a:rPr lang="en-US" altLang="en-US" sz="4000" b="1"/>
              <a:t/>
            </a:r>
            <a:br>
              <a:rPr lang="en-US" altLang="en-US" sz="4000" b="1"/>
            </a:br>
            <a:r>
              <a:rPr lang="en-US" altLang="en-US" sz="4000" b="1"/>
              <a:t>- </a:t>
            </a:r>
            <a:r>
              <a:rPr lang="en-CA" altLang="en-US" sz="4000"/>
              <a:t>P wins.</a:t>
            </a:r>
            <a:r>
              <a:rPr lang="en-US" altLang="en-US" sz="4000" b="1"/>
              <a:t/>
            </a:r>
            <a:br>
              <a:rPr lang="en-US" altLang="en-US" sz="4000" b="1"/>
            </a:br>
            <a:r>
              <a:rPr lang="en-US" altLang="en-US" sz="4000" b="1"/>
              <a:t>- </a:t>
            </a:r>
            <a:r>
              <a:rPr lang="en-CA" altLang="en-US" sz="4000"/>
              <a:t>D sells the property to X.</a:t>
            </a:r>
            <a:r>
              <a:rPr lang="en-US" altLang="en-US" sz="4000" b="1"/>
              <a:t/>
            </a:r>
            <a:br>
              <a:rPr lang="en-US" altLang="en-US" sz="4000" b="1"/>
            </a:br>
            <a:r>
              <a:rPr lang="en-US" altLang="en-US" sz="4000" b="1"/>
              <a:t>- </a:t>
            </a:r>
            <a:r>
              <a:rPr lang="en-CA" altLang="en-US" sz="4000"/>
              <a:t>X finds P on his property and sues P in ejectment.</a:t>
            </a:r>
            <a:r>
              <a:rPr lang="en-US" altLang="en-US" sz="4000" b="1"/>
              <a:t/>
            </a:r>
            <a:br>
              <a:rPr lang="en-US" altLang="en-US" sz="4000" b="1"/>
            </a:br>
            <a:r>
              <a:rPr lang="en-US" altLang="en-US" sz="4000" b="1"/>
              <a:t>- </a:t>
            </a:r>
            <a:r>
              <a:rPr lang="en-CA" altLang="en-US" sz="4000"/>
              <a:t>P defends on the ground of the easement.</a:t>
            </a:r>
            <a:r>
              <a:rPr lang="en-US" altLang="en-US" sz="4000" b="1"/>
              <a:t/>
            </a:r>
            <a:br>
              <a:rPr lang="en-US" altLang="en-US" sz="4000" b="1"/>
            </a:br>
            <a:r>
              <a:rPr lang="en-US" altLang="en-US" sz="4000" b="1"/>
              <a:t>- </a:t>
            </a:r>
            <a:r>
              <a:rPr lang="en-CA" altLang="en-US" sz="4000"/>
              <a:t>Is X issue precluded?</a:t>
            </a:r>
            <a:endParaRPr lang="en-US" altLang="en-US" sz="4000"/>
          </a:p>
        </p:txBody>
      </p:sp>
    </p:spTree>
    <p:extLst>
      <p:ext uri="{BB962C8B-B14F-4D97-AF65-F5344CB8AC3E}">
        <p14:creationId xmlns:p14="http://schemas.microsoft.com/office/powerpoint/2010/main" val="1719398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smtClean="0"/>
              <a:t>successor in interest</a:t>
            </a:r>
            <a:endParaRPr lang="en-US" altLang="en-US" smtClean="0"/>
          </a:p>
        </p:txBody>
      </p:sp>
    </p:spTree>
    <p:extLst>
      <p:ext uri="{BB962C8B-B14F-4D97-AF65-F5344CB8AC3E}">
        <p14:creationId xmlns:p14="http://schemas.microsoft.com/office/powerpoint/2010/main" val="31907404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1063626"/>
            <a:ext cx="7277100" cy="4594225"/>
          </a:xfrm>
        </p:spPr>
        <p:txBody>
          <a:bodyPr>
            <a:normAutofit fontScale="90000"/>
          </a:bodyPr>
          <a:lstStyle/>
          <a:p>
            <a:pPr algn="l" eaLnBrk="1" hangingPunct="1"/>
            <a:r>
              <a:rPr lang="en-US" altLang="en-US" smtClean="0"/>
              <a:t>- P sues corporation </a:t>
            </a:r>
            <a:br>
              <a:rPr lang="en-US" altLang="en-US" smtClean="0"/>
            </a:br>
            <a:r>
              <a:rPr lang="en-US" altLang="en-US" smtClean="0"/>
              <a:t>- majority shareholder controls litigation</a:t>
            </a:r>
            <a:br>
              <a:rPr lang="en-US" altLang="en-US" smtClean="0"/>
            </a:br>
            <a:r>
              <a:rPr lang="en-US" altLang="en-US" smtClean="0"/>
              <a:t>- corporation loses</a:t>
            </a:r>
            <a:br>
              <a:rPr lang="en-US" altLang="en-US" smtClean="0"/>
            </a:br>
            <a:r>
              <a:rPr lang="en-US" altLang="en-US" smtClean="0"/>
              <a:t>- in litigation between P and majority shareholder, shareholder can be issue precluded</a:t>
            </a:r>
            <a:br>
              <a:rPr lang="en-US" altLang="en-US" smtClean="0"/>
            </a:br>
            <a:endParaRPr lang="en-US" altLang="en-US" smtClean="0"/>
          </a:p>
        </p:txBody>
      </p:sp>
    </p:spTree>
    <p:extLst>
      <p:ext uri="{BB962C8B-B14F-4D97-AF65-F5344CB8AC3E}">
        <p14:creationId xmlns:p14="http://schemas.microsoft.com/office/powerpoint/2010/main" val="2046591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05000" y="1063626"/>
            <a:ext cx="7277100" cy="4708525"/>
          </a:xfrm>
        </p:spPr>
        <p:txBody>
          <a:bodyPr>
            <a:normAutofit fontScale="90000"/>
          </a:bodyPr>
          <a:lstStyle/>
          <a:p>
            <a:pPr algn="l" eaLnBrk="1" hangingPunct="1"/>
            <a:r>
              <a:rPr lang="en-US" altLang="en-US" sz="4000"/>
              <a:t>- P as guardian of X sues D for negligence in an accident in which P, X and D were involved</a:t>
            </a:r>
            <a:br>
              <a:rPr lang="en-US" altLang="en-US" sz="4000"/>
            </a:br>
            <a:r>
              <a:rPr lang="en-US" altLang="en-US" sz="4000"/>
              <a:t>- X loses (D not negligent)</a:t>
            </a:r>
            <a:br>
              <a:rPr lang="en-US" altLang="en-US" sz="4000"/>
            </a:br>
            <a:r>
              <a:rPr lang="en-US" altLang="en-US" sz="4000"/>
              <a:t>- P then sues D in individual capacity for negligence</a:t>
            </a:r>
            <a:br>
              <a:rPr lang="en-US" altLang="en-US" sz="4000"/>
            </a:br>
            <a:r>
              <a:rPr lang="en-US" altLang="en-US" sz="4000"/>
              <a:t>- Issue precluded?</a:t>
            </a:r>
            <a:br>
              <a:rPr lang="en-US" altLang="en-US" sz="4000"/>
            </a:br>
            <a:r>
              <a:rPr lang="en-US" altLang="en-US" sz="4000"/>
              <a:t/>
            </a:r>
            <a:br>
              <a:rPr lang="en-US" altLang="en-US" sz="4000"/>
            </a:br>
            <a:endParaRPr lang="en-US" altLang="en-US" sz="4000"/>
          </a:p>
        </p:txBody>
      </p:sp>
    </p:spTree>
    <p:extLst>
      <p:ext uri="{BB962C8B-B14F-4D97-AF65-F5344CB8AC3E}">
        <p14:creationId xmlns:p14="http://schemas.microsoft.com/office/powerpoint/2010/main" val="422981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274638"/>
            <a:ext cx="8382000" cy="6126162"/>
          </a:xfrm>
        </p:spPr>
        <p:txBody>
          <a:bodyPr/>
          <a:lstStyle/>
          <a:p>
            <a:pPr algn="l"/>
            <a:r>
              <a:rPr lang="en-US" altLang="en-US" smtClean="0"/>
              <a:t>- not always necessary that there was a final judgment on the merits as long as the issue itself has been decided</a:t>
            </a:r>
          </a:p>
        </p:txBody>
      </p:sp>
    </p:spTree>
    <p:extLst>
      <p:ext uri="{BB962C8B-B14F-4D97-AF65-F5344CB8AC3E}">
        <p14:creationId xmlns:p14="http://schemas.microsoft.com/office/powerpoint/2010/main" val="3475958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smtClean="0"/>
              <a:t>issue preclusion used to require</a:t>
            </a:r>
            <a:br>
              <a:rPr lang="en-US" altLang="en-US" smtClean="0"/>
            </a:br>
            <a:r>
              <a:rPr lang="en-US" altLang="en-US" smtClean="0"/>
              <a:t/>
            </a:r>
            <a:br>
              <a:rPr lang="en-US" altLang="en-US" smtClean="0"/>
            </a:br>
            <a:r>
              <a:rPr lang="en-US" altLang="en-US" smtClean="0"/>
              <a:t>mutuality</a:t>
            </a:r>
          </a:p>
        </p:txBody>
      </p:sp>
    </p:spTree>
    <p:extLst>
      <p:ext uri="{BB962C8B-B14F-4D97-AF65-F5344CB8AC3E}">
        <p14:creationId xmlns:p14="http://schemas.microsoft.com/office/powerpoint/2010/main" val="35815769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1063626"/>
            <a:ext cx="8305800" cy="4708525"/>
          </a:xfrm>
        </p:spPr>
        <p:txBody>
          <a:bodyPr/>
          <a:lstStyle/>
          <a:p>
            <a:pPr algn="l" eaLnBrk="1" hangingPunct="1"/>
            <a:r>
              <a:rPr lang="en-CA" altLang="en-US" smtClean="0"/>
              <a:t>- P, D, and X got into an accident</a:t>
            </a:r>
            <a:r>
              <a:rPr lang="en-US" altLang="en-US" b="1" smtClean="0"/>
              <a:t/>
            </a:r>
            <a:br>
              <a:rPr lang="en-US" altLang="en-US" b="1" smtClean="0"/>
            </a:br>
            <a:r>
              <a:rPr lang="en-US" altLang="en-US" b="1" smtClean="0"/>
              <a:t>- </a:t>
            </a:r>
            <a:r>
              <a:rPr lang="en-CA" altLang="en-US" smtClean="0"/>
              <a:t>P sues D for negligence</a:t>
            </a:r>
            <a:br>
              <a:rPr lang="en-CA" altLang="en-US" smtClean="0"/>
            </a:br>
            <a:r>
              <a:rPr lang="en-CA" altLang="en-US" smtClean="0"/>
              <a:t>- it is determined that P was contributorily negligent</a:t>
            </a:r>
            <a:r>
              <a:rPr lang="en-US" altLang="en-US" b="1" smtClean="0"/>
              <a:t/>
            </a:r>
            <a:br>
              <a:rPr lang="en-US" altLang="en-US" b="1" smtClean="0"/>
            </a:br>
            <a:r>
              <a:rPr lang="en-US" altLang="en-US" b="1" smtClean="0"/>
              <a:t>- </a:t>
            </a:r>
            <a:r>
              <a:rPr lang="en-CA" altLang="en-US" smtClean="0"/>
              <a:t>P then sues X for negligence</a:t>
            </a:r>
            <a:br>
              <a:rPr lang="en-CA" altLang="en-US" smtClean="0"/>
            </a:br>
            <a:r>
              <a:rPr lang="en-CA" altLang="en-US" smtClean="0"/>
              <a:t>- can X issue preclude P concerning his contributory negligence?</a:t>
            </a:r>
            <a:endParaRPr lang="en-US" altLang="en-US" smtClean="0"/>
          </a:p>
        </p:txBody>
      </p:sp>
    </p:spTree>
    <p:extLst>
      <p:ext uri="{BB962C8B-B14F-4D97-AF65-F5344CB8AC3E}">
        <p14:creationId xmlns:p14="http://schemas.microsoft.com/office/powerpoint/2010/main" val="1694561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305800" cy="6278562"/>
          </a:xfrm>
        </p:spPr>
        <p:txBody>
          <a:bodyPr/>
          <a:lstStyle/>
          <a:p>
            <a:pPr algn="l"/>
            <a:r>
              <a:rPr lang="en-CA" altLang="en-US" smtClean="0"/>
              <a:t>Assume…</a:t>
            </a:r>
            <a:br>
              <a:rPr lang="en-CA" altLang="en-US" smtClean="0"/>
            </a:br>
            <a:r>
              <a:rPr lang="en-CA" altLang="en-US" smtClean="0"/>
              <a:t>- it had been determined that P was </a:t>
            </a:r>
            <a:r>
              <a:rPr lang="en-CA" altLang="en-US" i="1" smtClean="0"/>
              <a:t>not</a:t>
            </a:r>
            <a:r>
              <a:rPr lang="en-CA" altLang="en-US" smtClean="0"/>
              <a:t> contributorily negligent</a:t>
            </a:r>
            <a:r>
              <a:rPr lang="en-US" altLang="en-US" b="1" smtClean="0"/>
              <a:t/>
            </a:r>
            <a:br>
              <a:rPr lang="en-US" altLang="en-US" b="1" smtClean="0"/>
            </a:br>
            <a:r>
              <a:rPr lang="en-US" altLang="en-US" b="1" smtClean="0"/>
              <a:t>- </a:t>
            </a:r>
            <a:r>
              <a:rPr lang="en-CA" altLang="en-US" smtClean="0"/>
              <a:t>P then sues X for negligence</a:t>
            </a:r>
            <a:br>
              <a:rPr lang="en-CA" altLang="en-US" smtClean="0"/>
            </a:br>
            <a:r>
              <a:rPr lang="en-CA" altLang="en-US" smtClean="0"/>
              <a:t>- P clearly cannot issue preclude X from relitigating P’s contributory negligence</a:t>
            </a:r>
            <a:br>
              <a:rPr lang="en-CA" altLang="en-US" smtClean="0"/>
            </a:br>
            <a:r>
              <a:rPr lang="en-CA" altLang="en-US" smtClean="0"/>
              <a:t>- SO under mutuality rule, X cannot issue preclude P concerning his contributory negligence</a:t>
            </a:r>
            <a:endParaRPr lang="en-US" altLang="en-US" smtClean="0"/>
          </a:p>
        </p:txBody>
      </p:sp>
    </p:spTree>
    <p:extLst>
      <p:ext uri="{BB962C8B-B14F-4D97-AF65-F5344CB8AC3E}">
        <p14:creationId xmlns:p14="http://schemas.microsoft.com/office/powerpoint/2010/main" val="3952982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752600" y="1063626"/>
            <a:ext cx="8686800" cy="4708525"/>
          </a:xfrm>
        </p:spPr>
        <p:txBody>
          <a:bodyPr>
            <a:normAutofit fontScale="90000"/>
          </a:bodyPr>
          <a:lstStyle/>
          <a:p>
            <a:pPr algn="l" eaLnBrk="1" hangingPunct="1"/>
            <a:r>
              <a:rPr lang="en-US" altLang="en-US" sz="4000"/>
              <a:t/>
            </a:r>
            <a:br>
              <a:rPr lang="en-US" altLang="en-US" sz="4000"/>
            </a:br>
            <a:r>
              <a:rPr lang="en-US" altLang="en-US" sz="4000"/>
              <a:t>- P sues employee for battery as a result of a scuffle when the employee tried to stop P from shoplifting. </a:t>
            </a:r>
            <a:br>
              <a:rPr lang="en-US" altLang="en-US" sz="4000"/>
            </a:br>
            <a:r>
              <a:rPr lang="en-US" altLang="en-US" sz="4000"/>
              <a:t>- The employee wins. </a:t>
            </a:r>
            <a:br>
              <a:rPr lang="en-US" altLang="en-US" sz="4000"/>
            </a:br>
            <a:r>
              <a:rPr lang="en-US" altLang="en-US" sz="4000"/>
              <a:t>- P then sues the employer on a theory of respondeat superior. </a:t>
            </a:r>
            <a:br>
              <a:rPr lang="en-US" altLang="en-US" sz="4000"/>
            </a:br>
            <a:r>
              <a:rPr lang="en-US" altLang="en-US" sz="4000"/>
              <a:t>- What happens if the employer cannot take advantage of nonmutual issue preclusion and so P could win against the employer?</a:t>
            </a:r>
            <a:br>
              <a:rPr lang="en-US" altLang="en-US" sz="4000"/>
            </a:br>
            <a:endParaRPr lang="en-US" altLang="en-US" sz="4000"/>
          </a:p>
        </p:txBody>
      </p:sp>
    </p:spTree>
    <p:extLst>
      <p:ext uri="{BB962C8B-B14F-4D97-AF65-F5344CB8AC3E}">
        <p14:creationId xmlns:p14="http://schemas.microsoft.com/office/powerpoint/2010/main" val="390569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57400" y="274638"/>
            <a:ext cx="8153400" cy="6049962"/>
          </a:xfrm>
        </p:spPr>
        <p:txBody>
          <a:bodyPr/>
          <a:lstStyle/>
          <a:p>
            <a:r>
              <a:rPr lang="en-US" altLang="en-US" smtClean="0"/>
              <a:t>must be same issue</a:t>
            </a:r>
          </a:p>
        </p:txBody>
      </p:sp>
    </p:spTree>
    <p:extLst>
      <p:ext uri="{BB962C8B-B14F-4D97-AF65-F5344CB8AC3E}">
        <p14:creationId xmlns:p14="http://schemas.microsoft.com/office/powerpoint/2010/main" val="106086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52600" y="1063626"/>
            <a:ext cx="8458200" cy="4765675"/>
          </a:xfrm>
        </p:spPr>
        <p:txBody>
          <a:bodyPr/>
          <a:lstStyle/>
          <a:p>
            <a:pPr eaLnBrk="1" hangingPunct="1"/>
            <a:r>
              <a:rPr lang="en-US" altLang="en-US" smtClean="0"/>
              <a:t>issue must have been actually litigated and decided</a:t>
            </a:r>
          </a:p>
        </p:txBody>
      </p:sp>
    </p:spTree>
    <p:extLst>
      <p:ext uri="{BB962C8B-B14F-4D97-AF65-F5344CB8AC3E}">
        <p14:creationId xmlns:p14="http://schemas.microsoft.com/office/powerpoint/2010/main" val="334994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708525"/>
          </a:xfrm>
        </p:spPr>
        <p:txBody>
          <a:bodyPr/>
          <a:lstStyle/>
          <a:p>
            <a:pPr eaLnBrk="1" hangingPunct="1"/>
            <a:r>
              <a:rPr lang="en-US" altLang="en-US" smtClean="0"/>
              <a:t>issue must have been essential to the judgment</a:t>
            </a:r>
            <a:br>
              <a:rPr lang="en-US" altLang="en-US" smtClean="0"/>
            </a:br>
            <a:r>
              <a:rPr lang="en-US" altLang="en-US" smtClean="0"/>
              <a:t/>
            </a:r>
            <a:br>
              <a:rPr lang="en-US" altLang="en-US" smtClean="0"/>
            </a:br>
            <a:r>
              <a:rPr lang="en-US" altLang="en-US" smtClean="0"/>
              <a:t>some courts: enough if it is treated as essential (that is, product of full litigation and careful decision)</a:t>
            </a:r>
          </a:p>
        </p:txBody>
      </p:sp>
    </p:spTree>
    <p:extLst>
      <p:ext uri="{BB962C8B-B14F-4D97-AF65-F5344CB8AC3E}">
        <p14:creationId xmlns:p14="http://schemas.microsoft.com/office/powerpoint/2010/main" val="4051349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1" y="533400"/>
            <a:ext cx="8888413" cy="5867400"/>
          </a:xfrm>
        </p:spPr>
        <p:txBody>
          <a:bodyPr>
            <a:normAutofit fontScale="90000"/>
          </a:bodyPr>
          <a:lstStyle/>
          <a:p>
            <a:pPr algn="l" eaLnBrk="1" hangingPunct="1"/>
            <a:r>
              <a:rPr lang="en-CA" altLang="en-US" smtClean="0"/>
              <a:t>- P sues D for interest on note</a:t>
            </a:r>
            <a:r>
              <a:rPr lang="en-US" altLang="en-US" smtClean="0"/>
              <a:t/>
            </a:r>
            <a:br>
              <a:rPr lang="en-US" altLang="en-US" smtClean="0"/>
            </a:br>
            <a:r>
              <a:rPr lang="en-CA" altLang="en-US" smtClean="0"/>
              <a:t>- D alleges fraud in execution of note and release of obligation to pay interest</a:t>
            </a:r>
            <a:r>
              <a:rPr lang="en-US" altLang="en-US" smtClean="0"/>
              <a:t/>
            </a:r>
            <a:br>
              <a:rPr lang="en-US" altLang="en-US" smtClean="0"/>
            </a:br>
            <a:r>
              <a:rPr lang="en-CA" altLang="en-US" smtClean="0"/>
              <a:t>- P wins</a:t>
            </a:r>
            <a:br>
              <a:rPr lang="en-CA" altLang="en-US" smtClean="0"/>
            </a:br>
            <a:r>
              <a:rPr lang="en-US" altLang="en-US" smtClean="0"/>
              <a:t/>
            </a:r>
            <a:br>
              <a:rPr lang="en-US" altLang="en-US" smtClean="0"/>
            </a:br>
            <a:r>
              <a:rPr lang="en-CA" altLang="en-US" smtClean="0"/>
              <a:t>- P then sues for principal </a:t>
            </a:r>
            <a:br>
              <a:rPr lang="en-CA" altLang="en-US" smtClean="0"/>
            </a:br>
            <a:r>
              <a:rPr lang="en-CA" altLang="en-US" smtClean="0"/>
              <a:t>- D brings up fraud in execution of note</a:t>
            </a:r>
            <a:br>
              <a:rPr lang="en-CA" altLang="en-US" smtClean="0"/>
            </a:br>
            <a:r>
              <a:rPr lang="en-CA" altLang="en-US" smtClean="0"/>
              <a:t>- Is D issue precluded?</a:t>
            </a:r>
            <a:r>
              <a:rPr lang="en-US" altLang="en-US" smtClean="0"/>
              <a:t> </a:t>
            </a:r>
          </a:p>
        </p:txBody>
      </p:sp>
    </p:spTree>
    <p:extLst>
      <p:ext uri="{BB962C8B-B14F-4D97-AF65-F5344CB8AC3E}">
        <p14:creationId xmlns:p14="http://schemas.microsoft.com/office/powerpoint/2010/main" val="369992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76400" y="1131888"/>
            <a:ext cx="8362950" cy="4500562"/>
          </a:xfrm>
        </p:spPr>
        <p:txBody>
          <a:bodyPr>
            <a:normAutofit fontScale="90000"/>
          </a:bodyPr>
          <a:lstStyle/>
          <a:p>
            <a:pPr algn="l"/>
            <a:r>
              <a:rPr lang="en-CA" altLang="en-US" smtClean="0"/>
              <a:t>- P sues D for interest on note</a:t>
            </a:r>
            <a:r>
              <a:rPr lang="en-US" altLang="en-US" smtClean="0"/>
              <a:t/>
            </a:r>
            <a:br>
              <a:rPr lang="en-US" altLang="en-US" smtClean="0"/>
            </a:br>
            <a:r>
              <a:rPr lang="en-CA" altLang="en-US" smtClean="0"/>
              <a:t>- D alleges fraud in execution of note and release of obligation to pay interest</a:t>
            </a:r>
            <a:r>
              <a:rPr lang="en-US" altLang="en-US" smtClean="0"/>
              <a:t/>
            </a:r>
            <a:br>
              <a:rPr lang="en-US" altLang="en-US" smtClean="0"/>
            </a:br>
            <a:r>
              <a:rPr lang="en-CA" altLang="en-US" smtClean="0"/>
              <a:t>- D wins</a:t>
            </a:r>
            <a:r>
              <a:rPr lang="en-US" altLang="en-US" smtClean="0"/>
              <a:t> </a:t>
            </a:r>
            <a:r>
              <a:rPr lang="en-CA" altLang="en-US" smtClean="0"/>
              <a:t>on both grounds</a:t>
            </a:r>
            <a:br>
              <a:rPr lang="en-CA" altLang="en-US" smtClean="0"/>
            </a:br>
            <a:r>
              <a:rPr lang="en-CA" altLang="en-US" smtClean="0"/>
              <a:t>- P then sues for principal </a:t>
            </a:r>
            <a:br>
              <a:rPr lang="en-CA" altLang="en-US" smtClean="0"/>
            </a:br>
            <a:r>
              <a:rPr lang="en-CA" altLang="en-US" smtClean="0"/>
              <a:t>- D brings up fraud in execution of note</a:t>
            </a:r>
            <a:br>
              <a:rPr lang="en-CA" altLang="en-US" smtClean="0"/>
            </a:br>
            <a:r>
              <a:rPr lang="en-CA" altLang="en-US" smtClean="0"/>
              <a:t>- Is P issue precluded?</a:t>
            </a:r>
            <a:endParaRPr lang="en-US" altLang="en-US" smtClean="0"/>
          </a:p>
        </p:txBody>
      </p:sp>
    </p:spTree>
    <p:extLst>
      <p:ext uri="{BB962C8B-B14F-4D97-AF65-F5344CB8AC3E}">
        <p14:creationId xmlns:p14="http://schemas.microsoft.com/office/powerpoint/2010/main" val="878724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775</Words>
  <Application>Microsoft Office PowerPoint</Application>
  <PresentationFormat>Widescreen</PresentationFormat>
  <Paragraphs>43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Mon., Nov. 7</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 not always necessary that there was a final judgment on the merits as long as the issue itself has been decided</vt:lpstr>
      <vt:lpstr>must be same issue</vt:lpstr>
      <vt:lpstr>issue must have been actually litigated and decided</vt:lpstr>
      <vt:lpstr>issue must have been essential to the judgment  some courts: enough if it is treated as essential (that is, product of full litigation and careful decision)</vt:lpstr>
      <vt:lpstr>- P sues D for interest on note - D alleges fraud in execution of note and release of obligation to pay interest - P wins  - P then sues for principal  - D brings up fraud in execution of note - Is D issue precluded? </vt:lpstr>
      <vt:lpstr>- P sues D for interest on note - D alleges fraud in execution of note and release of obligation to pay interest - D wins on both grounds - P then sues for principal  - D brings up fraud in execution of note - Is P issue precluded?</vt:lpstr>
      <vt:lpstr>P sues D for interest on note - D alleges fraud in execution of note and release of obligation to pay interest - D wins on both grounds - P then sues for subsequent interest - D alleges fraud in execution of note and release of obligation to pay interest - Is P issue precluded?</vt:lpstr>
      <vt:lpstr>- P and D contract for D to deliver coal to P monthly - D breaches - P sues D in California - D argues that the contract is invalid, D loses on issue - D breaches again - P sues D in Nevada - D argues that the contract is invalid (P fails to mention issue preclusion), D wins on issue  - D breaches again - P sues D in California - Which determination has issue preclusive effect?</vt:lpstr>
      <vt:lpstr>- P and D contract for D to deliver coal to P monthly - D breaches - P sues D in California - D argues that the contract is invalid, D loses on issue - D breaches again - P sues D in Nevada - D argues that the contract is invalid - P brings up issue preclusion, but the Nevada courts fail to give the Ca. determination FF&amp;C - the USSCt does not take cert. - D wins on issue - D breaches again - P sues D in California - Which determination has issue preclusive effect?</vt:lpstr>
      <vt:lpstr>- P sues D in state court in NY for $1000 - D, who has no connection with NY, defaults - P then sues on the NY judgment in Pa. state court, where D has $500 of assets - The Pa. state cts wrongly conclude that there was PJ over D in NY and thus that the NY judgment is valid - The USSCt refuses cert - P then sues on the NY judgment in Ca. state ct, where D has $500 of assets - D argues that the NY judgment was invalid - Is D issue precluded?</vt:lpstr>
      <vt:lpstr>P sues D for $100,000 in negligence in state court in Cal. The source of PJ is $50,000 of assets D has in Cal. D makes a limited appearance and loses (he is found negligent). P then sues D for the remaining $50,000 in state court in NY, where there is in personam PJ over D. Is D issue precluded from relitigating his negligence?</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 D is acquitted of battery in connection with resisting arrest - gov’t sues D civilly for battery to officer - is gov’t issue precluded? </vt:lpstr>
      <vt:lpstr>- imagine D is convicted of battery in connection with resisting arrest - gov’t sues D civilly for battery for damages to officer - is D issue precluded? </vt:lpstr>
      <vt:lpstr>- In Illinois, the plaintiff suing for negligence has burden of production and persuasion concerning his own lack of contributory negligence.  - P sues D for negligence and loses on ground that he could not satisfy the burden concerning his own lack of contributory negligence.  - Subsequently X (another person in the accident) sues P for negligence.  - Can X issue preclude P from relitigating his negligence in the accident?</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vt:lpstr>
      <vt:lpstr>- P sues D to recover for property damage in small claims ct with a jurisdictional maximum of $500 and which operates informally without pleadings, counsel, or rules of evidence. There is no right of appeal. D is found negligent.  - In a subsequent action by D against P brought in NY state court for $10,000 for personal injuries arising out of the same accident, is D issue precluded concerning his own negligence? </vt:lpstr>
      <vt:lpstr>(3) A new determination of the issue is warranted by differences in the quality or extensiveness of the procedures followed in the two courts or by factors relating to the allocation of jurisdiction between them;</vt:lpstr>
      <vt:lpstr>(1) The party against whom preclusion is sought could not, as a matter of law, have obtained review of the judgment in the initial action;</vt:lpstr>
      <vt:lpstr>- P sues D for negligence - P was also negligent - It is held that P is barred due to contributory negligence (comparative fault is rejected) - P and D get into another accident - P sues D for negligence - P was also negligent  - Is P precluded to relitigate whether P is barred by contributory negligence or comparative fault applies? </vt:lpstr>
      <vt:lpstr>(2) The issue is one of law and (a) the two actions involve claims that are substantially unrelated</vt:lpstr>
      <vt:lpstr>(5) There is a clear and convincing need for a new determination of the issue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African-Americans as a class sue to have a park desegregated. It is before Brown and they lose. After Brown, they sue to have the park desegregated again. Issue precluded?</vt:lpstr>
      <vt:lpstr>(5) There is a clear and convincing need for a new determination of the issue (a) because of the potential adverse impact of the determination on the public interest or the interests of persons not themselves parties in the initial action </vt:lpstr>
      <vt:lpstr>- Business A sues gov’t. The S.D.N.Y. determines that the widgets it imports do not have to have an import duty.  - Business B sues gov’t. The N.D. Ca. determines that the same type of widgets have an import duty.  - Subsequently the gov't sues A in the D. Del. to make it pay an import duty going forward. Is the government issue precluded? </vt:lpstr>
      <vt:lpstr>(2) The issue is one of law and... (b) a new determination is warranted in order to take account of an intervening change in the applicable legal context or otherwise to avoid inequitable administration of the laws; or </vt:lpstr>
      <vt:lpstr>US v. Moser (U.S. 1924)</vt:lpstr>
      <vt:lpstr>privity</vt:lpstr>
      <vt:lpstr>guardian/ward trustee/beneficiary executor/decedent </vt:lpstr>
      <vt:lpstr>- P sues D to determine whether P has an easement to D’s property. - P wins. - D sells the property to X. - X finds P on his property and sues P in ejectment. - P defends on the ground of the easement. - Is X issue precluded?</vt:lpstr>
      <vt:lpstr>successor in interest</vt:lpstr>
      <vt:lpstr>- P sues corporation  - majority shareholder controls litigation - corporation loses - in litigation between P and majority shareholder, shareholder can be issue precluded </vt:lpstr>
      <vt:lpstr>- P as guardian of X sues D for negligence in an accident in which P, X and D were involved - X loses (D not negligent) - P then sues D in individual capacity for negligence - Issue precluded?  </vt:lpstr>
      <vt:lpstr>issue preclusion used to require  mutuality</vt:lpstr>
      <vt:lpstr>- P, D, and X got into an accident - P sues D for negligence - it is determined that P was contributorily negligent - P then sues X for negligence - can X issue preclude P concerning his contributory negligence?</vt:lpstr>
      <vt:lpstr>Assume… - it had been determined that P was not contributorily negligent - P then sues X for negligence - P clearly cannot issue preclude X from relitigating P’s contributory negligence - SO under mutuality rule, X cannot issue preclude P concerning his contributory negligence</vt:lpstr>
      <vt:lpstr> - P sues employee for battery as a result of a scuffle when the employee tried to stop P from shoplifting.  - The employee wins.  - P then sues the employer on a theory of respondeat superior.  - What happens if the employer cannot take advantage of nonmutual issue preclusion and so P could win against the employer?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Owner</cp:lastModifiedBy>
  <cp:revision>5</cp:revision>
  <dcterms:created xsi:type="dcterms:W3CDTF">2016-11-03T13:09:03Z</dcterms:created>
  <dcterms:modified xsi:type="dcterms:W3CDTF">2016-11-07T16:00:37Z</dcterms:modified>
</cp:coreProperties>
</file>