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89" r:id="rId4"/>
    <p:sldId id="290" r:id="rId5"/>
    <p:sldId id="291" r:id="rId6"/>
    <p:sldId id="292"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4" autoAdjust="0"/>
    <p:restoredTop sz="94660"/>
  </p:normalViewPr>
  <p:slideViewPr>
    <p:cSldViewPr snapToGrid="0">
      <p:cViewPr varScale="1">
        <p:scale>
          <a:sx n="78" d="100"/>
          <a:sy n="78" d="100"/>
        </p:scale>
        <p:origin x="42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6D852-73D9-4532-9439-1DF977BF09F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E6D852-73D9-4532-9439-1DF977BF09FD}" type="datetimeFigureOut">
              <a:rPr lang="en-US" smtClean="0"/>
              <a:t>11/3/2016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D852-73D9-4532-9439-1DF977BF09FD}" type="datetimeFigureOut">
              <a:rPr lang="en-US" smtClean="0"/>
              <a:t>11/3/2016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Thurs., Nov. </a:t>
            </a:r>
            <a:r>
              <a:rPr lang="en-US" altLang="en-US" smtClean="0"/>
              <a:t>3</a:t>
            </a:r>
            <a:endParaRPr lang="en-US" altLang="en-US" dirty="0" smtClean="0"/>
          </a:p>
        </p:txBody>
      </p:sp>
    </p:spTree>
    <p:extLst>
      <p:ext uri="{BB962C8B-B14F-4D97-AF65-F5344CB8AC3E}">
        <p14:creationId xmlns:p14="http://schemas.microsoft.com/office/powerpoint/2010/main" val="3903088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3657600" y="1676400"/>
            <a:ext cx="4629150" cy="3531394"/>
          </a:xfrm>
        </p:spPr>
        <p:txBody>
          <a:bodyPr>
            <a:normAutofit fontScale="90000"/>
          </a:bodyPr>
          <a:lstStyle/>
          <a:p>
            <a:pPr algn="ctr" eaLnBrk="1" hangingPunct="1"/>
            <a:r>
              <a:rPr lang="en-US" altLang="en-US" dirty="0" smtClean="0"/>
              <a:t>P1(NY) sues D (NJ) for $100k and joins with P2 (NJ) who sues D for $100K</a:t>
            </a:r>
            <a:br>
              <a:rPr lang="en-US" altLang="en-US" dirty="0" smtClean="0"/>
            </a:br>
            <a:r>
              <a:rPr lang="en-US" altLang="en-US" dirty="0" smtClean="0"/>
              <a:t/>
            </a:r>
            <a:br>
              <a:rPr lang="en-US" altLang="en-US" dirty="0" smtClean="0"/>
            </a:br>
            <a:r>
              <a:rPr lang="en-US" altLang="en-US" dirty="0" smtClean="0"/>
              <a:t>P1(NY)   P2(NJ)</a:t>
            </a:r>
            <a:br>
              <a:rPr lang="en-US" altLang="en-US" dirty="0" smtClean="0"/>
            </a:br>
            <a:r>
              <a:rPr lang="en-US" altLang="en-US" sz="1575" dirty="0"/>
              <a:t>$100k           $100k</a:t>
            </a:r>
            <a:r>
              <a:rPr lang="en-US" altLang="en-US" dirty="0" smtClean="0"/>
              <a:t/>
            </a:r>
            <a:br>
              <a:rPr lang="en-US" altLang="en-US" dirty="0" smtClean="0"/>
            </a:br>
            <a:r>
              <a:rPr lang="en-US" altLang="en-US" dirty="0" smtClean="0"/>
              <a:t/>
            </a:r>
            <a:br>
              <a:rPr lang="en-US" altLang="en-US" dirty="0" smtClean="0"/>
            </a:br>
            <a:r>
              <a:rPr lang="en-US" altLang="en-US" dirty="0" smtClean="0"/>
              <a:t>D(NJ)</a:t>
            </a:r>
            <a:endParaRPr lang="en-US" altLang="en-US" sz="1800" dirty="0"/>
          </a:p>
        </p:txBody>
      </p:sp>
      <p:cxnSp>
        <p:nvCxnSpPr>
          <p:cNvPr id="4" name="Straight Arrow Connector 3"/>
          <p:cNvCxnSpPr/>
          <p:nvPr/>
        </p:nvCxnSpPr>
        <p:spPr>
          <a:xfrm rot="16200000" flipH="1">
            <a:off x="5350669" y="4417219"/>
            <a:ext cx="685800" cy="5572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135242" y="4460082"/>
            <a:ext cx="685800" cy="471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6281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2987279" y="1706168"/>
            <a:ext cx="6066234" cy="3488531"/>
          </a:xfrm>
        </p:spPr>
        <p:txBody>
          <a:bodyPr/>
          <a:lstStyle/>
          <a:p>
            <a:pPr eaLnBrk="1" hangingPunct="1"/>
            <a:r>
              <a:rPr lang="en-US" altLang="en-US" smtClean="0"/>
              <a:t>P1(NY) sues D1 (NJ) for $100k. P1 joins with P2 (NY) who sues D2(NJ) for $25k. </a:t>
            </a:r>
            <a:br>
              <a:rPr lang="en-US" altLang="en-US" smtClean="0"/>
            </a:br>
            <a:endParaRPr lang="en-US" altLang="en-US" smtClean="0"/>
          </a:p>
        </p:txBody>
      </p:sp>
    </p:spTree>
    <p:extLst>
      <p:ext uri="{BB962C8B-B14F-4D97-AF65-F5344CB8AC3E}">
        <p14:creationId xmlns:p14="http://schemas.microsoft.com/office/powerpoint/2010/main" val="996763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695700" y="857250"/>
            <a:ext cx="4972050" cy="5143500"/>
          </a:xfrm>
        </p:spPr>
        <p:txBody>
          <a:bodyPr rtlCol="0">
            <a:normAutofit/>
          </a:bodyPr>
          <a:lstStyle/>
          <a:p>
            <a:pPr algn="ctr">
              <a:defRPr/>
            </a:pPr>
            <a:r>
              <a:rPr lang="en-US" dirty="0" smtClean="0"/>
              <a:t>P1(NY)  P2(NY)</a:t>
            </a:r>
            <a:br>
              <a:rPr lang="en-US" dirty="0" smtClean="0"/>
            </a:br>
            <a:r>
              <a:rPr lang="en-US" sz="1744" dirty="0"/>
              <a:t>$100k        $25k</a:t>
            </a:r>
            <a:br>
              <a:rPr lang="en-US" sz="1744" dirty="0"/>
            </a:br>
            <a:r>
              <a:rPr lang="en-US" sz="1744" dirty="0"/>
              <a:t/>
            </a:r>
            <a:br>
              <a:rPr lang="en-US" sz="1744" dirty="0"/>
            </a:br>
            <a:r>
              <a:rPr lang="en-US" sz="1744" dirty="0"/>
              <a:t/>
            </a:r>
            <a:br>
              <a:rPr lang="en-US" sz="1744" dirty="0"/>
            </a:br>
            <a:r>
              <a:rPr lang="en-US" dirty="0" smtClean="0"/>
              <a:t/>
            </a:r>
            <a:br>
              <a:rPr lang="en-US" dirty="0" smtClean="0"/>
            </a:br>
            <a:r>
              <a:rPr lang="en-US" dirty="0" smtClean="0"/>
              <a:t>D1(NJ)   D2(NJ)</a:t>
            </a:r>
            <a:r>
              <a:rPr lang="en-US" sz="1800" dirty="0"/>
              <a:t/>
            </a:r>
            <a:br>
              <a:rPr lang="en-US" sz="1800" dirty="0"/>
            </a:br>
            <a:r>
              <a:rPr lang="en-US" sz="1800" dirty="0"/>
              <a:t> </a:t>
            </a:r>
            <a:r>
              <a:rPr lang="en-US" sz="1575"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1575" dirty="0"/>
            </a:br>
            <a:endParaRPr lang="en-US" sz="1575" dirty="0"/>
          </a:p>
        </p:txBody>
      </p:sp>
      <p:cxnSp>
        <p:nvCxnSpPr>
          <p:cNvPr id="4" name="Straight Arrow Connector 3"/>
          <p:cNvCxnSpPr/>
          <p:nvPr/>
        </p:nvCxnSpPr>
        <p:spPr>
          <a:xfrm>
            <a:off x="5792392" y="2114550"/>
            <a:ext cx="875109" cy="12001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H="1">
            <a:off x="5792392" y="2133600"/>
            <a:ext cx="883444" cy="1181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72527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3009900" y="1063228"/>
            <a:ext cx="6172200" cy="4766072"/>
          </a:xfrm>
        </p:spPr>
        <p:txBody>
          <a:bodyPr/>
          <a:lstStyle/>
          <a:p>
            <a:r>
              <a:rPr lang="en-US" altLang="en-US" smtClean="0"/>
              <a:t>recap of supplemental jurisdiction for diversity cases with co-plaintiffs and co-defendants…</a:t>
            </a:r>
          </a:p>
        </p:txBody>
      </p:sp>
    </p:spTree>
    <p:extLst>
      <p:ext uri="{BB962C8B-B14F-4D97-AF65-F5344CB8AC3E}">
        <p14:creationId xmlns:p14="http://schemas.microsoft.com/office/powerpoint/2010/main" val="9901539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3781425" y="1654970"/>
            <a:ext cx="4629150" cy="3531394"/>
          </a:xfrm>
        </p:spPr>
        <p:txBody>
          <a:bodyPr/>
          <a:lstStyle/>
          <a:p>
            <a:pPr algn="ctr" eaLnBrk="1" hangingPunct="1"/>
            <a:r>
              <a:rPr lang="en-US" altLang="en-US" dirty="0" smtClean="0"/>
              <a:t>No</a:t>
            </a:r>
            <a:br>
              <a:rPr lang="en-US" altLang="en-US" dirty="0" smtClean="0"/>
            </a:br>
            <a:r>
              <a:rPr lang="en-US" altLang="en-US" dirty="0" smtClean="0"/>
              <a:t> </a:t>
            </a:r>
            <a:br>
              <a:rPr lang="en-US" altLang="en-US" dirty="0" smtClean="0"/>
            </a:br>
            <a:r>
              <a:rPr lang="en-US" altLang="en-US" dirty="0" smtClean="0"/>
              <a:t>P1(NY)   P2(NJ)</a:t>
            </a:r>
            <a:br>
              <a:rPr lang="en-US" altLang="en-US" dirty="0" smtClean="0"/>
            </a:br>
            <a:r>
              <a:rPr lang="en-US" altLang="en-US" sz="1575" dirty="0"/>
              <a:t>$100k           $100k</a:t>
            </a:r>
            <a:r>
              <a:rPr lang="en-US" altLang="en-US" dirty="0" smtClean="0"/>
              <a:t/>
            </a:r>
            <a:br>
              <a:rPr lang="en-US" altLang="en-US" dirty="0" smtClean="0"/>
            </a:br>
            <a:r>
              <a:rPr lang="en-US" altLang="en-US" dirty="0" smtClean="0"/>
              <a:t/>
            </a:r>
            <a:br>
              <a:rPr lang="en-US" altLang="en-US" dirty="0" smtClean="0"/>
            </a:br>
            <a:r>
              <a:rPr lang="en-US" altLang="en-US" dirty="0" smtClean="0"/>
              <a:t>D(NJ)</a:t>
            </a:r>
            <a:endParaRPr lang="en-US" altLang="en-US" sz="1800" dirty="0"/>
          </a:p>
        </p:txBody>
      </p:sp>
      <p:cxnSp>
        <p:nvCxnSpPr>
          <p:cNvPr id="4" name="Straight Arrow Connector 3"/>
          <p:cNvCxnSpPr/>
          <p:nvPr/>
        </p:nvCxnSpPr>
        <p:spPr>
          <a:xfrm rot="16200000" flipH="1">
            <a:off x="5457825" y="3721895"/>
            <a:ext cx="685800" cy="5572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160294" y="3761185"/>
            <a:ext cx="685800" cy="471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0386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3781425" y="1654970"/>
            <a:ext cx="4629150" cy="3531394"/>
          </a:xfrm>
        </p:spPr>
        <p:txBody>
          <a:bodyPr/>
          <a:lstStyle/>
          <a:p>
            <a:pPr algn="ctr" eaLnBrk="1" hangingPunct="1"/>
            <a:r>
              <a:rPr lang="en-US" altLang="en-US" dirty="0" smtClean="0"/>
              <a:t>Yes</a:t>
            </a:r>
            <a:br>
              <a:rPr lang="en-US" altLang="en-US" dirty="0" smtClean="0"/>
            </a:br>
            <a:r>
              <a:rPr lang="en-US" altLang="en-US" dirty="0" smtClean="0"/>
              <a:t/>
            </a:r>
            <a:br>
              <a:rPr lang="en-US" altLang="en-US" dirty="0" smtClean="0"/>
            </a:br>
            <a:r>
              <a:rPr lang="en-US" altLang="en-US" dirty="0" smtClean="0"/>
              <a:t>P1(NY)   P2(NY)</a:t>
            </a:r>
            <a:br>
              <a:rPr lang="en-US" altLang="en-US" dirty="0" smtClean="0"/>
            </a:br>
            <a:r>
              <a:rPr lang="en-US" altLang="en-US" sz="1575" dirty="0"/>
              <a:t>$100k                $25k</a:t>
            </a:r>
            <a:r>
              <a:rPr lang="en-US" altLang="en-US" dirty="0" smtClean="0"/>
              <a:t/>
            </a:r>
            <a:br>
              <a:rPr lang="en-US" altLang="en-US" dirty="0" smtClean="0"/>
            </a:br>
            <a:r>
              <a:rPr lang="en-US" altLang="en-US" dirty="0" smtClean="0"/>
              <a:t/>
            </a:r>
            <a:br>
              <a:rPr lang="en-US" altLang="en-US" dirty="0" smtClean="0"/>
            </a:br>
            <a:r>
              <a:rPr lang="en-US" altLang="en-US" dirty="0" smtClean="0"/>
              <a:t>D(NJ)</a:t>
            </a:r>
            <a:endParaRPr lang="en-US" altLang="en-US" sz="1800" dirty="0"/>
          </a:p>
        </p:txBody>
      </p:sp>
      <p:cxnSp>
        <p:nvCxnSpPr>
          <p:cNvPr id="4" name="Straight Arrow Connector 3"/>
          <p:cNvCxnSpPr/>
          <p:nvPr/>
        </p:nvCxnSpPr>
        <p:spPr>
          <a:xfrm rot="16200000" flipH="1">
            <a:off x="5288756" y="3720704"/>
            <a:ext cx="685800" cy="5572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6217444" y="3762375"/>
            <a:ext cx="685800" cy="471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97954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667000" y="914400"/>
            <a:ext cx="6858000" cy="5086350"/>
          </a:xfrm>
        </p:spPr>
        <p:txBody>
          <a:bodyPr rtlCol="0">
            <a:normAutofit/>
          </a:bodyPr>
          <a:lstStyle/>
          <a:p>
            <a:pPr algn="ctr">
              <a:defRPr/>
            </a:pPr>
            <a:r>
              <a:rPr lang="en-US" dirty="0" smtClean="0"/>
              <a:t>No</a:t>
            </a:r>
            <a:br>
              <a:rPr lang="en-US" dirty="0" smtClean="0"/>
            </a:br>
            <a:r>
              <a:rPr lang="en-US" dirty="0" smtClean="0"/>
              <a:t/>
            </a:r>
            <a:br>
              <a:rPr lang="en-US" dirty="0" smtClean="0"/>
            </a:br>
            <a:r>
              <a:rPr lang="en-US" dirty="0" smtClean="0"/>
              <a:t>P(NY)</a:t>
            </a:r>
            <a:br>
              <a:rPr lang="en-US" dirty="0" smtClean="0"/>
            </a:br>
            <a:r>
              <a:rPr lang="en-US" dirty="0"/>
              <a:t/>
            </a:r>
            <a:br>
              <a:rPr lang="en-US" dirty="0"/>
            </a:br>
            <a:r>
              <a:rPr lang="en-US" dirty="0" smtClean="0"/>
              <a:t/>
            </a:r>
            <a:br>
              <a:rPr lang="en-US" dirty="0" smtClean="0"/>
            </a:br>
            <a:r>
              <a:rPr lang="en-US" sz="1744" dirty="0"/>
              <a:t>$100k                $100k</a:t>
            </a:r>
            <a:r>
              <a:rPr lang="en-US" dirty="0" smtClean="0"/>
              <a:t/>
            </a:r>
            <a:br>
              <a:rPr lang="en-US" dirty="0" smtClean="0"/>
            </a:br>
            <a:r>
              <a:rPr lang="en-US" dirty="0" smtClean="0"/>
              <a:t>D1(NJ)  D2(NY)</a:t>
            </a:r>
            <a:br>
              <a:rPr lang="en-US" dirty="0" smtClean="0"/>
            </a:br>
            <a:r>
              <a:rPr lang="en-US" dirty="0" smtClean="0"/>
              <a:t/>
            </a:r>
            <a:br>
              <a:rPr lang="en-US" dirty="0" smtClean="0"/>
            </a:br>
            <a:endParaRPr lang="en-US" sz="1650" dirty="0"/>
          </a:p>
        </p:txBody>
      </p:sp>
      <p:cxnSp>
        <p:nvCxnSpPr>
          <p:cNvPr id="6" name="Straight Arrow Connector 5"/>
          <p:cNvCxnSpPr/>
          <p:nvPr/>
        </p:nvCxnSpPr>
        <p:spPr>
          <a:xfrm rot="5400000">
            <a:off x="5160170" y="3200400"/>
            <a:ext cx="900113"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10288" y="3221831"/>
            <a:ext cx="900113" cy="471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5260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667000" y="914400"/>
            <a:ext cx="6858000" cy="5086350"/>
          </a:xfrm>
        </p:spPr>
        <p:txBody>
          <a:bodyPr rtlCol="0">
            <a:normAutofit/>
          </a:bodyPr>
          <a:lstStyle/>
          <a:p>
            <a:pPr algn="ctr">
              <a:defRPr/>
            </a:pPr>
            <a:r>
              <a:rPr lang="en-US" dirty="0" smtClean="0"/>
              <a:t>No</a:t>
            </a:r>
            <a:br>
              <a:rPr lang="en-US" dirty="0" smtClean="0"/>
            </a:br>
            <a:r>
              <a:rPr lang="en-US" dirty="0" smtClean="0"/>
              <a:t/>
            </a:r>
            <a:br>
              <a:rPr lang="en-US" dirty="0" smtClean="0"/>
            </a:br>
            <a:r>
              <a:rPr lang="en-US" dirty="0" smtClean="0"/>
              <a:t>P(NY)</a:t>
            </a:r>
            <a:br>
              <a:rPr lang="en-US" dirty="0" smtClean="0"/>
            </a:br>
            <a:r>
              <a:rPr lang="en-US" dirty="0"/>
              <a:t/>
            </a:r>
            <a:br>
              <a:rPr lang="en-US" dirty="0"/>
            </a:br>
            <a:r>
              <a:rPr lang="en-US" dirty="0" smtClean="0"/>
              <a:t/>
            </a:r>
            <a:br>
              <a:rPr lang="en-US" dirty="0" smtClean="0"/>
            </a:br>
            <a:r>
              <a:rPr lang="en-US" sz="1744" dirty="0"/>
              <a:t>$100k                $25k</a:t>
            </a:r>
            <a:r>
              <a:rPr lang="en-US" dirty="0" smtClean="0"/>
              <a:t/>
            </a:r>
            <a:br>
              <a:rPr lang="en-US" dirty="0" smtClean="0"/>
            </a:br>
            <a:r>
              <a:rPr lang="en-US" dirty="0" smtClean="0"/>
              <a:t>D1(NJ)  D2(NJ)</a:t>
            </a:r>
            <a:br>
              <a:rPr lang="en-US" dirty="0" smtClean="0"/>
            </a:br>
            <a:r>
              <a:rPr lang="en-US" dirty="0" smtClean="0"/>
              <a:t/>
            </a:r>
            <a:br>
              <a:rPr lang="en-US" dirty="0" smtClean="0"/>
            </a:br>
            <a:endParaRPr lang="en-US" sz="1650" dirty="0"/>
          </a:p>
        </p:txBody>
      </p:sp>
      <p:cxnSp>
        <p:nvCxnSpPr>
          <p:cNvPr id="6" name="Straight Arrow Connector 5"/>
          <p:cNvCxnSpPr/>
          <p:nvPr/>
        </p:nvCxnSpPr>
        <p:spPr>
          <a:xfrm rot="5400000">
            <a:off x="5160170" y="3200400"/>
            <a:ext cx="900113"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110288" y="3221831"/>
            <a:ext cx="900113" cy="471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8687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itle 1"/>
          <p:cNvSpPr>
            <a:spLocks noGrp="1"/>
          </p:cNvSpPr>
          <p:nvPr>
            <p:ph type="title"/>
          </p:nvPr>
        </p:nvSpPr>
        <p:spPr>
          <a:xfrm>
            <a:off x="3009900" y="1654970"/>
            <a:ext cx="6172200" cy="3531394"/>
          </a:xfrm>
        </p:spPr>
        <p:txBody>
          <a:bodyPr>
            <a:normAutofit fontScale="90000"/>
          </a:bodyPr>
          <a:lstStyle/>
          <a:p>
            <a:pPr algn="ctr" eaLnBrk="1" hangingPunct="1"/>
            <a:r>
              <a:rPr lang="en-US" altLang="en-US" sz="2025" dirty="0"/>
              <a:t>P(Cal) sues D(Cal) in state court in Cal under 42 U.S.C. </a:t>
            </a:r>
            <a:r>
              <a:rPr lang="en-US" altLang="en-US" sz="2025" dirty="0">
                <a:latin typeface="WP TypographicSymbols"/>
              </a:rPr>
              <a:t>§ </a:t>
            </a:r>
            <a:r>
              <a:rPr lang="en-US" altLang="en-US" sz="2025" dirty="0"/>
              <a:t>1983 for violations of his civil </a:t>
            </a:r>
            <a:r>
              <a:rPr lang="en-US" altLang="en-US" sz="2025" dirty="0" smtClean="0"/>
              <a:t>rights.</a:t>
            </a:r>
            <a:r>
              <a:rPr lang="en-US" altLang="en-US" sz="2025" dirty="0"/>
              <a:t/>
            </a:r>
            <a:br>
              <a:rPr lang="en-US" altLang="en-US" sz="2025" dirty="0"/>
            </a:br>
            <a:r>
              <a:rPr lang="en-US" altLang="en-US" sz="2025" dirty="0"/>
              <a:t>Joined to the action is an unrelated state law breach of contract action against D.</a:t>
            </a:r>
            <a:br>
              <a:rPr lang="en-US" altLang="en-US" sz="2025" dirty="0"/>
            </a:br>
            <a:r>
              <a:rPr lang="en-US" altLang="en-US" sz="2025" dirty="0"/>
              <a:t>May D successfully remove?</a:t>
            </a:r>
            <a:r>
              <a:rPr lang="en-US" altLang="en-US" dirty="0" smtClean="0"/>
              <a:t/>
            </a:r>
            <a:br>
              <a:rPr lang="en-US" altLang="en-US" dirty="0" smtClean="0"/>
            </a:br>
            <a:r>
              <a:rPr lang="en-US" altLang="en-US" dirty="0" smtClean="0"/>
              <a:t>P(Cal)</a:t>
            </a:r>
            <a:br>
              <a:rPr lang="en-US" altLang="en-US" dirty="0" smtClean="0"/>
            </a:br>
            <a:r>
              <a:rPr lang="en-US" altLang="en-US" sz="1350" dirty="0"/>
              <a:t>federal    state</a:t>
            </a:r>
            <a:br>
              <a:rPr lang="en-US" altLang="en-US" sz="1350" dirty="0"/>
            </a:br>
            <a:r>
              <a:rPr lang="en-US" altLang="en-US" sz="1350" dirty="0"/>
              <a:t>civil rights   contract</a:t>
            </a:r>
            <a:br>
              <a:rPr lang="en-US" altLang="en-US" sz="1350" dirty="0"/>
            </a:br>
            <a:r>
              <a:rPr lang="en-US" altLang="en-US" sz="1350" dirty="0"/>
              <a:t/>
            </a:r>
            <a:br>
              <a:rPr lang="en-US" altLang="en-US" sz="1350" dirty="0"/>
            </a:br>
            <a:r>
              <a:rPr lang="en-US" altLang="en-US" sz="1350" dirty="0"/>
              <a:t/>
            </a:r>
            <a:br>
              <a:rPr lang="en-US" altLang="en-US" sz="1350" dirty="0"/>
            </a:br>
            <a:r>
              <a:rPr lang="en-US" altLang="en-US" sz="1350" dirty="0"/>
              <a:t/>
            </a:r>
            <a:br>
              <a:rPr lang="en-US" altLang="en-US" sz="1350" dirty="0"/>
            </a:br>
            <a:r>
              <a:rPr lang="en-US" altLang="en-US" dirty="0" smtClean="0"/>
              <a:t/>
            </a:r>
            <a:br>
              <a:rPr lang="en-US" altLang="en-US" dirty="0" smtClean="0"/>
            </a:br>
            <a:r>
              <a:rPr lang="en-US" altLang="en-US" dirty="0" smtClean="0"/>
              <a:t>D(Cal)</a:t>
            </a:r>
          </a:p>
        </p:txBody>
      </p:sp>
      <p:cxnSp>
        <p:nvCxnSpPr>
          <p:cNvPr id="4" name="Straight Arrow Connector 3"/>
          <p:cNvCxnSpPr/>
          <p:nvPr/>
        </p:nvCxnSpPr>
        <p:spPr>
          <a:xfrm rot="5400000">
            <a:off x="5367339" y="4371977"/>
            <a:ext cx="771525" cy="238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5" name="Straight Arrow Connector 4"/>
          <p:cNvCxnSpPr/>
          <p:nvPr/>
        </p:nvCxnSpPr>
        <p:spPr>
          <a:xfrm rot="5400000">
            <a:off x="6054330" y="4370786"/>
            <a:ext cx="771525" cy="238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850127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2761061" y="1654970"/>
            <a:ext cx="6763940" cy="3702844"/>
          </a:xfrm>
        </p:spPr>
        <p:txBody>
          <a:bodyPr>
            <a:normAutofit fontScale="90000"/>
          </a:bodyPr>
          <a:lstStyle/>
          <a:p>
            <a:pPr algn="l" eaLnBrk="1" hangingPunct="1"/>
            <a:r>
              <a:rPr lang="en-US" altLang="en-US" sz="1800" b="1" dirty="0"/>
              <a:t>28 U.S.C. § 1441. - Actions removable generally</a:t>
            </a:r>
            <a:br>
              <a:rPr lang="en-US" altLang="en-US" sz="1800" b="1" dirty="0"/>
            </a:br>
            <a:r>
              <a:rPr lang="en-US" altLang="en-US" sz="1800" dirty="0"/>
              <a:t>(c) Joinder of Federal law claims and State law claims.--(1) If a civil action includes—</a:t>
            </a:r>
            <a:br>
              <a:rPr lang="en-US" altLang="en-US" sz="1800" dirty="0"/>
            </a:br>
            <a:r>
              <a:rPr lang="en-US" altLang="en-US" sz="1800" dirty="0"/>
              <a:t>(A) a claim arising under the Constitution, laws, or treaties of the United States (within the meaning of section 1331 of this title), and</a:t>
            </a:r>
            <a:br>
              <a:rPr lang="en-US" altLang="en-US" sz="1800" dirty="0"/>
            </a:br>
            <a:r>
              <a:rPr lang="en-US" altLang="en-US" sz="1800" dirty="0"/>
              <a:t>(B) a claim not within the original or supplemental jurisdiction of the district court or a claim that has been made </a:t>
            </a:r>
            <a:r>
              <a:rPr lang="en-US" altLang="en-US" sz="1800" dirty="0" err="1"/>
              <a:t>nonremovable</a:t>
            </a:r>
            <a:r>
              <a:rPr lang="en-US" altLang="en-US" sz="1800"/>
              <a:t> by statute, the entire action may be removed if the action would be removable without the inclusion of the claim described in subparagraph (B).</a:t>
            </a:r>
            <a:br>
              <a:rPr lang="en-US" altLang="en-US" sz="1800"/>
            </a:br>
            <a:r>
              <a:rPr lang="en-US" altLang="en-US" sz="1800" dirty="0"/>
              <a:t>(2)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a:t>
            </a:r>
            <a:r>
              <a:rPr lang="en-US" altLang="en-US" sz="1350" dirty="0"/>
              <a:t/>
            </a:r>
            <a:br>
              <a:rPr lang="en-US" altLang="en-US" sz="1350" dirty="0"/>
            </a:br>
            <a:endParaRPr lang="en-US" altLang="en-US" sz="1350" dirty="0"/>
          </a:p>
        </p:txBody>
      </p:sp>
    </p:spTree>
    <p:extLst>
      <p:ext uri="{BB962C8B-B14F-4D97-AF65-F5344CB8AC3E}">
        <p14:creationId xmlns:p14="http://schemas.microsoft.com/office/powerpoint/2010/main" val="6055008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274638"/>
            <a:ext cx="8305800" cy="6202362"/>
          </a:xfrm>
        </p:spPr>
        <p:txBody>
          <a:bodyPr/>
          <a:lstStyle/>
          <a:p>
            <a:r>
              <a:rPr lang="en-US" dirty="0"/>
              <a:t>s</a:t>
            </a:r>
            <a:r>
              <a:rPr lang="en-US" dirty="0" smtClean="0"/>
              <a:t>upplemental jurisdiction</a:t>
            </a:r>
            <a:endParaRPr lang="en-US" dirty="0"/>
          </a:p>
        </p:txBody>
      </p:sp>
    </p:spTree>
    <p:extLst>
      <p:ext uri="{BB962C8B-B14F-4D97-AF65-F5344CB8AC3E}">
        <p14:creationId xmlns:p14="http://schemas.microsoft.com/office/powerpoint/2010/main" val="3787488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2952750" y="1063626"/>
            <a:ext cx="6229350" cy="4937125"/>
          </a:xfrm>
        </p:spPr>
        <p:txBody>
          <a:bodyPr/>
          <a:lstStyle/>
          <a:p>
            <a:pPr eaLnBrk="1" hangingPunct="1"/>
            <a:r>
              <a:rPr lang="en-US" altLang="en-US" smtClean="0"/>
              <a:t>issue preclusion</a:t>
            </a:r>
          </a:p>
        </p:txBody>
      </p:sp>
    </p:spTree>
    <p:extLst>
      <p:ext uri="{BB962C8B-B14F-4D97-AF65-F5344CB8AC3E}">
        <p14:creationId xmlns:p14="http://schemas.microsoft.com/office/powerpoint/2010/main" val="3295211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600200" y="1063626"/>
            <a:ext cx="8686800" cy="4651375"/>
          </a:xfrm>
        </p:spPr>
        <p:txBody>
          <a:bodyPr>
            <a:normAutofit fontScale="90000"/>
          </a:bodyPr>
          <a:lstStyle/>
          <a:p>
            <a:pPr algn="l" eaLnBrk="1" hangingPunct="1"/>
            <a:r>
              <a:rPr lang="en-CA" altLang="en-US" smtClean="0"/>
              <a:t>If in an earlier case an issue was </a:t>
            </a:r>
            <a:br>
              <a:rPr lang="en-CA" altLang="en-US" smtClean="0"/>
            </a:br>
            <a:r>
              <a:rPr lang="en-CA" altLang="en-US" smtClean="0"/>
              <a:t>- actually litigated and decided</a:t>
            </a:r>
            <a:r>
              <a:rPr lang="en-US" altLang="en-US" smtClean="0"/>
              <a:t/>
            </a:r>
            <a:br>
              <a:rPr lang="en-US" altLang="en-US" smtClean="0"/>
            </a:br>
            <a:r>
              <a:rPr lang="en-US" altLang="en-US" smtClean="0"/>
              <a:t>- </a:t>
            </a:r>
            <a:r>
              <a:rPr lang="en-CA" altLang="en-US" smtClean="0"/>
              <a:t>litigated fairly and fully</a:t>
            </a:r>
            <a:r>
              <a:rPr lang="en-US" altLang="en-US" smtClean="0"/>
              <a:t/>
            </a:r>
            <a:br>
              <a:rPr lang="en-US" altLang="en-US" smtClean="0"/>
            </a:br>
            <a:r>
              <a:rPr lang="en-US" altLang="en-US" smtClean="0"/>
              <a:t>- </a:t>
            </a:r>
            <a:r>
              <a:rPr lang="en-CA" altLang="en-US" smtClean="0"/>
              <a:t>and essential to the decision</a:t>
            </a:r>
            <a:r>
              <a:rPr lang="en-US" altLang="en-US" smtClean="0"/>
              <a:t/>
            </a:r>
            <a:br>
              <a:rPr lang="en-US" altLang="en-US" smtClean="0"/>
            </a:br>
            <a:r>
              <a:rPr lang="en-CA" altLang="en-US" smtClean="0"/>
              <a:t>then the earlier determination of the issue precludes relitigation of the same issue by someone who was a party (or in privity with a party) in the earlier litigation</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27230923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952750" y="1063626"/>
            <a:ext cx="6229350" cy="4537075"/>
          </a:xfrm>
        </p:spPr>
        <p:txBody>
          <a:bodyPr/>
          <a:lstStyle/>
          <a:p>
            <a:pPr eaLnBrk="1" hangingPunct="1"/>
            <a:r>
              <a:rPr lang="en-CA" altLang="en-US" smtClean="0"/>
              <a:t>Little v. Blue Goose Motor Coach</a:t>
            </a:r>
            <a:r>
              <a:rPr lang="en-US" altLang="en-US" smtClean="0"/>
              <a:t/>
            </a:r>
            <a:br>
              <a:rPr lang="en-US" altLang="en-US" smtClean="0"/>
            </a:br>
            <a:r>
              <a:rPr lang="en-CA" altLang="en-US" smtClean="0"/>
              <a:t>(Ill. 1931)</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31544861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524000" y="0"/>
            <a:ext cx="9296400" cy="7010400"/>
          </a:xfrm>
        </p:spPr>
        <p:txBody>
          <a:bodyPr/>
          <a:lstStyle/>
          <a:p>
            <a:pPr algn="l" eaLnBrk="1" hangingPunct="1"/>
            <a:r>
              <a:rPr lang="en-US" altLang="en-US" sz="3200" dirty="0"/>
              <a:t>- P sues D for breach of a contract to buy 10 shares of the C Corp. every month for 2 years</a:t>
            </a:r>
            <a:br>
              <a:rPr lang="en-US" altLang="en-US" sz="3200" dirty="0"/>
            </a:br>
            <a:r>
              <a:rPr lang="en-US" altLang="en-US" sz="3200" dirty="0"/>
              <a:t>- D introduces the defense of fraud, on the ground that at the time they entered into the contract P lied to D about the C Corp.’s oil assets</a:t>
            </a:r>
            <a:br>
              <a:rPr lang="en-US" altLang="en-US" sz="3200" dirty="0"/>
            </a:br>
            <a:r>
              <a:rPr lang="en-US" altLang="en-US" sz="3200" dirty="0"/>
              <a:t>- D loses on that issue; judgment for P</a:t>
            </a:r>
            <a:br>
              <a:rPr lang="en-US" altLang="en-US" sz="3200" dirty="0"/>
            </a:br>
            <a:r>
              <a:rPr lang="en-US" altLang="en-US" sz="3200" dirty="0"/>
              <a:t>Subsequently D breaches the contract again</a:t>
            </a:r>
            <a:br>
              <a:rPr lang="en-US" altLang="en-US" sz="3200" dirty="0"/>
            </a:br>
            <a:r>
              <a:rPr lang="en-US" altLang="en-US" sz="3200" dirty="0"/>
              <a:t>- P sues D and D introduces two defenses: </a:t>
            </a:r>
            <a:br>
              <a:rPr lang="en-US" altLang="en-US" sz="3200" dirty="0"/>
            </a:br>
            <a:r>
              <a:rPr lang="en-US" altLang="en-US" sz="3200" dirty="0" smtClean="0"/>
              <a:t>	- statute </a:t>
            </a:r>
            <a:r>
              <a:rPr lang="en-US" altLang="en-US" sz="3200" dirty="0"/>
              <a:t>of frauds (the contract was not in writing) </a:t>
            </a:r>
            <a:br>
              <a:rPr lang="en-US" altLang="en-US" sz="3200" dirty="0"/>
            </a:br>
            <a:r>
              <a:rPr lang="en-US" altLang="en-US" sz="3200" dirty="0" smtClean="0"/>
              <a:t>	- fraud </a:t>
            </a:r>
            <a:r>
              <a:rPr lang="en-US" altLang="en-US" sz="3200" dirty="0"/>
              <a:t>(at the time that they entered into the contract, P lied to D about the C Corp.’s coal assets)</a:t>
            </a:r>
            <a:br>
              <a:rPr lang="en-US" altLang="en-US" sz="3200" dirty="0"/>
            </a:br>
            <a:r>
              <a:rPr lang="en-US" altLang="en-US" sz="3200" dirty="0"/>
              <a:t>- Is D issue precluded?</a:t>
            </a:r>
            <a:br>
              <a:rPr lang="en-US" altLang="en-US" sz="3200" dirty="0"/>
            </a:br>
            <a:endParaRPr lang="en-US" altLang="en-US" sz="3200" dirty="0"/>
          </a:p>
        </p:txBody>
      </p:sp>
    </p:spTree>
    <p:extLst>
      <p:ext uri="{BB962C8B-B14F-4D97-AF65-F5344CB8AC3E}">
        <p14:creationId xmlns:p14="http://schemas.microsoft.com/office/powerpoint/2010/main" val="3346110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2752726" y="1373189"/>
            <a:ext cx="7077075" cy="4421187"/>
          </a:xfrm>
        </p:spPr>
        <p:txBody>
          <a:bodyPr/>
          <a:lstStyle/>
          <a:p>
            <a:pPr eaLnBrk="1" hangingPunct="1"/>
            <a:r>
              <a:rPr lang="de-DE" altLang="en-US" smtClean="0"/>
              <a:t>Jacobson v. Miller </a:t>
            </a:r>
            <a:br>
              <a:rPr lang="de-DE" altLang="en-US" smtClean="0"/>
            </a:br>
            <a:r>
              <a:rPr lang="de-DE" altLang="en-US" smtClean="0"/>
              <a:t>(Mich. 1879)</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629493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1752600" y="1063626"/>
            <a:ext cx="8458200" cy="4765675"/>
          </a:xfrm>
        </p:spPr>
        <p:txBody>
          <a:bodyPr/>
          <a:lstStyle/>
          <a:p>
            <a:pPr eaLnBrk="1" hangingPunct="1"/>
            <a:r>
              <a:rPr lang="en-US" altLang="en-US" smtClean="0"/>
              <a:t>actually litigated and decided</a:t>
            </a:r>
          </a:p>
        </p:txBody>
      </p:sp>
    </p:spTree>
    <p:extLst>
      <p:ext uri="{BB962C8B-B14F-4D97-AF65-F5344CB8AC3E}">
        <p14:creationId xmlns:p14="http://schemas.microsoft.com/office/powerpoint/2010/main" val="4218030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828800" y="228600"/>
            <a:ext cx="8610600" cy="6400800"/>
          </a:xfrm>
        </p:spPr>
        <p:txBody>
          <a:bodyPr/>
          <a:lstStyle/>
          <a:p>
            <a:pPr algn="l" eaLnBrk="1" hangingPunct="1"/>
            <a:r>
              <a:rPr lang="en-US" altLang="en-US" sz="4000"/>
              <a:t>- P sues D for negligence</a:t>
            </a:r>
            <a:br>
              <a:rPr lang="en-US" altLang="en-US" sz="4000"/>
            </a:br>
            <a:r>
              <a:rPr lang="en-US" altLang="en-US" sz="4000"/>
              <a:t>- D admits negligence but introduces the affirmative defense of contributory negligence in his answer</a:t>
            </a:r>
            <a:br>
              <a:rPr lang="en-US" altLang="en-US" sz="4000"/>
            </a:br>
            <a:r>
              <a:rPr lang="en-US" altLang="en-US" sz="4000"/>
              <a:t>- At trial, no evidence for or against contributory negligence is offered by either side and the jury finds for P</a:t>
            </a:r>
            <a:br>
              <a:rPr lang="en-US" altLang="en-US" sz="4000"/>
            </a:br>
            <a:r>
              <a:rPr lang="en-US" altLang="en-US" sz="4000"/>
              <a:t>- D subsequently sues P for his damages in accident.</a:t>
            </a:r>
            <a:br>
              <a:rPr lang="en-US" altLang="en-US" sz="4000"/>
            </a:br>
            <a:r>
              <a:rPr lang="en-US" altLang="en-US" sz="4000"/>
              <a:t>- D be issue precluded from relitigating P’s negligence?</a:t>
            </a:r>
          </a:p>
        </p:txBody>
      </p:sp>
    </p:spTree>
    <p:extLst>
      <p:ext uri="{BB962C8B-B14F-4D97-AF65-F5344CB8AC3E}">
        <p14:creationId xmlns:p14="http://schemas.microsoft.com/office/powerpoint/2010/main" val="16886909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828800" y="1063626"/>
            <a:ext cx="8382000" cy="4765675"/>
          </a:xfrm>
        </p:spPr>
        <p:txBody>
          <a:bodyPr/>
          <a:lstStyle/>
          <a:p>
            <a:pPr eaLnBrk="1" hangingPunct="1"/>
            <a:r>
              <a:rPr lang="en-US" altLang="en-US" smtClean="0"/>
              <a:t>default judgment?</a:t>
            </a:r>
            <a:br>
              <a:rPr lang="en-US" altLang="en-US" smtClean="0"/>
            </a:br>
            <a:r>
              <a:rPr lang="en-US" altLang="en-US" smtClean="0"/>
              <a:t/>
            </a:r>
            <a:br>
              <a:rPr lang="en-US" altLang="en-US" smtClean="0"/>
            </a:br>
            <a:r>
              <a:rPr lang="en-US" altLang="en-US" smtClean="0"/>
              <a:t>summary judgment?</a:t>
            </a:r>
            <a:br>
              <a:rPr lang="en-US" altLang="en-US" smtClean="0"/>
            </a:br>
            <a:r>
              <a:rPr lang="en-US" altLang="en-US" smtClean="0"/>
              <a:t/>
            </a:r>
            <a:br>
              <a:rPr lang="en-US" altLang="en-US" smtClean="0"/>
            </a:br>
            <a:r>
              <a:rPr lang="en-US" altLang="en-US" smtClean="0"/>
              <a:t>consent judgment?</a:t>
            </a:r>
          </a:p>
        </p:txBody>
      </p:sp>
    </p:spTree>
    <p:extLst>
      <p:ext uri="{BB962C8B-B14F-4D97-AF65-F5344CB8AC3E}">
        <p14:creationId xmlns:p14="http://schemas.microsoft.com/office/powerpoint/2010/main" val="33748721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28800" y="1063626"/>
            <a:ext cx="8382000" cy="4708525"/>
          </a:xfrm>
        </p:spPr>
        <p:txBody>
          <a:bodyPr/>
          <a:lstStyle/>
          <a:p>
            <a:pPr eaLnBrk="1" hangingPunct="1"/>
            <a:r>
              <a:rPr lang="en-US" altLang="en-US" smtClean="0"/>
              <a:t>essential to the judgment?</a:t>
            </a:r>
          </a:p>
        </p:txBody>
      </p:sp>
    </p:spTree>
    <p:extLst>
      <p:ext uri="{BB962C8B-B14F-4D97-AF65-F5344CB8AC3E}">
        <p14:creationId xmlns:p14="http://schemas.microsoft.com/office/powerpoint/2010/main" val="19650186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905000" y="1365250"/>
            <a:ext cx="8305800" cy="4464050"/>
          </a:xfrm>
        </p:spPr>
        <p:txBody>
          <a:bodyPr/>
          <a:lstStyle/>
          <a:p>
            <a:pPr eaLnBrk="1" hangingPunct="1"/>
            <a:r>
              <a:rPr lang="en-CA" altLang="en-US" smtClean="0"/>
              <a:t>Cambria v. Jeffery</a:t>
            </a:r>
            <a:r>
              <a:rPr lang="en-US" altLang="en-US" smtClean="0"/>
              <a:t/>
            </a:r>
            <a:br>
              <a:rPr lang="en-US" altLang="en-US" smtClean="0"/>
            </a:br>
            <a:r>
              <a:rPr lang="en-CA" altLang="en-US" smtClean="0"/>
              <a:t>(Mass. 1940)</a:t>
            </a:r>
            <a:r>
              <a:rPr lang="en-US" altLang="en-US" smtClean="0"/>
              <a:t/>
            </a:r>
            <a:br>
              <a:rPr lang="en-US" altLang="en-US" smtClean="0"/>
            </a:br>
            <a:endParaRPr lang="en-US" altLang="en-US" smtClean="0"/>
          </a:p>
        </p:txBody>
      </p:sp>
    </p:spTree>
    <p:extLst>
      <p:ext uri="{BB962C8B-B14F-4D97-AF65-F5344CB8AC3E}">
        <p14:creationId xmlns:p14="http://schemas.microsoft.com/office/powerpoint/2010/main" val="2926365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952750" y="1063626"/>
            <a:ext cx="6229350" cy="4708525"/>
          </a:xfrm>
        </p:spPr>
        <p:txBody>
          <a:bodyPr/>
          <a:lstStyle/>
          <a:p>
            <a:pPr eaLnBrk="1" hangingPunct="1"/>
            <a:r>
              <a:rPr lang="en-US" altLang="en-US" smtClean="0"/>
              <a:t>28 U.S.C. § 1367. - Supplemental jurisdiction </a:t>
            </a:r>
            <a:br>
              <a:rPr lang="en-US" altLang="en-US" smtClean="0"/>
            </a:br>
            <a:endParaRPr lang="en-US" altLang="en-US" smtClean="0"/>
          </a:p>
        </p:txBody>
      </p:sp>
    </p:spTree>
    <p:extLst>
      <p:ext uri="{BB962C8B-B14F-4D97-AF65-F5344CB8AC3E}">
        <p14:creationId xmlns:p14="http://schemas.microsoft.com/office/powerpoint/2010/main" val="31512732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1063626"/>
            <a:ext cx="8763000" cy="4937125"/>
          </a:xfrm>
        </p:spPr>
        <p:txBody>
          <a:bodyPr>
            <a:normAutofit fontScale="90000"/>
          </a:bodyPr>
          <a:lstStyle/>
          <a:p>
            <a:pPr algn="l" eaLnBrk="1" hangingPunct="1"/>
            <a:r>
              <a:rPr lang="en-US" altLang="en-US" sz="3200"/>
              <a:t>(a)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a:t>
            </a:r>
            <a:br>
              <a:rPr lang="en-US" altLang="en-US" sz="3200"/>
            </a:br>
            <a:endParaRPr lang="en-US" altLang="en-US" sz="3200"/>
          </a:p>
        </p:txBody>
      </p:sp>
    </p:spTree>
    <p:extLst>
      <p:ext uri="{BB962C8B-B14F-4D97-AF65-F5344CB8AC3E}">
        <p14:creationId xmlns:p14="http://schemas.microsoft.com/office/powerpoint/2010/main" val="9360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28800" y="1063626"/>
            <a:ext cx="8686800" cy="4822825"/>
          </a:xfrm>
        </p:spPr>
        <p:txBody>
          <a:bodyPr>
            <a:normAutofit fontScale="90000"/>
          </a:bodyPr>
          <a:lstStyle/>
          <a:p>
            <a:pPr algn="l" eaLnBrk="1" hangingPunct="1"/>
            <a:r>
              <a:rPr lang="en-US" altLang="en-US" sz="3200"/>
              <a:t>(b) In any civil action of which the district courts have original jurisdiction founded </a:t>
            </a:r>
            <a:r>
              <a:rPr lang="en-US" altLang="en-US" sz="3200" b="1"/>
              <a:t>solely on section 1332 of this title</a:t>
            </a:r>
            <a:r>
              <a:rPr lang="en-US" altLang="en-US" sz="3200"/>
              <a:t>, the district courts shall not have supplemental jurisdiction under subsection (a) over claims by </a:t>
            </a:r>
            <a:r>
              <a:rPr lang="en-US" altLang="en-US" sz="3200" b="1"/>
              <a:t>plaintiffs against persons made parties under Rule 14, 19, 20, or 24 of the Federal Rules of Civil Procedure</a:t>
            </a:r>
            <a:r>
              <a:rPr lang="en-US" altLang="en-US" sz="3200"/>
              <a:t>, or over </a:t>
            </a:r>
            <a:r>
              <a:rPr lang="en-US" altLang="en-US" sz="3200" b="1"/>
              <a:t>claims by persons proposed to be joined as plaintiffs under Rule 19 of such rules, or seeking to intervene as plaintiffs under Rule 24 of such rules</a:t>
            </a:r>
            <a:r>
              <a:rPr lang="en-US" altLang="en-US" sz="3200"/>
              <a:t>, when exercising supplemental jurisdiction over such claims would be </a:t>
            </a:r>
            <a:r>
              <a:rPr lang="en-US" altLang="en-US" sz="3200" b="1"/>
              <a:t>inconsistent with the jurisdictional requirements of section 1332</a:t>
            </a:r>
            <a:r>
              <a:rPr lang="en-US" altLang="en-US" sz="3200"/>
              <a:t>. </a:t>
            </a:r>
            <a:br>
              <a:rPr lang="en-US" altLang="en-US" sz="3200"/>
            </a:br>
            <a:endParaRPr lang="en-US" altLang="en-US" sz="3200"/>
          </a:p>
        </p:txBody>
      </p:sp>
    </p:spTree>
    <p:extLst>
      <p:ext uri="{BB962C8B-B14F-4D97-AF65-F5344CB8AC3E}">
        <p14:creationId xmlns:p14="http://schemas.microsoft.com/office/powerpoint/2010/main" val="2042045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676400" y="1063626"/>
            <a:ext cx="8839200" cy="4594225"/>
          </a:xfrm>
        </p:spPr>
        <p:txBody>
          <a:bodyPr>
            <a:normAutofit fontScale="90000"/>
          </a:bodyPr>
          <a:lstStyle/>
          <a:p>
            <a:pPr algn="l" eaLnBrk="1" hangingPunct="1"/>
            <a:r>
              <a:rPr lang="en-US" altLang="en-US" sz="3200"/>
              <a:t>(c) The district courts may decline to exercise supplemental jurisdiction over a claim under subsection (a) if -</a:t>
            </a:r>
            <a:br>
              <a:rPr lang="en-US" altLang="en-US" sz="3200"/>
            </a:br>
            <a:r>
              <a:rPr lang="en-US" altLang="en-US" sz="3200"/>
              <a:t>(1) the claim raises a novel or complex issue of State law,</a:t>
            </a:r>
            <a:br>
              <a:rPr lang="en-US" altLang="en-US" sz="3200"/>
            </a:br>
            <a:r>
              <a:rPr lang="en-US" altLang="en-US" sz="3200"/>
              <a:t>(2) the claim substantially predominates over the claim or claims over which the district court has original jurisdiction,</a:t>
            </a:r>
            <a:br>
              <a:rPr lang="en-US" altLang="en-US" sz="3200"/>
            </a:br>
            <a:r>
              <a:rPr lang="en-US" altLang="en-US" sz="3200"/>
              <a:t>(3) the district court has dismissed all claims over which it has original jurisdiction, or</a:t>
            </a:r>
            <a:br>
              <a:rPr lang="en-US" altLang="en-US" sz="3200"/>
            </a:br>
            <a:r>
              <a:rPr lang="en-US" altLang="en-US" sz="3200"/>
              <a:t>(4) in exceptional circumstances, there are other compelling reasons for declining jurisdiction.</a:t>
            </a:r>
            <a:br>
              <a:rPr lang="en-US" altLang="en-US" sz="3200"/>
            </a:br>
            <a:endParaRPr lang="en-US" altLang="en-US" sz="3200"/>
          </a:p>
        </p:txBody>
      </p:sp>
    </p:spTree>
    <p:extLst>
      <p:ext uri="{BB962C8B-B14F-4D97-AF65-F5344CB8AC3E}">
        <p14:creationId xmlns:p14="http://schemas.microsoft.com/office/powerpoint/2010/main" val="2655782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2591844" y="764088"/>
            <a:ext cx="6858000" cy="5086350"/>
          </a:xfrm>
        </p:spPr>
        <p:txBody>
          <a:bodyPr rtlCol="0">
            <a:normAutofit fontScale="90000"/>
          </a:bodyPr>
          <a:lstStyle/>
          <a:p>
            <a:pPr algn="ctr">
              <a:defRPr/>
            </a:pPr>
            <a:r>
              <a:rPr lang="en-US" dirty="0" smtClean="0"/>
              <a:t>P (NY) sues D1 (NJ) for state law battery asking $100k and D2 (NJ) asking $25K.</a:t>
            </a:r>
            <a:br>
              <a:rPr lang="en-US" dirty="0" smtClean="0"/>
            </a:br>
            <a:r>
              <a:rPr lang="en-US" dirty="0" smtClean="0"/>
              <a:t/>
            </a:r>
            <a:br>
              <a:rPr lang="en-US" dirty="0" smtClean="0"/>
            </a:br>
            <a:r>
              <a:rPr lang="en-US" dirty="0" smtClean="0"/>
              <a:t>P(NY)</a:t>
            </a:r>
            <a:br>
              <a:rPr lang="en-US" dirty="0" smtClean="0"/>
            </a:br>
            <a:r>
              <a:rPr lang="en-US" dirty="0"/>
              <a:t/>
            </a:r>
            <a:br>
              <a:rPr lang="en-US" dirty="0"/>
            </a:br>
            <a:r>
              <a:rPr lang="en-US" dirty="0" smtClean="0"/>
              <a:t/>
            </a:r>
            <a:br>
              <a:rPr lang="en-US" dirty="0" smtClean="0"/>
            </a:br>
            <a:r>
              <a:rPr lang="en-US" sz="1744" dirty="0"/>
              <a:t>$100k                $25k</a:t>
            </a:r>
            <a:r>
              <a:rPr lang="en-US" dirty="0" smtClean="0"/>
              <a:t/>
            </a:r>
            <a:br>
              <a:rPr lang="en-US" dirty="0" smtClean="0"/>
            </a:br>
            <a:r>
              <a:rPr lang="en-US" dirty="0" smtClean="0"/>
              <a:t>D1(NJ)  D2(NJ)</a:t>
            </a:r>
            <a:br>
              <a:rPr lang="en-US" dirty="0" smtClean="0"/>
            </a:br>
            <a:r>
              <a:rPr lang="en-US" dirty="0" smtClean="0"/>
              <a:t/>
            </a:r>
            <a:br>
              <a:rPr lang="en-US" dirty="0" smtClean="0"/>
            </a:br>
            <a:r>
              <a:rPr lang="en-US" sz="1575" dirty="0"/>
              <a:t> </a:t>
            </a:r>
            <a:r>
              <a:rPr lang="en-US" sz="1650"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1650" dirty="0"/>
            </a:br>
            <a:endParaRPr lang="en-US" sz="1650" dirty="0"/>
          </a:p>
        </p:txBody>
      </p:sp>
      <p:cxnSp>
        <p:nvCxnSpPr>
          <p:cNvPr id="6" name="Straight Arrow Connector 5"/>
          <p:cNvCxnSpPr/>
          <p:nvPr/>
        </p:nvCxnSpPr>
        <p:spPr>
          <a:xfrm rot="5400000">
            <a:off x="5204794" y="3199129"/>
            <a:ext cx="900113" cy="514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6090717" y="3220560"/>
            <a:ext cx="900113" cy="471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2281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695700" y="857250"/>
            <a:ext cx="4972050" cy="5143500"/>
          </a:xfrm>
        </p:spPr>
        <p:txBody>
          <a:bodyPr rtlCol="0">
            <a:normAutofit/>
          </a:bodyPr>
          <a:lstStyle/>
          <a:p>
            <a:pPr algn="ctr">
              <a:defRPr/>
            </a:pPr>
            <a:r>
              <a:rPr lang="en-US" sz="2025" dirty="0"/>
              <a:t>P1 (NY) sues D (NJ) under state law battery for $100k and joins with P2 (NY) who sues D for $25K. </a:t>
            </a:r>
            <a:r>
              <a:rPr lang="en-US" dirty="0" smtClean="0"/>
              <a:t/>
            </a:r>
            <a:br>
              <a:rPr lang="en-US" dirty="0" smtClean="0"/>
            </a:br>
            <a:r>
              <a:rPr lang="en-US" dirty="0" smtClean="0"/>
              <a:t>P1(NY)  P2(NY)</a:t>
            </a:r>
            <a:br>
              <a:rPr lang="en-US" dirty="0" smtClean="0"/>
            </a:br>
            <a:r>
              <a:rPr lang="en-US" dirty="0" smtClean="0"/>
              <a:t/>
            </a:r>
            <a:br>
              <a:rPr lang="en-US" dirty="0" smtClean="0"/>
            </a:br>
            <a:r>
              <a:rPr lang="en-US" sz="1744" dirty="0"/>
              <a:t>$100k        $25k</a:t>
            </a:r>
            <a:br>
              <a:rPr lang="en-US" sz="1744" dirty="0"/>
            </a:br>
            <a:r>
              <a:rPr lang="en-US" dirty="0" smtClean="0"/>
              <a:t/>
            </a:r>
            <a:br>
              <a:rPr lang="en-US" dirty="0" smtClean="0"/>
            </a:br>
            <a:r>
              <a:rPr lang="en-US" dirty="0" smtClean="0"/>
              <a:t>D(NJ) </a:t>
            </a:r>
            <a:r>
              <a:rPr lang="en-US" sz="1800" dirty="0"/>
              <a:t/>
            </a:r>
            <a:br>
              <a:rPr lang="en-US" sz="1800" dirty="0"/>
            </a:br>
            <a:r>
              <a:rPr lang="en-US" sz="1800" dirty="0"/>
              <a:t> </a:t>
            </a:r>
            <a:r>
              <a:rPr lang="en-US" sz="1575" dirty="0"/>
              <a:t>(a) over claims by plaintiffs against persons made parties under Rule 14, 19, 20, or 24 of the Federal Rules of Civil Procedure, or over claims by persons proposed to be joined as plaintiffs under Rule 19 of such rules, or seeking to intervene as plaintiffs under Rule 24 of such rules, </a:t>
            </a:r>
            <a:br>
              <a:rPr lang="en-US" sz="1575" dirty="0"/>
            </a:br>
            <a:endParaRPr lang="en-US" sz="1575" dirty="0"/>
          </a:p>
        </p:txBody>
      </p:sp>
      <p:cxnSp>
        <p:nvCxnSpPr>
          <p:cNvPr id="4" name="Straight Arrow Connector 3"/>
          <p:cNvCxnSpPr/>
          <p:nvPr/>
        </p:nvCxnSpPr>
        <p:spPr>
          <a:xfrm rot="16200000" flipH="1">
            <a:off x="5410201" y="2914651"/>
            <a:ext cx="900113" cy="385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rot="5400000">
            <a:off x="5988845" y="2893219"/>
            <a:ext cx="942975" cy="4714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1511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3609975" y="1654971"/>
            <a:ext cx="4800600" cy="3445669"/>
          </a:xfrm>
        </p:spPr>
        <p:txBody>
          <a:bodyPr/>
          <a:lstStyle/>
          <a:p>
            <a:pPr eaLnBrk="1" hangingPunct="1"/>
            <a:r>
              <a:rPr lang="en-US" altLang="en-US" smtClean="0"/>
              <a:t>Exxon Corp. v. Allapattah</a:t>
            </a:r>
            <a:br>
              <a:rPr lang="en-US" altLang="en-US" smtClean="0"/>
            </a:br>
            <a:r>
              <a:rPr lang="en-US" altLang="en-US" smtClean="0"/>
              <a:t>(U.S. 2005)</a:t>
            </a:r>
          </a:p>
        </p:txBody>
      </p:sp>
    </p:spTree>
    <p:extLst>
      <p:ext uri="{BB962C8B-B14F-4D97-AF65-F5344CB8AC3E}">
        <p14:creationId xmlns:p14="http://schemas.microsoft.com/office/powerpoint/2010/main" val="2850995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471</Words>
  <Application>Microsoft Office PowerPoint</Application>
  <PresentationFormat>Widescreen</PresentationFormat>
  <Paragraphs>29</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WP TypographicSymbols</vt:lpstr>
      <vt:lpstr>Office Theme</vt:lpstr>
      <vt:lpstr>Thurs., Nov. 3</vt:lpstr>
      <vt:lpstr>supplemental jurisdiction</vt:lpstr>
      <vt:lpstr>28 U.S.C. § 1367. - Supplemental jurisdiction  </vt:lpstr>
      <vt:lpstr>(a) Except as provided in subsections (b) and (c) or as expressly provided otherwise by Federal statute, in any civil action of which the district courts have original jurisdiction, the district courts shall have supplemental jurisdiction over all other claims that are so related to claims in the action within such original jurisdiction that they form part of the same case or controversy under Article III of the United States Constitution. Such supplemental jurisdiction shall include claims that involve the joinder or intervention of additional parties.  </vt:lpstr>
      <vt:lpstr>(b) In any civil action of which the district courts have original jurisdiction founded solely on section 1332 of this title, the district courts shall not have supplemental jurisdiction under subsection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when exercising supplemental jurisdiction over such claims would be inconsistent with the jurisdictional requirements of section 1332.  </vt:lpstr>
      <vt:lpstr>(c) The district courts may decline to exercise supplemental jurisdiction over a claim under subsection (a) if - (1) the claim raises a novel or complex issue of State law, (2) the claim substantially predominates over the claim or claims over which the district court has original jurisdiction, (3) the district court has dismissed all claims over which it has original jurisdiction, or (4) in exceptional circumstances, there are other compelling reasons for declining jurisdiction. </vt:lpstr>
      <vt:lpstr>P (NY) sues D1 (NJ) for state law battery asking $100k and D2 (NJ) asking $25K.  P(NY)   $100k                $25k D1(NJ)  D2(NJ)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P1 (NY) sues D (NJ) under state law battery for $100k and joins with P2 (NY) who sues D for $25K.  P1(NY)  P2(NY)  $100k        $25k  D(NJ)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Exxon Corp. v. Allapattah (U.S. 2005)</vt:lpstr>
      <vt:lpstr>P1(NY) sues D (NJ) for $100k and joins with P2 (NJ) who sues D for $100K  P1(NY)   P2(NJ) $100k           $100k  D(NJ)</vt:lpstr>
      <vt:lpstr>P1(NY) sues D1 (NJ) for $100k. P1 joins with P2 (NY) who sues D2(NJ) for $25k.  </vt:lpstr>
      <vt:lpstr>P1(NY)  P2(NY) $100k        $25k    D1(NJ)   D2(NJ)  (a) over claims by plaintiffs against persons made parties under Rule 14, 19, 20, or 24 of the Federal Rules of Civil Procedure, or over claims by persons proposed to be joined as plaintiffs under Rule 19 of such rules, or seeking to intervene as plaintiffs under Rule 24 of such rules,  </vt:lpstr>
      <vt:lpstr>recap of supplemental jurisdiction for diversity cases with co-plaintiffs and co-defendants…</vt:lpstr>
      <vt:lpstr>No   P1(NY)   P2(NJ) $100k           $100k  D(NJ)</vt:lpstr>
      <vt:lpstr>Yes  P1(NY)   P2(NY) $100k                $25k  D(NJ)</vt:lpstr>
      <vt:lpstr>No  P(NY)   $100k                $100k D1(NJ)  D2(NY)  </vt:lpstr>
      <vt:lpstr>No  P(NY)   $100k                $25k D1(NJ)  D2(NJ)  </vt:lpstr>
      <vt:lpstr>P(Cal) sues D(Cal) in state court in Cal under 42 U.S.C. § 1983 for violations of his civil rights. Joined to the action is an unrelated state law breach of contract action against D. May D successfully remove? P(Cal) federal    state civil rights   contract     D(Cal)</vt:lpstr>
      <vt:lpstr>28 U.S.C. § 1441. - Actions removable generally (c) Joinder of Federal law claims and State law claims.--(1) If a civil action includes— (A) a claim arising under the Constitution, laws, or treaties of the United States (within the meaning of section 1331 of this title), and (B) a claim not within the original or supplemental jurisdiction of the district court or a claim that has been made nonremovable by statute, the entire action may be removed if the action would be removable without the inclusion of the claim described in subparagraph (B). (2) Upon removal of an action described in paragraph (1), the district court shall sever from the action all claims described in paragraph (1)(B) and shall remand the severed claims to the State court from which the action was removed. Only defendants against whom a claim described in paragraph (1)(A) has been asserted are required to join in or consent to the removal under paragraph (1). </vt:lpstr>
      <vt:lpstr>issue preclusion</vt:lpstr>
      <vt:lpstr>If in an earlier case an issue was  - actually litigated and decided - litigated fairly and fully - and essential to the decision then the earlier determination of the issue precludes relitigation of the same issue by someone who was a party (or in privity with a party) in the earlier litigation </vt:lpstr>
      <vt:lpstr>Little v. Blue Goose Motor Coach (Ill. 1931) </vt:lpstr>
      <vt:lpstr>- P sues D for breach of a contract to buy 10 shares of the C Corp. every month for 2 years - D introduces the defense of fraud, on the ground that at the time they entered into the contract P lied to D about the C Corp.’s oil assets - D loses on that issue; judgment for P Subsequently D breaches the contract again - P sues D and D introduces two defenses:   - statute of frauds (the contract was not in writing)   - fraud (at the time that they entered into the contract, P lied to D about the C Corp.’s coal assets) - Is D issue precluded? </vt:lpstr>
      <vt:lpstr>Jacobson v. Miller  (Mich. 1879) </vt:lpstr>
      <vt:lpstr>actually litigated and decided</vt:lpstr>
      <vt:lpstr>- P sues D for negligence - D admits negligence but introduces the affirmative defense of contributory negligence in his answer - At trial, no evidence for or against contributory negligence is offered by either side and the jury finds for P - D subsequently sues P for his damages in accident. - D be issue precluded from relitigating P’s negligence?</vt:lpstr>
      <vt:lpstr>default judgment?  summary judgment?  consent judgment?</vt:lpstr>
      <vt:lpstr>essential to the judgment?</vt:lpstr>
      <vt:lpstr>Cambria v. Jeffery (Mass. 1940)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Green, Michael S</cp:lastModifiedBy>
  <cp:revision>3</cp:revision>
  <dcterms:created xsi:type="dcterms:W3CDTF">2016-11-03T13:09:03Z</dcterms:created>
  <dcterms:modified xsi:type="dcterms:W3CDTF">2016-11-03T19:36:33Z</dcterms:modified>
</cp:coreProperties>
</file>