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7" r:id="rId2"/>
    <p:sldId id="583" r:id="rId3"/>
    <p:sldId id="584" r:id="rId4"/>
    <p:sldId id="585" r:id="rId5"/>
    <p:sldId id="586" r:id="rId6"/>
    <p:sldId id="587" r:id="rId7"/>
    <p:sldId id="588" r:id="rId8"/>
    <p:sldId id="589" r:id="rId9"/>
    <p:sldId id="590" r:id="rId10"/>
    <p:sldId id="591" r:id="rId11"/>
    <p:sldId id="592" r:id="rId12"/>
    <p:sldId id="593" r:id="rId13"/>
    <p:sldId id="594" r:id="rId14"/>
    <p:sldId id="595" r:id="rId15"/>
    <p:sldId id="596" r:id="rId16"/>
    <p:sldId id="597" r:id="rId17"/>
    <p:sldId id="598" r:id="rId18"/>
    <p:sldId id="599" r:id="rId19"/>
    <p:sldId id="601" r:id="rId20"/>
    <p:sldId id="600" r:id="rId21"/>
    <p:sldId id="629" r:id="rId22"/>
    <p:sldId id="602" r:id="rId23"/>
    <p:sldId id="603" r:id="rId24"/>
    <p:sldId id="604" r:id="rId25"/>
    <p:sldId id="605" r:id="rId26"/>
    <p:sldId id="606" r:id="rId27"/>
    <p:sldId id="607" r:id="rId28"/>
    <p:sldId id="608" r:id="rId29"/>
    <p:sldId id="609" r:id="rId30"/>
    <p:sldId id="610" r:id="rId31"/>
    <p:sldId id="612" r:id="rId32"/>
    <p:sldId id="613" r:id="rId33"/>
    <p:sldId id="614" r:id="rId34"/>
    <p:sldId id="615" r:id="rId35"/>
    <p:sldId id="616" r:id="rId36"/>
    <p:sldId id="617" r:id="rId37"/>
    <p:sldId id="618" r:id="rId38"/>
    <p:sldId id="619"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11/2/2016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Nov. 2</a:t>
            </a:r>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9144000" cy="6781800"/>
          </a:xfrm>
        </p:spPr>
        <p:txBody>
          <a:bodyPr/>
          <a:lstStyle/>
          <a:p>
            <a:pPr algn="ctr" eaLnBrk="1" hangingPunct="1"/>
            <a:r>
              <a:rPr lang="en-CA" altLang="en-US" dirty="0" smtClean="0"/>
              <a:t>P (NY) sues D1 (NJ) for brawl</a:t>
            </a:r>
            <a:r>
              <a:rPr lang="en-US" altLang="en-US" dirty="0" smtClean="0"/>
              <a:t/>
            </a:r>
            <a:br>
              <a:rPr lang="en-US" altLang="en-US" dirty="0" smtClean="0"/>
            </a:br>
            <a:r>
              <a:rPr lang="en-CA" altLang="en-US" dirty="0" smtClean="0"/>
              <a:t>P joins D2 (NY) under R 20(a)</a:t>
            </a:r>
            <a:br>
              <a:rPr lang="en-CA" altLang="en-US" dirty="0" smtClean="0"/>
            </a:br>
            <a:r>
              <a:rPr lang="en-CA" altLang="en-US" dirty="0" smtClean="0"/>
              <a:t/>
            </a:r>
            <a:br>
              <a:rPr lang="en-CA" altLang="en-US" dirty="0" smtClean="0"/>
            </a:br>
            <a:r>
              <a:rPr lang="en-US" altLang="en-US" dirty="0" smtClean="0"/>
              <a:t>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D1(NJ)  D2(NY)</a:t>
            </a:r>
            <a:br>
              <a:rPr lang="en-US" altLang="en-US" dirty="0" smtClean="0"/>
            </a:br>
            <a:r>
              <a:rPr lang="en-US" altLang="en-US" dirty="0" smtClean="0"/>
              <a:t/>
            </a:r>
            <a:br>
              <a:rPr lang="en-US" altLang="en-US" dirty="0" smtClean="0"/>
            </a:br>
            <a:r>
              <a:rPr lang="en-US" altLang="en-US" sz="2100" dirty="0"/>
              <a:t> </a:t>
            </a:r>
            <a:endParaRPr lang="en-US" altLang="en-US" sz="2200" dirty="0"/>
          </a:p>
        </p:txBody>
      </p:sp>
      <p:cxnSp>
        <p:nvCxnSpPr>
          <p:cNvPr id="6" name="Straight Arrow Connector 5"/>
          <p:cNvCxnSpPr/>
          <p:nvPr/>
        </p:nvCxnSpPr>
        <p:spPr>
          <a:xfrm rot="5400000">
            <a:off x="4772025" y="360045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91250" y="362902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89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smtClean="0"/>
              <a:t>initial approach –</a:t>
            </a:r>
            <a:br>
              <a:rPr lang="en-US" altLang="en-US" smtClean="0"/>
            </a:br>
            <a:r>
              <a:rPr lang="en-US" altLang="en-US" smtClean="0"/>
              <a:t/>
            </a:r>
            <a:br>
              <a:rPr lang="en-US" altLang="en-US" smtClean="0"/>
            </a:br>
            <a:r>
              <a:rPr lang="en-US" altLang="en-US" smtClean="0"/>
              <a:t>even if pendent or ancillary jurisdiction is constitutional, look to the purposes of the statute providing SMJ to the “core” action to see if it is in keeping with the purposes of the statute</a:t>
            </a:r>
            <a:br>
              <a:rPr lang="en-US" altLang="en-US" smtClean="0"/>
            </a:br>
            <a:endParaRPr lang="en-US" altLang="en-US" smtClean="0"/>
          </a:p>
        </p:txBody>
      </p:sp>
    </p:spTree>
    <p:extLst>
      <p:ext uri="{BB962C8B-B14F-4D97-AF65-F5344CB8AC3E}">
        <p14:creationId xmlns:p14="http://schemas.microsoft.com/office/powerpoint/2010/main" val="1557803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smtClean="0"/>
              <a:t>after Finley…</a:t>
            </a:r>
          </a:p>
        </p:txBody>
      </p:sp>
    </p:spTree>
    <p:extLst>
      <p:ext uri="{BB962C8B-B14F-4D97-AF65-F5344CB8AC3E}">
        <p14:creationId xmlns:p14="http://schemas.microsoft.com/office/powerpoint/2010/main" val="3610956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smtClean="0"/>
              <a:t>28 U.S.C. § 1367. - Supplemental jurisdiction </a:t>
            </a:r>
            <a:br>
              <a:rPr lang="en-US" altLang="en-US" smtClean="0"/>
            </a:br>
            <a:endParaRPr lang="en-US" altLang="en-US" smtClean="0"/>
          </a:p>
        </p:txBody>
      </p:sp>
    </p:spTree>
    <p:extLst>
      <p:ext uri="{BB962C8B-B14F-4D97-AF65-F5344CB8AC3E}">
        <p14:creationId xmlns:p14="http://schemas.microsoft.com/office/powerpoint/2010/main" val="1940842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223074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2244662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smtClean="0"/>
              <a:t>    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67500" y="4286250"/>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416675" y="42608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2112490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1063626"/>
            <a:ext cx="8839200" cy="4765675"/>
          </a:xfrm>
        </p:spPr>
        <p:txBody>
          <a:bodyPr>
            <a:normAutofit fontScale="90000"/>
          </a:bodyPr>
          <a:lstStyle/>
          <a:p>
            <a:pPr algn="l" eaLnBrk="1" hangingPunct="1"/>
            <a:r>
              <a:rPr lang="en-CA" altLang="en-US" smtClean="0"/>
              <a:t>What if the D is granted summary judgment on the federal securities action?</a:t>
            </a:r>
            <a:r>
              <a:rPr lang="en-US" altLang="en-US" smtClean="0"/>
              <a:t/>
            </a:r>
            <a:br>
              <a:rPr lang="en-US" altLang="en-US" smtClean="0"/>
            </a:br>
            <a:r>
              <a:rPr lang="en-CA" altLang="en-US" smtClean="0"/>
              <a:t>Must the court dismiss the state common law fraud action?</a:t>
            </a:r>
            <a:br>
              <a:rPr lang="en-CA" altLang="en-US" smtClean="0"/>
            </a:br>
            <a:r>
              <a:rPr lang="en-CA" altLang="en-US" smtClean="0"/>
              <a:t/>
            </a:r>
            <a:br>
              <a:rPr lang="en-CA" altLang="en-US" smtClean="0"/>
            </a:br>
            <a:r>
              <a:rPr lang="en-CA" altLang="en-US" smtClean="0"/>
              <a:t>What if the D gets the federal securities action dismissed for failure to state a claim?</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93179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2498629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274638"/>
            <a:ext cx="9067800" cy="6278562"/>
          </a:xfrm>
        </p:spPr>
        <p:txBody>
          <a:bodyPr/>
          <a:lstStyle/>
          <a:p>
            <a:pPr algn="l"/>
            <a:r>
              <a:rPr lang="en-US" altLang="en-US" sz="3200"/>
              <a:t>- P(NY) and D(NY) wish to litigate their state law battery action in federal court before their friend, federal judge X, who is willing.</a:t>
            </a:r>
            <a:br>
              <a:rPr lang="en-US" altLang="en-US" sz="3200"/>
            </a:br>
            <a:r>
              <a:rPr lang="en-US" altLang="en-US" sz="3200"/>
              <a:t>- How to overcome the problem of SMJ?</a:t>
            </a:r>
            <a:br>
              <a:rPr lang="en-US" altLang="en-US" sz="3200"/>
            </a:br>
            <a:r>
              <a:rPr lang="en-US" altLang="en-US" sz="3200"/>
              <a:t>- P sues D in federal court claiming that D’s hitting him was a violation  of federal securities law</a:t>
            </a:r>
            <a:br>
              <a:rPr lang="en-US" altLang="en-US" sz="3200"/>
            </a:br>
            <a:r>
              <a:rPr lang="en-US" altLang="en-US" sz="3200"/>
              <a:t>- P joins to the federal action a state law battery action</a:t>
            </a:r>
            <a:br>
              <a:rPr lang="en-US" altLang="en-US" sz="3200"/>
            </a:br>
            <a:r>
              <a:rPr lang="en-US" altLang="en-US" sz="3200"/>
              <a:t>- When the federal securities law action is dismissed for failure to state a claim, there is still SMJ for the battery action</a:t>
            </a:r>
            <a:br>
              <a:rPr lang="en-US" altLang="en-US" sz="3200"/>
            </a:br>
            <a:r>
              <a:rPr lang="en-US" altLang="en-US" sz="3200"/>
              <a:t>- should this work...?</a:t>
            </a:r>
          </a:p>
        </p:txBody>
      </p:sp>
    </p:spTree>
    <p:extLst>
      <p:ext uri="{BB962C8B-B14F-4D97-AF65-F5344CB8AC3E}">
        <p14:creationId xmlns:p14="http://schemas.microsoft.com/office/powerpoint/2010/main" val="1581839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smtClean="0"/>
              <a:t>Supplemental Jurisdiction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836017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399822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837967"/>
          </a:xfrm>
        </p:spPr>
        <p:txBody>
          <a:bodyPr/>
          <a:lstStyle/>
          <a:p>
            <a:pPr algn="ctr"/>
            <a:r>
              <a:rPr lang="en-US" dirty="0"/>
              <a:t>JINKS V. RICHLAND COUNTY </a:t>
            </a:r>
            <a:r>
              <a:rPr lang="en-US" dirty="0" smtClean="0"/>
              <a:t>538 </a:t>
            </a:r>
            <a:r>
              <a:rPr lang="en-US" dirty="0"/>
              <a:t>U.S. 456 (2003)</a:t>
            </a:r>
          </a:p>
        </p:txBody>
      </p:sp>
    </p:spTree>
    <p:extLst>
      <p:ext uri="{BB962C8B-B14F-4D97-AF65-F5344CB8AC3E}">
        <p14:creationId xmlns:p14="http://schemas.microsoft.com/office/powerpoint/2010/main" val="1318713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r>
              <a:rPr lang="en-US" altLang="en-US" sz="2700" dirty="0"/>
              <a:t/>
            </a:r>
            <a:br>
              <a:rPr lang="en-US" altLang="en-US" sz="2700" dirty="0"/>
            </a:br>
            <a:r>
              <a:rPr lang="en-CA" altLang="en-US" sz="2700" dirty="0"/>
              <a:t>A joins state common law fraud claim against C (NY), an auditor for B who was also responsible for the fraud</a:t>
            </a:r>
            <a:br>
              <a:rPr lang="en-CA" altLang="en-US" sz="2700" dirty="0"/>
            </a:br>
            <a:r>
              <a:rPr lang="en-CA" altLang="en-US" sz="2700" dirty="0"/>
              <a:t/>
            </a:r>
            <a:br>
              <a:rPr lang="en-CA" altLang="en-US" sz="2700" dirty="0"/>
            </a:br>
            <a:r>
              <a:rPr lang="en-CA" altLang="en-US" sz="2700" dirty="0"/>
              <a:t>A(NY)</a:t>
            </a:r>
            <a:br>
              <a:rPr lang="en-CA" altLang="en-US" sz="2700" dirty="0"/>
            </a:br>
            <a:r>
              <a:rPr lang="en-CA" altLang="en-US" sz="2700" dirty="0"/>
              <a:t/>
            </a:r>
            <a:br>
              <a:rPr lang="en-CA" altLang="en-US" sz="2700" dirty="0"/>
            </a:br>
            <a:r>
              <a:rPr lang="en-CA" altLang="en-US" sz="1800" dirty="0"/>
              <a:t>federal 20(a)  state</a:t>
            </a:r>
            <a:br>
              <a:rPr lang="en-CA" altLang="en-US" sz="1800" dirty="0"/>
            </a:br>
            <a:r>
              <a:rPr lang="en-CA" altLang="en-US" sz="2700" dirty="0"/>
              <a:t/>
            </a:r>
            <a:br>
              <a:rPr lang="en-CA" altLang="en-US" sz="2700" dirty="0"/>
            </a:br>
            <a:r>
              <a:rPr lang="en-CA" altLang="en-US" sz="2700" dirty="0"/>
              <a:t>B(NY)              C(NY)</a:t>
            </a:r>
            <a:r>
              <a:rPr lang="en-US" altLang="en-US" dirty="0" smtClean="0"/>
              <a:t/>
            </a:r>
            <a:br>
              <a:rPr lang="en-US" altLang="en-US" dirty="0" smtClean="0"/>
            </a:br>
            <a:endParaRPr lang="en-US" altLang="en-US" dirty="0" smtClean="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718307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smtClean="0"/>
              <a:t>Finley v. United States (US 1989)</a:t>
            </a:r>
            <a:br>
              <a:rPr lang="en-US" altLang="en-US" smtClean="0"/>
            </a:br>
            <a:r>
              <a:rPr lang="en-US" altLang="en-US" smtClean="0"/>
              <a:t>Aldinger v. Howard (US 1976)</a:t>
            </a:r>
          </a:p>
        </p:txBody>
      </p:sp>
    </p:spTree>
    <p:extLst>
      <p:ext uri="{BB962C8B-B14F-4D97-AF65-F5344CB8AC3E}">
        <p14:creationId xmlns:p14="http://schemas.microsoft.com/office/powerpoint/2010/main" val="1289495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651375"/>
          </a:xfrm>
        </p:spPr>
        <p:txBody>
          <a:bodyPr/>
          <a:lstStyle/>
          <a:p>
            <a:pPr algn="l" eaLnBrk="1" hangingPunct="1"/>
            <a:r>
              <a:rPr lang="en-CA" altLang="en-US" sz="4000"/>
              <a:t>A (Cal.) sues E (Nev.) (B’s employer) under state law for a battery committed by B (Cal.) </a:t>
            </a:r>
            <a:r>
              <a:rPr lang="en-US" altLang="en-US" sz="4000"/>
              <a:t/>
            </a:r>
            <a:br>
              <a:rPr lang="en-US" altLang="en-US" sz="4000"/>
            </a:br>
            <a:r>
              <a:rPr lang="en-CA" altLang="en-US" sz="4000"/>
              <a:t>- E impleads B </a:t>
            </a:r>
            <a:r>
              <a:rPr lang="en-US" altLang="en-US" sz="4000"/>
              <a:t/>
            </a:r>
            <a:br>
              <a:rPr lang="en-US" altLang="en-US" sz="4000"/>
            </a:br>
            <a:r>
              <a:rPr lang="en-CA" altLang="en-US" sz="4000"/>
              <a:t>- B then brings a suit against A on the harm done to B in their fight </a:t>
            </a:r>
            <a:r>
              <a:rPr lang="en-US" altLang="en-US" sz="4000"/>
              <a:t/>
            </a:r>
            <a:br>
              <a:rPr lang="en-US" altLang="en-US" sz="4000"/>
            </a:br>
            <a:endParaRPr lang="en-US" altLang="en-US" sz="4000"/>
          </a:p>
        </p:txBody>
      </p:sp>
    </p:spTree>
    <p:extLst>
      <p:ext uri="{BB962C8B-B14F-4D97-AF65-F5344CB8AC3E}">
        <p14:creationId xmlns:p14="http://schemas.microsoft.com/office/powerpoint/2010/main" val="2317936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550217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3101179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smtClean="0"/>
              <a:t>Owen Equip &amp; Erection Co v. Kroger</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186879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0"/>
            <a:ext cx="9220200" cy="7543800"/>
          </a:xfrm>
        </p:spPr>
        <p:txBody>
          <a:bodyPr/>
          <a:lstStyle/>
          <a:p>
            <a:pPr algn="ctr" eaLnBrk="1" hangingPunct="1">
              <a:defRPr/>
            </a:pPr>
            <a:r>
              <a:rPr lang="en-US" altLang="en-US" sz="2700" dirty="0"/>
              <a:t>1) P (Cal) sues </a:t>
            </a:r>
            <a:r>
              <a:rPr lang="en-US" altLang="en-US" sz="2700" dirty="0" smtClean="0"/>
              <a:t>D </a:t>
            </a:r>
            <a:r>
              <a:rPr lang="en-US" altLang="en-US" sz="2700" dirty="0"/>
              <a:t>(Cal) under federal securities law and joins an action </a:t>
            </a:r>
            <a:r>
              <a:rPr lang="en-US" altLang="en-US" sz="2700" dirty="0" smtClean="0"/>
              <a:t>under </a:t>
            </a:r>
            <a:r>
              <a:rPr lang="en-US" altLang="en-US" sz="2700" dirty="0"/>
              <a:t>state common law fraud.</a:t>
            </a:r>
            <a:br>
              <a:rPr lang="en-US" altLang="en-US" sz="2700" dirty="0"/>
            </a:br>
            <a:r>
              <a:rPr lang="en-US" altLang="en-US" sz="2700" dirty="0"/>
              <a:t/>
            </a:r>
            <a:br>
              <a:rPr lang="en-US" altLang="en-US" sz="2700" dirty="0"/>
            </a:br>
            <a:r>
              <a:rPr lang="en-US" altLang="en-US" sz="2700" dirty="0"/>
              <a:t>Same as 1), except P also joins a state law action for a battery occurring a few weeks before the fraud against </a:t>
            </a:r>
            <a:r>
              <a:rPr lang="en-US" altLang="en-US" sz="2700" dirty="0" smtClean="0"/>
              <a:t>D.</a:t>
            </a:r>
            <a:r>
              <a:rPr lang="en-US" altLang="en-US" sz="3000" dirty="0"/>
              <a:t/>
            </a:r>
            <a:br>
              <a:rPr lang="en-US" altLang="en-US" sz="3000" dirty="0"/>
            </a:br>
            <a:r>
              <a:rPr lang="en-US" altLang="en-US" sz="3000" dirty="0"/>
              <a:t/>
            </a:r>
            <a:br>
              <a:rPr lang="en-US" altLang="en-US" sz="3000" dirty="0"/>
            </a:br>
            <a:r>
              <a:rPr lang="en-US" altLang="en-US" sz="3000" dirty="0"/>
              <a:t> P(Cal)</a:t>
            </a:r>
            <a:br>
              <a:rPr lang="en-US" altLang="en-US" sz="3000" dirty="0"/>
            </a:br>
            <a:r>
              <a:rPr lang="en-US" altLang="en-US" sz="2025" dirty="0"/>
              <a:t>federal   state</a:t>
            </a:r>
            <a:r>
              <a:rPr lang="en-US" altLang="en-US" sz="3000" dirty="0"/>
              <a:t/>
            </a:r>
            <a:br>
              <a:rPr lang="en-US" altLang="en-US" sz="3000" dirty="0"/>
            </a:br>
            <a:r>
              <a:rPr lang="en-US" altLang="en-US" sz="3000" dirty="0"/>
              <a:t/>
            </a:r>
            <a:br>
              <a:rPr lang="en-US" altLang="en-US" sz="3000" dirty="0"/>
            </a:br>
            <a:r>
              <a:rPr lang="en-US" altLang="en-US" sz="3000" dirty="0"/>
              <a:t>D(Cal) </a:t>
            </a:r>
            <a:endParaRPr lang="en-US" altLang="en-US" dirty="0" smtClean="0"/>
          </a:p>
        </p:txBody>
      </p:sp>
      <p:cxnSp>
        <p:nvCxnSpPr>
          <p:cNvPr id="4" name="Straight Arrow Connector 3"/>
          <p:cNvCxnSpPr/>
          <p:nvPr/>
        </p:nvCxnSpPr>
        <p:spPr>
          <a:xfrm>
            <a:off x="6024563" y="4630738"/>
            <a:ext cx="0" cy="8001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Straight Arrow Connector 5"/>
          <p:cNvCxnSpPr/>
          <p:nvPr/>
        </p:nvCxnSpPr>
        <p:spPr>
          <a:xfrm rot="5400000">
            <a:off x="6038851" y="5029201"/>
            <a:ext cx="8001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9347710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smtClean="0"/>
              <a:t>P (Cal) sues D (Cal) under federal securities laws. D joins an action against P for battery, asking for $100k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securities   battery</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9362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CA" dirty="0" smtClean="0"/>
              <a:t>P (NY) sues D (NY) under federal securities law in federal court</a:t>
            </a:r>
            <a:r>
              <a:rPr lang="en-US" dirty="0" smtClean="0"/>
              <a:t/>
            </a:r>
            <a:br>
              <a:rPr lang="en-US" dirty="0" smtClean="0"/>
            </a:br>
            <a:r>
              <a:rPr lang="en-CA" dirty="0" smtClean="0"/>
              <a:t>P joins under R 18(a) a state law fraud claim against D </a:t>
            </a:r>
            <a:r>
              <a:rPr lang="en-US" dirty="0" smtClean="0"/>
              <a:t/>
            </a:r>
            <a:br>
              <a:rPr lang="en-US" dirty="0" smtClean="0"/>
            </a:br>
            <a:r>
              <a:rPr lang="en-CA" dirty="0" smtClean="0"/>
              <a:t>D </a:t>
            </a:r>
            <a:r>
              <a:rPr lang="en-CA" dirty="0" err="1" smtClean="0"/>
              <a:t>impleads</a:t>
            </a:r>
            <a:r>
              <a:rPr lang="en-CA" dirty="0" smtClean="0"/>
              <a:t> insurer I (NY) for state law contract claim</a:t>
            </a:r>
            <a:r>
              <a:rPr lang="en-US" dirty="0" smtClean="0"/>
              <a:t/>
            </a:r>
            <a:br>
              <a:rPr lang="en-US" dirty="0" smtClean="0"/>
            </a:br>
            <a:r>
              <a:rPr lang="en-CA" dirty="0" smtClean="0"/>
              <a:t>D also brings compulsory counterclaim for breach of contract (P didn’t pay all the money he owes under the securities contract)</a:t>
            </a:r>
            <a:r>
              <a:rPr lang="en-US" dirty="0" smtClean="0"/>
              <a:t/>
            </a:r>
            <a:br>
              <a:rPr lang="en-US" dirty="0" smtClean="0"/>
            </a:br>
            <a:endParaRPr lang="en-US" dirty="0" smtClean="0"/>
          </a:p>
        </p:txBody>
      </p:sp>
    </p:spTree>
    <p:extLst>
      <p:ext uri="{BB962C8B-B14F-4D97-AF65-F5344CB8AC3E}">
        <p14:creationId xmlns:p14="http://schemas.microsoft.com/office/powerpoint/2010/main" val="182059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smtClean="0"/>
              <a:t>P (Cal) sues D (Ore) for state law breach of contract, asking for $100K. D joins an action against P for battery, asking for $25k.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350" dirty="0"/>
              <a:t>state                                     </a:t>
            </a:r>
            <a:r>
              <a:rPr lang="en-US" altLang="en-US" sz="1350" dirty="0" err="1"/>
              <a:t>state</a:t>
            </a:r>
            <a:r>
              <a:rPr lang="en-US" altLang="en-US" sz="1350" dirty="0"/>
              <a:t/>
            </a:r>
            <a:br>
              <a:rPr lang="en-US" altLang="en-US" sz="1350" dirty="0"/>
            </a:br>
            <a:r>
              <a:rPr lang="en-US" altLang="en-US" sz="1350" dirty="0"/>
              <a:t>breach of contract                   battery</a:t>
            </a:r>
            <a:r>
              <a:rPr lang="en-US" altLang="en-US" dirty="0" smtClean="0"/>
              <a:t/>
            </a:r>
            <a:br>
              <a:rPr lang="en-US" altLang="en-US" dirty="0" smtClean="0"/>
            </a:br>
            <a:r>
              <a:rPr lang="en-US" altLang="en-US" dirty="0" smtClean="0"/>
              <a:t>   </a:t>
            </a:r>
            <a:br>
              <a:rPr lang="en-US" altLang="en-US" dirty="0" smtClean="0"/>
            </a:br>
            <a:r>
              <a:rPr lang="en-US" altLang="en-US" dirty="0" smtClean="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0232760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a:t>P (NY) sues D (NJ) for battery asking for $100K. D impleads X (NY) a joint tortfeasor for contribution. </a:t>
            </a:r>
            <a:br>
              <a:rPr lang="en-US" altLang="en-US" sz="3600"/>
            </a:br>
            <a:r>
              <a:rPr lang="en-US" altLang="en-US" sz="3600"/>
              <a:t/>
            </a:r>
            <a:br>
              <a:rPr lang="en-US" altLang="en-US" sz="3600"/>
            </a:br>
            <a:r>
              <a:rPr lang="en-CA" altLang="en-US" sz="3600"/>
              <a:t>X brings 14(a) claims against P from damages from same accident</a:t>
            </a:r>
            <a:r>
              <a:rPr lang="en-US" altLang="en-US" sz="3600"/>
              <a:t/>
            </a:r>
            <a:br>
              <a:rPr lang="en-US" altLang="en-US" sz="3600"/>
            </a:br>
            <a:r>
              <a:rPr lang="en-US" altLang="en-US" sz="3600"/>
              <a:t/>
            </a:r>
            <a:br>
              <a:rPr lang="en-US" altLang="en-US" sz="3600"/>
            </a:br>
            <a:r>
              <a:rPr lang="en-CA" altLang="en-US" sz="3600"/>
              <a:t>P brings compulsory counterclaim against X</a:t>
            </a:r>
            <a:br>
              <a:rPr lang="en-CA" altLang="en-US" sz="3600"/>
            </a:br>
            <a:r>
              <a:rPr lang="en-CA" altLang="en-US" sz="3600"/>
              <a:t/>
            </a:r>
            <a:br>
              <a:rPr lang="en-CA" altLang="en-US" sz="3600"/>
            </a:br>
            <a:endParaRPr lang="en-US" altLang="en-US" sz="3600" b="1"/>
          </a:p>
        </p:txBody>
      </p:sp>
    </p:spTree>
    <p:extLst>
      <p:ext uri="{BB962C8B-B14F-4D97-AF65-F5344CB8AC3E}">
        <p14:creationId xmlns:p14="http://schemas.microsoft.com/office/powerpoint/2010/main" val="1714729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smtClean="0"/>
              <a:t>P(NY)</a:t>
            </a:r>
            <a:br>
              <a:rPr lang="en-US" altLang="en-US" dirty="0" smtClean="0"/>
            </a:br>
            <a:r>
              <a:rPr lang="en-US" altLang="en-US" dirty="0" smtClean="0"/>
              <a:t>					</a:t>
            </a:r>
            <a:r>
              <a:rPr lang="en-US" altLang="en-US" sz="1800" dirty="0"/>
              <a:t>battery</a:t>
            </a:r>
            <a:r>
              <a:rPr lang="en-US" altLang="en-US" dirty="0" smtClean="0"/>
              <a:t/>
            </a:r>
            <a:br>
              <a:rPr lang="en-US" altLang="en-US" dirty="0" smtClean="0"/>
            </a:br>
            <a:r>
              <a:rPr lang="en-US" altLang="en-US" dirty="0" smtClean="0"/>
              <a:t>   </a:t>
            </a:r>
            <a:r>
              <a:rPr lang="en-US" altLang="en-US" sz="2400" dirty="0" err="1"/>
              <a:t>battery</a:t>
            </a:r>
            <a:r>
              <a:rPr lang="en-US" altLang="en-US" dirty="0" smtClean="0"/>
              <a:t>      </a:t>
            </a:r>
            <a:r>
              <a:rPr lang="en-US" altLang="en-US" sz="1800" dirty="0" err="1"/>
              <a:t>battery</a:t>
            </a:r>
            <a:r>
              <a:rPr lang="en-US" altLang="en-US" dirty="0" smtClean="0"/>
              <a:t> </a:t>
            </a:r>
            <a:br>
              <a:rPr lang="en-US" altLang="en-US" dirty="0" smtClean="0"/>
            </a:br>
            <a:r>
              <a:rPr lang="en-US" altLang="en-US" dirty="0" smtClean="0"/>
              <a:t/>
            </a:r>
            <a:br>
              <a:rPr lang="en-US" altLang="en-US" dirty="0" smtClean="0"/>
            </a:br>
            <a:r>
              <a:rPr lang="en-US" altLang="en-US" dirty="0" smtClean="0"/>
              <a:t>                    D(NJ)  </a:t>
            </a:r>
            <a:r>
              <a:rPr lang="en-US" altLang="en-US" sz="1500" dirty="0"/>
              <a:t>contribution</a:t>
            </a:r>
            <a:r>
              <a:rPr lang="en-US" altLang="en-US" dirty="0" smtClean="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4120504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P (NY) sues D1 (NJ) for state law battery asking $100k and D2 (NJ) asking $25K.</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652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27184984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r>
              <a:rPr lang="en-US" dirty="0" smtClean="0"/>
              <a:t/>
            </a:r>
            <a:br>
              <a:rPr lang="en-US" dirty="0" smtClean="0"/>
            </a:br>
            <a:r>
              <a:rPr lang="en-US" dirty="0" smtClean="0"/>
              <a:t>P1(NY)  P2(NY)</a:t>
            </a:r>
            <a:br>
              <a:rPr lang="en-US" dirty="0" smtClean="0"/>
            </a:br>
            <a:r>
              <a:rPr lang="en-US" dirty="0" smtClean="0"/>
              <a:t/>
            </a:r>
            <a:br>
              <a:rPr lang="en-US" dirty="0" smtClean="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918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smtClean="0"/>
              <a:t>Exxon Corp. v. Allapattah</a:t>
            </a:r>
            <a:br>
              <a:rPr lang="en-US" altLang="en-US" smtClean="0"/>
            </a:br>
            <a:r>
              <a:rPr lang="en-US" altLang="en-US" smtClean="0"/>
              <a:t>(U.S. 2005)</a:t>
            </a:r>
          </a:p>
        </p:txBody>
      </p:sp>
    </p:spTree>
    <p:extLst>
      <p:ext uri="{BB962C8B-B14F-4D97-AF65-F5344CB8AC3E}">
        <p14:creationId xmlns:p14="http://schemas.microsoft.com/office/powerpoint/2010/main" val="37427517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r>
              <a:rPr lang="en-US" dirty="0" smtClean="0"/>
              <a:t/>
            </a:r>
            <a:br>
              <a:rPr lang="en-US" dirty="0" smtClean="0"/>
            </a:br>
            <a:r>
              <a:rPr lang="en-US" dirty="0" smtClean="0"/>
              <a:t>P1(NY)  P2(NY)</a:t>
            </a:r>
            <a:br>
              <a:rPr lang="en-US" dirty="0" smtClean="0"/>
            </a:br>
            <a:r>
              <a:rPr lang="en-US" sz="3600" i="1" dirty="0"/>
              <a:t>R. 19</a:t>
            </a:r>
            <a:br>
              <a:rPr lang="en-US" sz="3600" i="1" dirty="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7795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smtClean="0"/>
              <a:t>P1(NY) sues D (NJ) for $100k and joins with P2 (NJ) who sues D for $100K</a:t>
            </a:r>
            <a:br>
              <a:rPr lang="en-US" altLang="en-US" dirty="0" smtClean="0"/>
            </a:br>
            <a:r>
              <a:rPr lang="en-US" altLang="en-US" dirty="0" smtClean="0"/>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854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1063626"/>
            <a:ext cx="9525000" cy="4708525"/>
          </a:xfrm>
        </p:spPr>
        <p:txBody>
          <a:bodyPr/>
          <a:lstStyle/>
          <a:p>
            <a:pPr algn="ctr" eaLnBrk="1" hangingPunct="1"/>
            <a:r>
              <a:rPr lang="en-US" altLang="en-US" dirty="0" smtClean="0"/>
              <a:t>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80200" y="4702175"/>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219825" y="4562475"/>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1638524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r>
              <a:rPr lang="en-US" altLang="en-US" sz="2800"/>
              <a:t/>
            </a: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401316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610600" cy="4651375"/>
          </a:xfrm>
        </p:spPr>
        <p:txBody>
          <a:bodyPr>
            <a:normAutofit fontScale="90000"/>
          </a:bodyPr>
          <a:lstStyle/>
          <a:p>
            <a:r>
              <a:rPr lang="en-CA" altLang="en-US" sz="4000" dirty="0"/>
              <a:t>pendent jurisdiction</a:t>
            </a:r>
            <a:br>
              <a:rPr lang="en-CA" altLang="en-US" sz="4000" dirty="0"/>
            </a:br>
            <a:r>
              <a:rPr lang="en-US" altLang="en-US" sz="4000" dirty="0"/>
              <a:t/>
            </a:r>
            <a:br>
              <a:rPr lang="en-US" altLang="en-US" sz="4000" dirty="0"/>
            </a:br>
            <a:r>
              <a:rPr lang="en-CA" altLang="en-US" sz="4000" dirty="0"/>
              <a:t>	- applies to a plaintiff with an action that has its own source of SMJ who joins causes of action without their own source of SMJ but that arise from a common nucleus of operative fact</a:t>
            </a:r>
            <a:r>
              <a:rPr lang="en-US" altLang="en-US" sz="4000" dirty="0"/>
              <a:t/>
            </a:r>
            <a:br>
              <a:rPr lang="en-US" altLang="en-US" sz="4000" dirty="0"/>
            </a:br>
            <a:r>
              <a:rPr lang="en-CA" altLang="en-US" sz="4000" dirty="0"/>
              <a: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383366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063626"/>
            <a:ext cx="8839200" cy="4708525"/>
          </a:xfrm>
        </p:spPr>
        <p:txBody>
          <a:bodyPr>
            <a:normAutofit fontScale="90000"/>
          </a:bodyPr>
          <a:lstStyle/>
          <a:p>
            <a:pPr algn="l" eaLnBrk="1" hangingPunct="1"/>
            <a:r>
              <a:rPr lang="en-CA" altLang="en-US" sz="4000" dirty="0"/>
              <a:t>Ancillary jurisdiction </a:t>
            </a:r>
            <a:br>
              <a:rPr lang="en-CA" altLang="en-US" sz="4000" dirty="0"/>
            </a:br>
            <a:r>
              <a:rPr lang="en-US" altLang="en-US" sz="4000" dirty="0"/>
              <a:t/>
            </a:r>
            <a:br>
              <a:rPr lang="en-US" altLang="en-US" sz="4000" dirty="0"/>
            </a:br>
            <a:r>
              <a:rPr lang="en-CA" altLang="en-US" sz="4000" dirty="0"/>
              <a:t>	1) actions brought by someone other than the plaintiff that lack their own source of federal SMJ but have a common </a:t>
            </a:r>
            <a:r>
              <a:rPr lang="en-CA" altLang="en-US" sz="4000" dirty="0" smtClean="0"/>
              <a:t>nucleus of </a:t>
            </a:r>
            <a:r>
              <a:rPr lang="en-CA" altLang="en-US" sz="4000" dirty="0"/>
              <a:t>operative fact with the action that does</a:t>
            </a:r>
            <a:br>
              <a:rPr lang="en-CA" altLang="en-US" sz="4000" dirty="0"/>
            </a:br>
            <a:r>
              <a:rPr lang="en-CA" altLang="en-US" sz="4000" dirty="0"/>
              <a:t>(compulsory counterclaims, </a:t>
            </a:r>
            <a:r>
              <a:rPr lang="en-CA" altLang="en-US" sz="4000" dirty="0" err="1"/>
              <a:t>crossclaims</a:t>
            </a:r>
            <a:r>
              <a:rPr lang="en-CA" altLang="en-US" sz="4000" dirty="0"/>
              <a:t>)</a:t>
            </a:r>
            <a:r>
              <a:rPr lang="en-US" altLang="en-US" sz="4000" dirty="0"/>
              <a:t/>
            </a:r>
            <a:br>
              <a:rPr lang="en-US" altLang="en-US" sz="4000" dirty="0"/>
            </a:br>
            <a:r>
              <a:rPr lang="en-CA" altLang="en-US" sz="4000" dirty="0"/>
              <a: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3114219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25638" y="1131889"/>
            <a:ext cx="8113712" cy="4543425"/>
          </a:xfrm>
        </p:spPr>
        <p:txBody>
          <a:bodyPr>
            <a:normAutofit fontScale="90000"/>
          </a:bodyPr>
          <a:lstStyle/>
          <a:p>
            <a:r>
              <a:rPr lang="en-US" altLang="en-US" dirty="0" smtClean="0"/>
              <a:t>2) joined cause of action, although not really arising out of the common </a:t>
            </a:r>
            <a:r>
              <a:rPr lang="en-CA" altLang="en-US" dirty="0"/>
              <a:t>nucleus </a:t>
            </a:r>
            <a:r>
              <a:rPr lang="en-US" altLang="en-US" dirty="0" smtClean="0"/>
              <a:t>of operative fact, asserts legal rights that were activated by the cause of action that has an independent source of federal SMJ actions</a:t>
            </a:r>
            <a:br>
              <a:rPr lang="en-US" altLang="en-US" dirty="0" smtClean="0"/>
            </a:br>
            <a:r>
              <a:rPr lang="en-US" altLang="en-US" dirty="0" smtClean="0"/>
              <a:t>- impleader</a:t>
            </a:r>
            <a:br>
              <a:rPr lang="en-US" altLang="en-US" dirty="0" smtClean="0"/>
            </a:br>
            <a:r>
              <a:rPr lang="en-US" altLang="en-US" dirty="0" smtClean="0"/>
              <a:t>- supplementary proceedings to effectuate P’s judgment</a:t>
            </a:r>
          </a:p>
        </p:txBody>
      </p:sp>
    </p:spTree>
    <p:extLst>
      <p:ext uri="{BB962C8B-B14F-4D97-AF65-F5344CB8AC3E}">
        <p14:creationId xmlns:p14="http://schemas.microsoft.com/office/powerpoint/2010/main" val="1951882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1063626"/>
            <a:ext cx="8001000" cy="4537075"/>
          </a:xfrm>
        </p:spPr>
        <p:txBody>
          <a:bodyPr/>
          <a:lstStyle/>
          <a:p>
            <a:pPr eaLnBrk="1" hangingPunct="1"/>
            <a:r>
              <a:rPr lang="en-CA" altLang="en-US" smtClean="0"/>
              <a:t>P (NY) sues D1 (NJ) for brawl</a:t>
            </a:r>
            <a:r>
              <a:rPr lang="en-US" altLang="en-US" smtClean="0"/>
              <a:t/>
            </a:r>
            <a:br>
              <a:rPr lang="en-US" altLang="en-US" smtClean="0"/>
            </a:br>
            <a:r>
              <a:rPr lang="en-CA" altLang="en-US" smtClean="0"/>
              <a:t>P joins D2 (NY) under R 20(a)</a:t>
            </a:r>
            <a:br>
              <a:rPr lang="en-CA" altLang="en-US" smtClean="0"/>
            </a:br>
            <a:r>
              <a:rPr lang="en-US" altLang="en-US" smtClean="0"/>
              <a:t/>
            </a:r>
            <a:br>
              <a:rPr lang="en-US" altLang="en-US" smtClean="0"/>
            </a:br>
            <a:r>
              <a:rPr lang="en-US" altLang="en-US" smtClean="0"/>
              <a:t>pendent jurisdiction?</a:t>
            </a:r>
          </a:p>
        </p:txBody>
      </p:sp>
    </p:spTree>
    <p:extLst>
      <p:ext uri="{BB962C8B-B14F-4D97-AF65-F5344CB8AC3E}">
        <p14:creationId xmlns:p14="http://schemas.microsoft.com/office/powerpoint/2010/main" val="4084708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1087</Words>
  <Application>Microsoft Office PowerPoint</Application>
  <PresentationFormat>Widescreen</PresentationFormat>
  <Paragraphs>57</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Wed., Nov. 2</vt:lpstr>
      <vt:lpstr>Supplemental Jurisdiction </vt:lpstr>
      <vt:lpstr>P (NY) sues D (NY) under federal securities law in federal court P joins under R 18(a) a state law fraud claim against D  D impleads insurer I (NY) for state law contract claim D also brings compulsory counterclaim for breach of contract (P didn’t pay all the money he owes under the securities contract) </vt:lpstr>
      <vt:lpstr>P(NY)                             D(NY)                I(NY)</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pendent jurisdiction   - applies to a plaintiff with an action that has its own source of SMJ who joins causes of action without their own source of SMJ but that arise from a common nucleus of operative fact   </vt:lpstr>
      <vt:lpstr>Ancillary jurisdiction    1) actions brought by someone other than the plaintiff that lack their own source of federal SMJ but have a common nucleus of operative fact with the action that does (compulsory counterclaims, crossclaims)   </vt:lpstr>
      <vt:lpstr>2) joined cause of action, although not really arising out of the common nucleus of operative fact, asserts legal rights that were activated by the cause of action that has an independent source of federal SMJ actions - impleader - supplementary proceedings to effectuate P’s judgment</vt:lpstr>
      <vt:lpstr>P (NY) sues D1 (NJ) for brawl P joins D2 (NY) under R 20(a)  pendent jurisdiction?</vt:lpstr>
      <vt:lpstr>P (NY) sues D1 (NJ) for brawl P joins D2 (NY) under R 20(a)  P(NY)   D1(NJ)  D2(NY)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What if the D is granted summary judgment on the federal securities action? Must the court dismiss the state common law fraud action?  What if the D gets the federal securities action dismissed for failure to state a claim?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 P(NY) and D(NY) wish to litigate their state law battery action in federal court before their friend, federal judge X, who is willing. - How to overcome the problem of SMJ? - P sues D in federal court claiming that D’s hitting him was a violation  of federal securities law - P joins to the federal action a state law battery action - When the federal securities law action is dismissed for failure to state a claim, there is still SMJ for the battery action - should this work...?</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JINKS V. RICHLAND COUNTY 538 U.S. 456 (2003)</vt:lpstr>
      <vt:lpstr>A (NY) sues B(NY) under fed securities laws   A joins state common law fraud claim against C (NY), an auditor for B who was also responsible for the fraud  A(NY)  federal 20(a)  state  B(NY)              C(NY) </vt:lpstr>
      <vt:lpstr>Finley v. United States (US 1989) Aldinger v. Howard (US 1976)</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1) P (Cal) sues D (Cal) under federal securities law and joins an action under state common law fraud.  Same as 1), except P also joins a state law action for a battery occurring a few weeks before the fraud against D.   P(Cal) federal   state  D(Cal)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Green, Michael S</cp:lastModifiedBy>
  <cp:revision>42</cp:revision>
  <cp:lastPrinted>2016-10-19T15:29:49Z</cp:lastPrinted>
  <dcterms:created xsi:type="dcterms:W3CDTF">2016-10-04T18:58:36Z</dcterms:created>
  <dcterms:modified xsi:type="dcterms:W3CDTF">2016-11-02T19:52:11Z</dcterms:modified>
</cp:coreProperties>
</file>