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5"/>
  </p:handoutMasterIdLst>
  <p:sldIdLst>
    <p:sldId id="257" r:id="rId2"/>
    <p:sldId id="555" r:id="rId3"/>
    <p:sldId id="518" r:id="rId4"/>
    <p:sldId id="520" r:id="rId5"/>
    <p:sldId id="521" r:id="rId6"/>
    <p:sldId id="522" r:id="rId7"/>
    <p:sldId id="525" r:id="rId8"/>
    <p:sldId id="526" r:id="rId9"/>
    <p:sldId id="527" r:id="rId10"/>
    <p:sldId id="528" r:id="rId11"/>
    <p:sldId id="529" r:id="rId12"/>
    <p:sldId id="530" r:id="rId13"/>
    <p:sldId id="531" r:id="rId14"/>
    <p:sldId id="532" r:id="rId15"/>
    <p:sldId id="533" r:id="rId16"/>
    <p:sldId id="534" r:id="rId17"/>
    <p:sldId id="535" r:id="rId18"/>
    <p:sldId id="536" r:id="rId19"/>
    <p:sldId id="537" r:id="rId20"/>
    <p:sldId id="538" r:id="rId21"/>
    <p:sldId id="539" r:id="rId22"/>
    <p:sldId id="540" r:id="rId23"/>
    <p:sldId id="541" r:id="rId24"/>
    <p:sldId id="542" r:id="rId25"/>
    <p:sldId id="543" r:id="rId26"/>
    <p:sldId id="544" r:id="rId27"/>
    <p:sldId id="545" r:id="rId28"/>
    <p:sldId id="546" r:id="rId29"/>
    <p:sldId id="547" r:id="rId30"/>
    <p:sldId id="548" r:id="rId31"/>
    <p:sldId id="549" r:id="rId32"/>
    <p:sldId id="550" r:id="rId33"/>
    <p:sldId id="551" r:id="rId34"/>
    <p:sldId id="552" r:id="rId35"/>
    <p:sldId id="553" r:id="rId36"/>
    <p:sldId id="554" r:id="rId37"/>
    <p:sldId id="556" r:id="rId38"/>
    <p:sldId id="557" r:id="rId39"/>
    <p:sldId id="558" r:id="rId40"/>
    <p:sldId id="559" r:id="rId41"/>
    <p:sldId id="560" r:id="rId42"/>
    <p:sldId id="561" r:id="rId43"/>
    <p:sldId id="562" r:id="rId44"/>
    <p:sldId id="563" r:id="rId45"/>
    <p:sldId id="564" r:id="rId46"/>
    <p:sldId id="565" r:id="rId47"/>
    <p:sldId id="566" r:id="rId48"/>
    <p:sldId id="567" r:id="rId49"/>
    <p:sldId id="568" r:id="rId50"/>
    <p:sldId id="569" r:id="rId51"/>
    <p:sldId id="570" r:id="rId52"/>
    <p:sldId id="571" r:id="rId53"/>
    <p:sldId id="572" r:id="rId54"/>
    <p:sldId id="573" r:id="rId55"/>
    <p:sldId id="574" r:id="rId56"/>
    <p:sldId id="575" r:id="rId57"/>
    <p:sldId id="576" r:id="rId58"/>
    <p:sldId id="577" r:id="rId59"/>
    <p:sldId id="578" r:id="rId60"/>
    <p:sldId id="579" r:id="rId61"/>
    <p:sldId id="580" r:id="rId62"/>
    <p:sldId id="581" r:id="rId63"/>
    <p:sldId id="582" r:id="rId6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96" y="18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9EA5EA1-9371-43D8-8390-C5C1679D6EA6}" type="datetimeFigureOut">
              <a:rPr lang="en-US" smtClean="0"/>
              <a:t>10/27/2016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B7FA2F5-FAAF-4CA7-824F-005987F49B5F}" type="slidenum">
              <a:rPr lang="en-US" smtClean="0"/>
              <a:t>‹#›</a:t>
            </a:fld>
            <a:endParaRPr lang="en-US"/>
          </a:p>
        </p:txBody>
      </p:sp>
    </p:spTree>
    <p:extLst>
      <p:ext uri="{BB962C8B-B14F-4D97-AF65-F5344CB8AC3E}">
        <p14:creationId xmlns:p14="http://schemas.microsoft.com/office/powerpoint/2010/main" val="35580526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a:t>
            </a:r>
            <a:r>
              <a:rPr lang="en-US" altLang="en-US" dirty="0" smtClean="0"/>
              <a:t>Oct. </a:t>
            </a:r>
            <a:r>
              <a:rPr lang="en-US" altLang="en-US" dirty="0" smtClean="0"/>
              <a:t>27</a:t>
            </a:r>
            <a:endParaRPr lang="en-US" altLang="en-US" dirty="0" smtClean="0"/>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6049962"/>
          </a:xfrm>
        </p:spPr>
        <p:txBody>
          <a:bodyPr rtlCol="0">
            <a:normAutofit fontScale="90000"/>
          </a:bodyPr>
          <a:lstStyle/>
          <a:p>
            <a:pPr>
              <a:defRPr/>
            </a:pPr>
            <a:r>
              <a:rPr lang="en-US" b="1" dirty="0" smtClean="0"/>
              <a:t>Rule 18. </a:t>
            </a:r>
            <a:r>
              <a:rPr lang="en-US" b="1" dirty="0" err="1" smtClean="0"/>
              <a:t>Joinder</a:t>
            </a:r>
            <a:r>
              <a:rPr lang="en-US" b="1" dirty="0" smtClean="0"/>
              <a:t> of Claims</a:t>
            </a:r>
            <a:br>
              <a:rPr lang="en-US" b="1" dirty="0" smtClean="0"/>
            </a:br>
            <a:r>
              <a:rPr lang="en-US" b="1" dirty="0" smtClean="0"/>
              <a:t/>
            </a:r>
            <a:br>
              <a:rPr lang="en-US" b="1" dirty="0" smtClean="0"/>
            </a:br>
            <a:r>
              <a:rPr lang="en-US" dirty="0" smtClean="0"/>
              <a:t>(a) In General.  A party asserting a claim, counterclaim, </a:t>
            </a:r>
            <a:r>
              <a:rPr lang="en-US" dirty="0" err="1" smtClean="0"/>
              <a:t>crossclaim</a:t>
            </a:r>
            <a:r>
              <a:rPr lang="en-US" dirty="0" smtClean="0"/>
              <a:t>, or third-party claim may join, as independent or alternative claims, as many claims as it has against an opposing party.</a:t>
            </a:r>
            <a:br>
              <a:rPr lang="en-US" dirty="0" smtClean="0"/>
            </a:br>
            <a:r>
              <a:rPr lang="en-US" b="1" dirty="0" smtClean="0"/>
              <a:t> </a:t>
            </a:r>
            <a:r>
              <a:rPr lang="en-US" dirty="0" smtClean="0"/>
              <a:t/>
            </a:r>
            <a:br>
              <a:rPr lang="en-US" dirty="0" smtClean="0"/>
            </a:br>
            <a:endParaRPr lang="en-US" dirty="0" smtClean="0"/>
          </a:p>
        </p:txBody>
      </p:sp>
    </p:spTree>
    <p:extLst>
      <p:ext uri="{BB962C8B-B14F-4D97-AF65-F5344CB8AC3E}">
        <p14:creationId xmlns:p14="http://schemas.microsoft.com/office/powerpoint/2010/main" val="1883303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8534400" cy="6354762"/>
          </a:xfrm>
        </p:spPr>
        <p:txBody>
          <a:bodyPr rtlCol="0">
            <a:normAutofit fontScale="90000"/>
          </a:bodyPr>
          <a:lstStyle/>
          <a:p>
            <a:pPr>
              <a:defRPr/>
            </a:pPr>
            <a:r>
              <a:rPr lang="en-US" dirty="0" smtClean="0"/>
              <a:t>1) are people already adversaries? YES</a:t>
            </a:r>
            <a:br>
              <a:rPr lang="en-US" dirty="0" smtClean="0"/>
            </a:br>
            <a:r>
              <a:rPr lang="en-US" dirty="0" smtClean="0"/>
              <a:t>2) does the cause of action concern the same t/o as an action already being litigated? NO </a:t>
            </a:r>
            <a:br>
              <a:rPr lang="en-US" dirty="0" smtClean="0"/>
            </a:br>
            <a:r>
              <a:rPr lang="en-US" dirty="0" smtClean="0"/>
              <a:t/>
            </a:r>
            <a:br>
              <a:rPr lang="en-US" dirty="0" smtClean="0"/>
            </a:br>
            <a:r>
              <a:rPr lang="en-US" dirty="0" smtClean="0"/>
              <a:t>permitted, not required</a:t>
            </a:r>
            <a:br>
              <a:rPr lang="en-US" dirty="0" smtClean="0"/>
            </a:br>
            <a:r>
              <a:rPr lang="en-US" dirty="0" smtClean="0"/>
              <a:t> </a:t>
            </a:r>
            <a:br>
              <a:rPr lang="en-US" dirty="0" smtClean="0"/>
            </a:br>
            <a:r>
              <a:rPr lang="en-US" dirty="0" smtClean="0"/>
              <a:t>Example 18(a) :</a:t>
            </a:r>
            <a:br>
              <a:rPr lang="en-US" dirty="0" smtClean="0"/>
            </a:br>
            <a:r>
              <a:rPr lang="en-US" dirty="0" smtClean="0"/>
              <a:t>P sues D for battery</a:t>
            </a:r>
            <a:br>
              <a:rPr lang="en-US" dirty="0" smtClean="0"/>
            </a:br>
            <a:r>
              <a:rPr lang="en-US" dirty="0" smtClean="0"/>
              <a:t>P joins an action against D for breach of an unrelated contract</a:t>
            </a:r>
          </a:p>
        </p:txBody>
      </p:sp>
    </p:spTree>
    <p:extLst>
      <p:ext uri="{BB962C8B-B14F-4D97-AF65-F5344CB8AC3E}">
        <p14:creationId xmlns:p14="http://schemas.microsoft.com/office/powerpoint/2010/main" val="17312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278562"/>
          </a:xfrm>
        </p:spPr>
        <p:txBody>
          <a:bodyPr rtlCol="0">
            <a:normAutofit/>
          </a:bodyPr>
          <a:lstStyle/>
          <a:p>
            <a:pPr>
              <a:defRPr/>
            </a:pPr>
            <a:r>
              <a:rPr lang="en-US" dirty="0" smtClean="0"/>
              <a:t>P sues D1 and D2 for damages in a battery. May D1 cross-claim against D2 for breach of an unrelated contract?</a:t>
            </a:r>
            <a:br>
              <a:rPr lang="en-US" dirty="0" smtClean="0"/>
            </a:br>
            <a:r>
              <a:rPr lang="en-US" dirty="0" smtClean="0"/>
              <a:t/>
            </a:r>
            <a:br>
              <a:rPr lang="en-US" dirty="0" smtClean="0"/>
            </a:br>
            <a:r>
              <a:rPr lang="en-US" dirty="0" smtClean="0"/>
              <a:t> Assume that D1 cross-claims against D2 for his damages in the battery. May D1 now join an action against D2 for breach of an unrelated contract? </a:t>
            </a:r>
          </a:p>
        </p:txBody>
      </p:sp>
    </p:spTree>
    <p:extLst>
      <p:ext uri="{BB962C8B-B14F-4D97-AF65-F5344CB8AC3E}">
        <p14:creationId xmlns:p14="http://schemas.microsoft.com/office/powerpoint/2010/main" val="106980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828800" y="274638"/>
            <a:ext cx="8382000" cy="6278562"/>
          </a:xfrm>
        </p:spPr>
        <p:txBody>
          <a:bodyPr/>
          <a:lstStyle/>
          <a:p>
            <a:pPr algn="l" eaLnBrk="1" hangingPunct="1"/>
            <a:r>
              <a:rPr lang="en-US" altLang="en-US" smtClean="0"/>
              <a:t>P (NY) sues D (Conn.) in federal court in D. Wyo. for a battery that occurred in Wyo. </a:t>
            </a:r>
            <a:br>
              <a:rPr lang="en-US" altLang="en-US" smtClean="0"/>
            </a:br>
            <a:r>
              <a:rPr lang="en-US" altLang="en-US" smtClean="0"/>
              <a:t>D answers.</a:t>
            </a:r>
            <a:br>
              <a:rPr lang="en-US" altLang="en-US" smtClean="0"/>
            </a:br>
            <a:r>
              <a:rPr lang="en-US" altLang="en-US" smtClean="0"/>
              <a:t>P amends to join an action against D for another battery that occurred in Texas.</a:t>
            </a:r>
            <a:br>
              <a:rPr lang="en-US" altLang="en-US" smtClean="0"/>
            </a:br>
            <a:r>
              <a:rPr lang="en-US" altLang="en-US" smtClean="0"/>
              <a:t/>
            </a:r>
            <a:br>
              <a:rPr lang="en-US" altLang="en-US" smtClean="0"/>
            </a:br>
            <a:r>
              <a:rPr lang="en-US" altLang="en-US" smtClean="0"/>
              <a:t>PJ and V for the Texas battery action?</a:t>
            </a:r>
          </a:p>
        </p:txBody>
      </p:sp>
    </p:spTree>
    <p:extLst>
      <p:ext uri="{BB962C8B-B14F-4D97-AF65-F5344CB8AC3E}">
        <p14:creationId xmlns:p14="http://schemas.microsoft.com/office/powerpoint/2010/main" val="2425918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74638"/>
            <a:ext cx="8382000" cy="6202362"/>
          </a:xfrm>
        </p:spPr>
        <p:txBody>
          <a:bodyPr rtlCol="0">
            <a:normAutofit fontScale="90000"/>
          </a:bodyPr>
          <a:lstStyle/>
          <a:p>
            <a:pPr>
              <a:defRPr/>
            </a:pPr>
            <a:r>
              <a:rPr lang="en-US" sz="3600"/>
              <a:t>Rule 20. Permissive Joinder of Parties</a:t>
            </a:r>
            <a:br>
              <a:rPr lang="en-US" sz="3600"/>
            </a:br>
            <a:r>
              <a:rPr lang="en-US" sz="3600"/>
              <a:t>(a) Persons Who May Join or Be Joined.</a:t>
            </a:r>
            <a:br>
              <a:rPr lang="en-US" sz="3600"/>
            </a:br>
            <a:r>
              <a:rPr lang="en-US" sz="3600"/>
              <a:t>    (1) Plaintiffs. Persons may join in one action as plaintiffs if:</a:t>
            </a:r>
            <a:br>
              <a:rPr lang="en-US" sz="3600"/>
            </a:br>
            <a:r>
              <a:rPr lang="en-US" sz="3600"/>
              <a:t>        (A) they assert any right to relief jointly, severally, or in the alternative with respect to or arising out of the same transaction, occurrence, or series of transactions or occurrences; and</a:t>
            </a:r>
            <a:br>
              <a:rPr lang="en-US" sz="3600"/>
            </a:br>
            <a:r>
              <a:rPr lang="en-US" sz="3600"/>
              <a:t>        (B) any question of law or fact common to all plaintiffs will arise in the action.</a:t>
            </a:r>
            <a:r>
              <a:rPr lang="en-US" sz="2800"/>
              <a:t/>
            </a:r>
            <a:br>
              <a:rPr lang="en-US" sz="2800"/>
            </a:br>
            <a:r>
              <a:rPr lang="en-US" sz="2800"/>
              <a:t/>
            </a:r>
            <a:br>
              <a:rPr lang="en-US" sz="2800"/>
            </a:br>
            <a:endParaRPr lang="en-US" sz="2800"/>
          </a:p>
        </p:txBody>
      </p:sp>
    </p:spTree>
    <p:extLst>
      <p:ext uri="{BB962C8B-B14F-4D97-AF65-F5344CB8AC3E}">
        <p14:creationId xmlns:p14="http://schemas.microsoft.com/office/powerpoint/2010/main" val="792010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354762"/>
          </a:xfrm>
        </p:spPr>
        <p:txBody>
          <a:bodyPr rtlCol="0">
            <a:normAutofit fontScale="90000"/>
          </a:bodyPr>
          <a:lstStyle/>
          <a:p>
            <a:pPr>
              <a:defRPr/>
            </a:pPr>
            <a:r>
              <a:rPr lang="en-US" dirty="0" smtClean="0"/>
              <a:t>(2) Defendants. Persons . . . may be joined in one action as defendants if:</a:t>
            </a:r>
            <a:br>
              <a:rPr lang="en-US" dirty="0" smtClean="0"/>
            </a:br>
            <a:r>
              <a:rPr lang="en-US" dirty="0" smtClean="0"/>
              <a:t>        (A) any right to relief is asserted against them jointly, severally, or in the alternative with respect to or arising out of the same transaction, occurrence, or series of transactions or occurrences; and</a:t>
            </a:r>
            <a:br>
              <a:rPr lang="en-US" dirty="0" smtClean="0"/>
            </a:br>
            <a:r>
              <a:rPr lang="en-US" dirty="0" smtClean="0"/>
              <a:t>        (B) any question of law or fact common to all defendants will arise in the action.</a:t>
            </a:r>
          </a:p>
        </p:txBody>
      </p:sp>
    </p:spTree>
    <p:extLst>
      <p:ext uri="{BB962C8B-B14F-4D97-AF65-F5344CB8AC3E}">
        <p14:creationId xmlns:p14="http://schemas.microsoft.com/office/powerpoint/2010/main" val="2955656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8534400" cy="6354762"/>
          </a:xfrm>
        </p:spPr>
        <p:txBody>
          <a:bodyPr rtlCol="0">
            <a:normAutofit fontScale="90000"/>
          </a:bodyPr>
          <a:lstStyle/>
          <a:p>
            <a:pPr>
              <a:defRPr/>
            </a:pPr>
            <a:r>
              <a:rPr lang="en-US" dirty="0" smtClean="0"/>
              <a:t>1) are people already adversaries? NO</a:t>
            </a:r>
            <a:br>
              <a:rPr lang="en-US" dirty="0" smtClean="0"/>
            </a:br>
            <a:r>
              <a:rPr lang="en-US" dirty="0" smtClean="0"/>
              <a:t>2) does the cause of action concern the same t/o as an action already being litigated? YES</a:t>
            </a:r>
            <a:br>
              <a:rPr lang="en-US" dirty="0" smtClean="0"/>
            </a:br>
            <a:r>
              <a:rPr lang="en-US" dirty="0" smtClean="0"/>
              <a:t/>
            </a:r>
            <a:br>
              <a:rPr lang="en-US" dirty="0" smtClean="0"/>
            </a:br>
            <a:r>
              <a:rPr lang="en-US" dirty="0" smtClean="0"/>
              <a:t>permitted, not required</a:t>
            </a:r>
            <a:br>
              <a:rPr lang="en-US" dirty="0" smtClean="0"/>
            </a:br>
            <a:r>
              <a:rPr lang="en-US" dirty="0" smtClean="0"/>
              <a:t> </a:t>
            </a:r>
            <a:br>
              <a:rPr lang="en-US" dirty="0" smtClean="0"/>
            </a:br>
            <a:r>
              <a:rPr lang="en-US" dirty="0" smtClean="0"/>
              <a:t>Example 20(a):</a:t>
            </a:r>
            <a:br>
              <a:rPr lang="en-US" dirty="0" smtClean="0"/>
            </a:br>
            <a:r>
              <a:rPr lang="en-US" dirty="0" smtClean="0"/>
              <a:t>P sues D1 for battery</a:t>
            </a:r>
            <a:br>
              <a:rPr lang="en-US" dirty="0" smtClean="0"/>
            </a:br>
            <a:r>
              <a:rPr lang="en-US" dirty="0" smtClean="0"/>
              <a:t>P joins a battery action against D2 concerning the same brawl</a:t>
            </a:r>
          </a:p>
        </p:txBody>
      </p:sp>
    </p:spTree>
    <p:extLst>
      <p:ext uri="{BB962C8B-B14F-4D97-AF65-F5344CB8AC3E}">
        <p14:creationId xmlns:p14="http://schemas.microsoft.com/office/powerpoint/2010/main" val="691222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305800" cy="4937125"/>
          </a:xfrm>
        </p:spPr>
        <p:txBody>
          <a:bodyPr rtlCol="0">
            <a:normAutofit fontScale="90000"/>
          </a:bodyPr>
          <a:lstStyle/>
          <a:p>
            <a:pPr>
              <a:defRPr/>
            </a:pPr>
            <a:r>
              <a:rPr lang="en-US" dirty="0" smtClean="0"/>
              <a:t>A, B and C, each driving separate cars, get into a car accident</a:t>
            </a:r>
            <a:br>
              <a:rPr lang="en-US" dirty="0" smtClean="0"/>
            </a:br>
            <a:r>
              <a:rPr lang="en-US" dirty="0" smtClean="0"/>
              <a:t/>
            </a:r>
            <a:br>
              <a:rPr lang="en-US" dirty="0" smtClean="0"/>
            </a:br>
            <a:r>
              <a:rPr lang="en-US" dirty="0" smtClean="0"/>
              <a:t>May both B and C sue A? </a:t>
            </a:r>
            <a:br>
              <a:rPr lang="en-US" dirty="0" smtClean="0"/>
            </a:br>
            <a:r>
              <a:rPr lang="en-US" dirty="0" smtClean="0"/>
              <a:t/>
            </a:r>
            <a:br>
              <a:rPr lang="en-US" dirty="0" smtClean="0"/>
            </a:br>
            <a:r>
              <a:rPr lang="en-US" dirty="0" smtClean="0"/>
              <a:t>Must they?</a:t>
            </a:r>
            <a:br>
              <a:rPr lang="en-US" dirty="0" smtClean="0"/>
            </a:br>
            <a:r>
              <a:rPr lang="en-US" dirty="0" smtClean="0"/>
              <a:t/>
            </a:r>
            <a:br>
              <a:rPr lang="en-US" dirty="0" smtClean="0"/>
            </a:br>
            <a:r>
              <a:rPr lang="en-US" dirty="0" smtClean="0"/>
              <a:t>May A sue both B and C?</a:t>
            </a:r>
            <a:br>
              <a:rPr lang="en-US" dirty="0" smtClean="0"/>
            </a:br>
            <a:r>
              <a:rPr lang="en-US" dirty="0" smtClean="0"/>
              <a:t/>
            </a:r>
            <a:br>
              <a:rPr lang="en-US" dirty="0" smtClean="0"/>
            </a:br>
            <a:r>
              <a:rPr lang="en-US" dirty="0" smtClean="0"/>
              <a:t>Must he?</a:t>
            </a:r>
            <a:br>
              <a:rPr lang="en-US" dirty="0" smtClean="0"/>
            </a:br>
            <a:endParaRPr lang="en-US" dirty="0" smtClean="0"/>
          </a:p>
        </p:txBody>
      </p:sp>
    </p:spTree>
    <p:extLst>
      <p:ext uri="{BB962C8B-B14F-4D97-AF65-F5344CB8AC3E}">
        <p14:creationId xmlns:p14="http://schemas.microsoft.com/office/powerpoint/2010/main" val="1403367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626"/>
            <a:ext cx="6229350" cy="4594225"/>
          </a:xfrm>
        </p:spPr>
        <p:txBody>
          <a:bodyPr rtlCol="0">
            <a:normAutofit fontScale="90000"/>
          </a:bodyPr>
          <a:lstStyle/>
          <a:p>
            <a:pPr>
              <a:defRPr/>
            </a:pPr>
            <a:r>
              <a:rPr lang="en-US" dirty="0" smtClean="0"/>
              <a:t>Rule 13. Counterclaim and </a:t>
            </a:r>
            <a:r>
              <a:rPr lang="en-US" dirty="0" err="1" smtClean="0"/>
              <a:t>Crossclaim</a:t>
            </a:r>
            <a:r>
              <a:rPr lang="en-US" dirty="0" smtClean="0"/>
              <a:t/>
            </a:r>
            <a:br>
              <a:rPr lang="en-US" dirty="0" smtClean="0"/>
            </a:br>
            <a:r>
              <a:rPr lang="en-US" dirty="0" smtClean="0"/>
              <a:t> </a:t>
            </a:r>
            <a:br>
              <a:rPr lang="en-US" dirty="0" smtClean="0"/>
            </a:br>
            <a:r>
              <a:rPr lang="en-US" dirty="0" smtClean="0"/>
              <a:t>. . . </a:t>
            </a:r>
            <a:br>
              <a:rPr lang="en-US" dirty="0" smtClean="0"/>
            </a:br>
            <a:r>
              <a:rPr lang="en-US" dirty="0" smtClean="0"/>
              <a:t> </a:t>
            </a:r>
            <a:br>
              <a:rPr lang="en-US" dirty="0" smtClean="0"/>
            </a:br>
            <a:r>
              <a:rPr lang="en-US" dirty="0" smtClean="0"/>
              <a:t>(h) Joining Additional Parties.  Rules 19 and 20 govern the addition of a person as a party to a counterclaim or </a:t>
            </a:r>
            <a:r>
              <a:rPr lang="en-US" dirty="0" err="1" smtClean="0"/>
              <a:t>crossclaim</a:t>
            </a:r>
            <a:r>
              <a:rPr lang="en-US" dirty="0" smtClean="0"/>
              <a:t>.</a:t>
            </a:r>
            <a:br>
              <a:rPr lang="en-US" dirty="0" smtClean="0"/>
            </a:br>
            <a:endParaRPr lang="en-US" dirty="0" smtClean="0"/>
          </a:p>
        </p:txBody>
      </p:sp>
    </p:spTree>
    <p:extLst>
      <p:ext uri="{BB962C8B-B14F-4D97-AF65-F5344CB8AC3E}">
        <p14:creationId xmlns:p14="http://schemas.microsoft.com/office/powerpoint/2010/main" val="3980019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524000" y="1371601"/>
            <a:ext cx="9448800" cy="4937125"/>
          </a:xfrm>
        </p:spPr>
        <p:txBody>
          <a:bodyPr/>
          <a:lstStyle/>
          <a:p>
            <a:pPr eaLnBrk="1" hangingPunct="1"/>
            <a:r>
              <a:rPr lang="en-US" altLang="en-US" smtClean="0"/>
              <a:t>P sues D1 and D2 for a 4-car pileup in Vermont</a:t>
            </a:r>
            <a:br>
              <a:rPr lang="en-US" altLang="en-US" smtClean="0"/>
            </a:br>
            <a:r>
              <a:rPr lang="en-US" altLang="en-US" smtClean="0"/>
              <a:t/>
            </a:r>
            <a:br>
              <a:rPr lang="en-US" altLang="en-US" smtClean="0"/>
            </a:br>
            <a:r>
              <a:rPr lang="en-US" altLang="en-US" smtClean="0"/>
              <a:t>May D1 cross-claim against D2 for damages D2’s car did to D1’s car?</a:t>
            </a:r>
            <a:br>
              <a:rPr lang="en-US" altLang="en-US" smtClean="0"/>
            </a:br>
            <a:r>
              <a:rPr lang="en-US" altLang="en-US" smtClean="0"/>
              <a:t>May D1 join X to that cross-claim?</a:t>
            </a:r>
            <a:br>
              <a:rPr lang="en-US" altLang="en-US" smtClean="0"/>
            </a:br>
            <a:r>
              <a:rPr lang="en-US" altLang="en-US" smtClean="0"/>
              <a:t>Must D1 join X to that cross-claim?</a:t>
            </a:r>
            <a:br>
              <a:rPr lang="en-US" altLang="en-US" smtClean="0"/>
            </a:br>
            <a:endParaRPr lang="en-US" altLang="en-US" smtClean="0"/>
          </a:p>
        </p:txBody>
      </p:sp>
    </p:spTree>
    <p:extLst>
      <p:ext uri="{BB962C8B-B14F-4D97-AF65-F5344CB8AC3E}">
        <p14:creationId xmlns:p14="http://schemas.microsoft.com/office/powerpoint/2010/main" val="202018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5" y="365125"/>
            <a:ext cx="10533185" cy="5730875"/>
          </a:xfrm>
        </p:spPr>
        <p:txBody>
          <a:bodyPr/>
          <a:lstStyle/>
          <a:p>
            <a:r>
              <a:rPr lang="en-US" dirty="0"/>
              <a:t>c</a:t>
            </a:r>
            <a:r>
              <a:rPr lang="en-US" dirty="0" smtClean="0"/>
              <a:t>omplex litigation</a:t>
            </a:r>
            <a:br>
              <a:rPr lang="en-US" dirty="0" smtClean="0"/>
            </a:br>
            <a:r>
              <a:rPr lang="en-US" dirty="0" smtClean="0"/>
              <a:t/>
            </a:r>
            <a:br>
              <a:rPr lang="en-US" dirty="0" smtClean="0"/>
            </a:br>
            <a:r>
              <a:rPr lang="en-US" dirty="0" smtClean="0"/>
              <a:t>joinder of parties and causes of action</a:t>
            </a:r>
            <a:endParaRPr lang="en-US" dirty="0"/>
          </a:p>
        </p:txBody>
      </p:sp>
    </p:spTree>
    <p:extLst>
      <p:ext uri="{BB962C8B-B14F-4D97-AF65-F5344CB8AC3E}">
        <p14:creationId xmlns:p14="http://schemas.microsoft.com/office/powerpoint/2010/main" val="2852190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524000" y="1063626"/>
            <a:ext cx="8991600" cy="4651375"/>
          </a:xfrm>
        </p:spPr>
        <p:txBody>
          <a:bodyPr>
            <a:normAutofit fontScale="90000"/>
          </a:bodyPr>
          <a:lstStyle/>
          <a:p>
            <a:pPr eaLnBrk="1" hangingPunct="1"/>
            <a:r>
              <a:rPr lang="en-US" altLang="en-US" smtClean="0"/>
              <a:t>P sues D for battery concerning P’s damages from a barroom brawl</a:t>
            </a:r>
            <a:br>
              <a:rPr lang="en-US" altLang="en-US" smtClean="0"/>
            </a:br>
            <a:r>
              <a:rPr lang="en-US" altLang="en-US" smtClean="0"/>
              <a:t>May D counterclaim against P for his damages from a different brawl between P, D, and X?</a:t>
            </a:r>
            <a:br>
              <a:rPr lang="en-US" altLang="en-US" smtClean="0"/>
            </a:br>
            <a:r>
              <a:rPr lang="en-US" altLang="en-US" smtClean="0"/>
              <a:t/>
            </a:r>
            <a:br>
              <a:rPr lang="en-US" altLang="en-US" smtClean="0"/>
            </a:br>
            <a:r>
              <a:rPr lang="en-US" altLang="en-US" smtClean="0"/>
              <a:t>May D join X to this counterclaim?</a:t>
            </a:r>
            <a:br>
              <a:rPr lang="en-US" altLang="en-US" smtClean="0"/>
            </a:br>
            <a:endParaRPr lang="en-US" altLang="en-US" smtClean="0"/>
          </a:p>
        </p:txBody>
      </p:sp>
    </p:spTree>
    <p:extLst>
      <p:ext uri="{BB962C8B-B14F-4D97-AF65-F5344CB8AC3E}">
        <p14:creationId xmlns:p14="http://schemas.microsoft.com/office/powerpoint/2010/main" val="1194811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lstStyle/>
          <a:p>
            <a:pPr eaLnBrk="1" hangingPunct="1"/>
            <a:r>
              <a:rPr lang="en-US" altLang="en-US" smtClean="0"/>
              <a:t>impleaders</a:t>
            </a:r>
            <a:br>
              <a:rPr lang="en-US" altLang="en-US" smtClean="0"/>
            </a:br>
            <a:r>
              <a:rPr lang="en-US" altLang="en-US" smtClean="0"/>
              <a:t/>
            </a:r>
            <a:br>
              <a:rPr lang="en-US" altLang="en-US" smtClean="0"/>
            </a:br>
            <a:r>
              <a:rPr lang="en-US" altLang="en-US" smtClean="0"/>
              <a:t>also known as</a:t>
            </a:r>
            <a:br>
              <a:rPr lang="en-US" altLang="en-US" smtClean="0"/>
            </a:br>
            <a:r>
              <a:rPr lang="en-US" altLang="en-US" smtClean="0"/>
              <a:t/>
            </a:r>
            <a:br>
              <a:rPr lang="en-US" altLang="en-US" smtClean="0"/>
            </a:br>
            <a:r>
              <a:rPr lang="en-US" altLang="en-US" smtClean="0"/>
              <a:t>third party complaints</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524415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smtClean="0"/>
              <a:t>Rule 14. Third-Party Practice</a:t>
            </a:r>
            <a:br>
              <a:rPr lang="en-US" dirty="0" smtClean="0"/>
            </a:br>
            <a:r>
              <a:rPr lang="en-US" dirty="0" smtClean="0"/>
              <a:t/>
            </a:r>
            <a:br>
              <a:rPr lang="en-US" dirty="0" smtClean="0"/>
            </a:br>
            <a:r>
              <a:rPr lang="en-US" dirty="0" smtClean="0"/>
              <a:t>(a) When a Defending Party May Bring in a Third Party.</a:t>
            </a:r>
            <a:br>
              <a:rPr lang="en-US" dirty="0" smtClean="0"/>
            </a:br>
            <a:r>
              <a:rPr lang="en-US" dirty="0" smtClean="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3584939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150440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817689" y="1104901"/>
            <a:ext cx="8078787" cy="4606925"/>
          </a:xfrm>
        </p:spPr>
        <p:txBody>
          <a:bodyPr>
            <a:normAutofit fontScale="90000"/>
          </a:bodyPr>
          <a:lstStyle/>
          <a:p>
            <a:pPr algn="l" eaLnBrk="1" hangingPunct="1"/>
            <a:r>
              <a:rPr lang="en-US" altLang="en-US" sz="3600"/>
              <a:t>P, Z, and X are in a barroom brawl</a:t>
            </a:r>
            <a:br>
              <a:rPr lang="en-US" altLang="en-US" sz="3600"/>
            </a:br>
            <a:r>
              <a:rPr lang="en-US" altLang="en-US" sz="3600"/>
              <a:t/>
            </a:r>
            <a:br>
              <a:rPr lang="en-US" altLang="en-US" sz="3600"/>
            </a:br>
            <a:r>
              <a:rPr lang="en-US" altLang="en-US" sz="3600"/>
              <a:t>P sues Y, Z’s employer on the ground that Z’s battery was committed in the course of employment</a:t>
            </a:r>
            <a:br>
              <a:rPr lang="en-US" altLang="en-US" sz="3600"/>
            </a:br>
            <a:r>
              <a:rPr lang="en-US" altLang="en-US" sz="3600"/>
              <a:t/>
            </a:r>
            <a:br>
              <a:rPr lang="en-US" altLang="en-US" sz="3600"/>
            </a:br>
            <a:r>
              <a:rPr lang="en-US" altLang="en-US" sz="3600"/>
              <a:t>May Y implead Z?</a:t>
            </a:r>
            <a:br>
              <a:rPr lang="en-US" altLang="en-US" sz="3600"/>
            </a:br>
            <a:r>
              <a:rPr lang="en-US" altLang="en-US" sz="3600"/>
              <a:t/>
            </a:r>
            <a:br>
              <a:rPr lang="en-US" altLang="en-US" sz="3600"/>
            </a:br>
            <a:r>
              <a:rPr lang="en-US" altLang="en-US" sz="3600"/>
              <a:t>May Y implead its insurer I?</a:t>
            </a:r>
            <a:br>
              <a:rPr lang="en-US" altLang="en-US" sz="3600"/>
            </a:br>
            <a:r>
              <a:rPr lang="en-US" altLang="en-US" sz="3600"/>
              <a:t/>
            </a:r>
            <a:br>
              <a:rPr lang="en-US" altLang="en-US" sz="3600"/>
            </a:br>
            <a:r>
              <a:rPr lang="en-US" altLang="en-US" sz="3600"/>
              <a:t>If P sues Z, may Z implead X?</a:t>
            </a:r>
            <a:br>
              <a:rPr lang="en-US" altLang="en-US" sz="3600"/>
            </a:br>
            <a:endParaRPr lang="en-US" altLang="en-US" sz="3600"/>
          </a:p>
        </p:txBody>
      </p:sp>
    </p:spTree>
    <p:extLst>
      <p:ext uri="{BB962C8B-B14F-4D97-AF65-F5344CB8AC3E}">
        <p14:creationId xmlns:p14="http://schemas.microsoft.com/office/powerpoint/2010/main" val="2627002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131889"/>
            <a:ext cx="8915400" cy="4587875"/>
          </a:xfrm>
        </p:spPr>
        <p:txBody>
          <a:bodyPr>
            <a:normAutofit fontScale="90000"/>
          </a:bodyPr>
          <a:lstStyle/>
          <a:p>
            <a:pPr eaLnBrk="1" hangingPunct="1"/>
            <a:r>
              <a:rPr lang="en-US" altLang="en-US" sz="3600"/>
              <a:t>P sues D for negligence in federal court</a:t>
            </a:r>
            <a:br>
              <a:rPr lang="en-US" altLang="en-US" sz="3600"/>
            </a:br>
            <a:r>
              <a:rPr lang="en-US" altLang="en-US" sz="3600"/>
              <a:t/>
            </a:r>
            <a:br>
              <a:rPr lang="en-US" altLang="en-US" sz="3600"/>
            </a:br>
            <a:r>
              <a:rPr lang="en-US" altLang="en-US" sz="3600"/>
              <a:t>D fails to implead his insurance company I</a:t>
            </a:r>
            <a:br>
              <a:rPr lang="en-US" altLang="en-US" sz="3600"/>
            </a:br>
            <a:r>
              <a:rPr lang="en-US" altLang="en-US" sz="3600"/>
              <a:t/>
            </a:r>
            <a:br>
              <a:rPr lang="en-US" altLang="en-US" sz="3600"/>
            </a:br>
            <a:r>
              <a:rPr lang="en-US" altLang="en-US" sz="3600"/>
              <a:t>D loses</a:t>
            </a:r>
            <a:br>
              <a:rPr lang="en-US" altLang="en-US" sz="3600"/>
            </a:br>
            <a:r>
              <a:rPr lang="en-US" altLang="en-US" sz="3600"/>
              <a:t/>
            </a:r>
            <a:br>
              <a:rPr lang="en-US" altLang="en-US" sz="3600"/>
            </a:br>
            <a:r>
              <a:rPr lang="en-US" altLang="en-US" sz="3600"/>
              <a:t>D then brings an action against I for indemnification under the insurance contract</a:t>
            </a:r>
            <a:br>
              <a:rPr lang="en-US" altLang="en-US" sz="3600"/>
            </a:br>
            <a:r>
              <a:rPr lang="en-US" altLang="en-US" sz="3600"/>
              <a:t/>
            </a:r>
            <a:br>
              <a:rPr lang="en-US" altLang="en-US" sz="3600"/>
            </a:br>
            <a:r>
              <a:rPr lang="en-US" altLang="en-US" sz="3600"/>
              <a:t>What defenses can I bring up?</a:t>
            </a:r>
          </a:p>
        </p:txBody>
      </p:sp>
    </p:spTree>
    <p:extLst>
      <p:ext uri="{BB962C8B-B14F-4D97-AF65-F5344CB8AC3E}">
        <p14:creationId xmlns:p14="http://schemas.microsoft.com/office/powerpoint/2010/main" val="1326511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234461"/>
            <a:ext cx="12192000" cy="6482861"/>
          </a:xfrm>
        </p:spPr>
        <p:txBody>
          <a:bodyPr>
            <a:noAutofit/>
          </a:bodyPr>
          <a:lstStyle/>
          <a:p>
            <a:pPr algn="l" eaLnBrk="1" hangingPunct="1"/>
            <a:r>
              <a:rPr lang="en-US" altLang="en-US" sz="3600" dirty="0"/>
              <a:t>P (NJ) sues D (NY) in S.D.N.Y. </a:t>
            </a:r>
            <a:br>
              <a:rPr lang="en-US" altLang="en-US" sz="3600" dirty="0"/>
            </a:br>
            <a:r>
              <a:rPr lang="en-US" altLang="en-US" sz="3600" dirty="0"/>
              <a:t/>
            </a:r>
            <a:br>
              <a:rPr lang="en-US" altLang="en-US" sz="3600" dirty="0"/>
            </a:br>
            <a:r>
              <a:rPr lang="en-US" altLang="en-US" sz="3600" dirty="0"/>
              <a:t>Suit is under MD battery law concerning a brawl between P and D in MD. </a:t>
            </a:r>
            <a:br>
              <a:rPr lang="en-US" altLang="en-US" sz="3600" dirty="0"/>
            </a:br>
            <a:r>
              <a:rPr lang="en-US" altLang="en-US" sz="3600" dirty="0"/>
              <a:t/>
            </a:r>
            <a:br>
              <a:rPr lang="en-US" altLang="en-US" sz="3600" dirty="0"/>
            </a:br>
            <a:r>
              <a:rPr lang="en-US" altLang="en-US" sz="3600" dirty="0"/>
              <a:t>May D join an indemnification action against X, his insurance company? </a:t>
            </a:r>
            <a:br>
              <a:rPr lang="en-US" altLang="en-US" sz="3600" dirty="0"/>
            </a:br>
            <a:r>
              <a:rPr lang="en-US" altLang="en-US" sz="3600" dirty="0"/>
              <a:t/>
            </a:r>
            <a:br>
              <a:rPr lang="en-US" altLang="en-US" sz="3600" dirty="0"/>
            </a:br>
            <a:r>
              <a:rPr lang="en-US" altLang="en-US" sz="3600" dirty="0"/>
              <a:t>Is there SMJ for P's suit against D if X's state of incorporation is NJ? </a:t>
            </a:r>
            <a:br>
              <a:rPr lang="en-US" altLang="en-US" sz="3600" dirty="0"/>
            </a:br>
            <a:r>
              <a:rPr lang="en-US" altLang="en-US" sz="3600" dirty="0"/>
              <a:t/>
            </a:r>
            <a:br>
              <a:rPr lang="en-US" altLang="en-US" sz="3600" dirty="0"/>
            </a:br>
            <a:r>
              <a:rPr lang="en-US" altLang="en-US" sz="3600" dirty="0"/>
              <a:t>Is there SMJ for D's impleader against X if X's state of incorporation is NY?</a:t>
            </a:r>
            <a:r>
              <a:rPr lang="en-US" altLang="en-US" sz="3600" dirty="0" smtClean="0"/>
              <a:t/>
            </a:r>
            <a:br>
              <a:rPr lang="en-US" altLang="en-US" sz="3600" dirty="0" smtClean="0"/>
            </a:br>
            <a:endParaRPr lang="en-US" altLang="en-US" sz="3600" dirty="0" smtClean="0"/>
          </a:p>
        </p:txBody>
      </p:sp>
    </p:spTree>
    <p:extLst>
      <p:ext uri="{BB962C8B-B14F-4D97-AF65-F5344CB8AC3E}">
        <p14:creationId xmlns:p14="http://schemas.microsoft.com/office/powerpoint/2010/main" val="358071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36738" y="1131888"/>
            <a:ext cx="8202612" cy="4748212"/>
          </a:xfrm>
        </p:spPr>
        <p:txBody>
          <a:bodyPr>
            <a:normAutofit fontScale="90000"/>
          </a:bodyPr>
          <a:lstStyle/>
          <a:p>
            <a:pPr algn="l" eaLnBrk="1" hangingPunct="1"/>
            <a:r>
              <a:rPr lang="en-US" altLang="en-US" sz="3600"/>
              <a:t>- Assume X is joined.</a:t>
            </a:r>
            <a:r>
              <a:rPr lang="en-US" altLang="en-US" sz="3600" i="1"/>
              <a:t> </a:t>
            </a:r>
            <a:br>
              <a:rPr lang="en-US" altLang="en-US" sz="3600" i="1"/>
            </a:br>
            <a:r>
              <a:rPr lang="en-US" altLang="en-US" sz="3600" i="1"/>
              <a:t/>
            </a:r>
            <a:br>
              <a:rPr lang="en-US" altLang="en-US" sz="3600" i="1"/>
            </a:br>
            <a:r>
              <a:rPr lang="en-US" altLang="en-US" sz="3600" i="1"/>
              <a:t>- </a:t>
            </a:r>
            <a:r>
              <a:rPr lang="en-US" altLang="en-US" sz="3600"/>
              <a:t>D is found liable and it is determined that X must indemnify D under the insurance contract.</a:t>
            </a:r>
            <a:br>
              <a:rPr lang="en-US" altLang="en-US" sz="3600"/>
            </a:br>
            <a:r>
              <a:rPr lang="en-US" altLang="en-US" sz="3600"/>
              <a:t> </a:t>
            </a:r>
            <a:br>
              <a:rPr lang="en-US" altLang="en-US" sz="3600"/>
            </a:br>
            <a:r>
              <a:rPr lang="en-US" altLang="en-US" sz="3600"/>
              <a:t>- Subsequently X sues D in New York state court for premiums that were past due at the time of D's impleader against X. </a:t>
            </a:r>
            <a:br>
              <a:rPr lang="en-US" altLang="en-US" sz="3600"/>
            </a:br>
            <a:r>
              <a:rPr lang="en-US" altLang="en-US" sz="3600"/>
              <a:t/>
            </a:r>
            <a:br>
              <a:rPr lang="en-US" altLang="en-US" sz="3600"/>
            </a:br>
            <a:r>
              <a:rPr lang="en-US" altLang="en-US" sz="3600"/>
              <a:t>- May the suit proceed?</a:t>
            </a:r>
            <a:br>
              <a:rPr lang="en-US" altLang="en-US" sz="3600"/>
            </a:br>
            <a:endParaRPr lang="en-US" altLang="en-US" sz="3600"/>
          </a:p>
        </p:txBody>
      </p:sp>
    </p:spTree>
    <p:extLst>
      <p:ext uri="{BB962C8B-B14F-4D97-AF65-F5344CB8AC3E}">
        <p14:creationId xmlns:p14="http://schemas.microsoft.com/office/powerpoint/2010/main" val="665258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433998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in D.N.J. under 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May X bring an action against P for X’s damages in the car accident? </a:t>
            </a:r>
            <a:br>
              <a:rPr lang="en-US" altLang="en-US" sz="3600" dirty="0"/>
            </a:br>
            <a:r>
              <a:rPr lang="en-US" altLang="en-US" sz="3600" dirty="0"/>
              <a:t>- Must he?</a:t>
            </a:r>
            <a:br>
              <a:rPr lang="en-US" altLang="en-US" sz="3600" dirty="0"/>
            </a:br>
            <a:r>
              <a:rPr lang="en-US" altLang="en-US" sz="3600" dirty="0"/>
              <a:t>- If 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277519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274638"/>
            <a:ext cx="8534400" cy="6202362"/>
          </a:xfrm>
        </p:spPr>
        <p:txBody>
          <a:bodyPr/>
          <a:lstStyle/>
          <a:p>
            <a:pPr eaLnBrk="1" hangingPunct="1"/>
            <a:r>
              <a:rPr lang="en-US" altLang="en-US" smtClean="0"/>
              <a:t>two questions – </a:t>
            </a:r>
            <a:br>
              <a:rPr lang="en-US" altLang="en-US" smtClean="0"/>
            </a:br>
            <a:r>
              <a:rPr lang="en-US" altLang="en-US" smtClean="0"/>
              <a:t> </a:t>
            </a:r>
            <a:br>
              <a:rPr lang="en-US" altLang="en-US" smtClean="0"/>
            </a:br>
            <a:r>
              <a:rPr lang="en-US" altLang="en-US" smtClean="0"/>
              <a:t>1) are people already adversaries?</a:t>
            </a:r>
            <a:br>
              <a:rPr lang="en-US" altLang="en-US" smtClean="0"/>
            </a:br>
            <a:r>
              <a:rPr lang="en-US" altLang="en-US" smtClean="0"/>
              <a:t>2) does the cause of action concern the same t/o as an action already being litigated?</a:t>
            </a:r>
            <a:br>
              <a:rPr lang="en-US" altLang="en-US" smtClean="0"/>
            </a:br>
            <a:endParaRPr lang="en-US" altLang="en-US" smtClean="0"/>
          </a:p>
        </p:txBody>
      </p:sp>
    </p:spTree>
    <p:extLst>
      <p:ext uri="{BB962C8B-B14F-4D97-AF65-F5344CB8AC3E}">
        <p14:creationId xmlns:p14="http://schemas.microsoft.com/office/powerpoint/2010/main" val="28836356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95600" y="1063626"/>
            <a:ext cx="6286500" cy="4594225"/>
          </a:xfrm>
        </p:spPr>
        <p:txBody>
          <a:bodyPr/>
          <a:lstStyle/>
          <a:p>
            <a:pPr eaLnBrk="1" hangingPunct="1"/>
            <a:r>
              <a:rPr lang="en-US" altLang="en-US" smtClean="0"/>
              <a:t>intersection between joinder rules and</a:t>
            </a:r>
            <a:br>
              <a:rPr lang="en-US" altLang="en-US" smtClean="0"/>
            </a:br>
            <a:r>
              <a:rPr lang="en-US" altLang="en-US" smtClean="0"/>
              <a:t/>
            </a:r>
            <a:br>
              <a:rPr lang="en-US" altLang="en-US" smtClean="0"/>
            </a:br>
            <a:r>
              <a:rPr lang="en-US" altLang="en-US" smtClean="0"/>
              <a:t>PJ and venue</a:t>
            </a:r>
          </a:p>
        </p:txBody>
      </p:sp>
    </p:spTree>
    <p:extLst>
      <p:ext uri="{BB962C8B-B14F-4D97-AF65-F5344CB8AC3E}">
        <p14:creationId xmlns:p14="http://schemas.microsoft.com/office/powerpoint/2010/main" val="6232260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895600" y="1063626"/>
            <a:ext cx="6286500" cy="4765675"/>
          </a:xfrm>
        </p:spPr>
        <p:txBody>
          <a:bodyPr>
            <a:normAutofit fontScale="90000"/>
          </a:bodyPr>
          <a:lstStyle/>
          <a:p>
            <a:pPr eaLnBrk="1" hangingPunct="1"/>
            <a:r>
              <a:rPr lang="en-US" altLang="en-US" smtClean="0"/>
              <a:t>causes of actions joined under 18(a) by plaintiffs against defendants</a:t>
            </a:r>
            <a:br>
              <a:rPr lang="en-US" altLang="en-US" smtClean="0"/>
            </a:br>
            <a:r>
              <a:rPr lang="en-US" altLang="en-US" smtClean="0"/>
              <a:t/>
            </a:r>
            <a:br>
              <a:rPr lang="en-US" altLang="en-US" smtClean="0"/>
            </a:br>
            <a:r>
              <a:rPr lang="en-US" altLang="en-US" smtClean="0"/>
              <a:t>each must satisfy venue statute and there must be PJ over the defendants for each</a:t>
            </a:r>
          </a:p>
        </p:txBody>
      </p:sp>
    </p:spTree>
    <p:extLst>
      <p:ext uri="{BB962C8B-B14F-4D97-AF65-F5344CB8AC3E}">
        <p14:creationId xmlns:p14="http://schemas.microsoft.com/office/powerpoint/2010/main" val="2541272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38450" y="1063626"/>
            <a:ext cx="6343650" cy="4594225"/>
          </a:xfrm>
        </p:spPr>
        <p:txBody>
          <a:bodyPr>
            <a:normAutofit fontScale="90000"/>
          </a:bodyPr>
          <a:lstStyle/>
          <a:p>
            <a:pPr eaLnBrk="1" hangingPunct="1"/>
            <a:r>
              <a:rPr lang="en-US" altLang="en-US" smtClean="0"/>
              <a:t>joinder of defendants under Rs 19 &amp; 20</a:t>
            </a:r>
            <a:br>
              <a:rPr lang="en-US" altLang="en-US" smtClean="0"/>
            </a:br>
            <a:r>
              <a:rPr lang="en-US" altLang="en-US" smtClean="0"/>
              <a:t/>
            </a:r>
            <a:br>
              <a:rPr lang="en-US" altLang="en-US" smtClean="0"/>
            </a:br>
            <a:r>
              <a:rPr lang="en-US" altLang="en-US" smtClean="0"/>
              <a:t>there must be PJ over each defendant, the venue statute must be satisfied with respect to all defendants</a:t>
            </a:r>
          </a:p>
        </p:txBody>
      </p:sp>
    </p:spTree>
    <p:extLst>
      <p:ext uri="{BB962C8B-B14F-4D97-AF65-F5344CB8AC3E}">
        <p14:creationId xmlns:p14="http://schemas.microsoft.com/office/powerpoint/2010/main" val="140973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52750" y="1063626"/>
            <a:ext cx="6229350" cy="4651375"/>
          </a:xfrm>
        </p:spPr>
        <p:txBody>
          <a:bodyPr>
            <a:normAutofit fontScale="90000"/>
          </a:bodyPr>
          <a:lstStyle/>
          <a:p>
            <a:pPr eaLnBrk="1" hangingPunct="1"/>
            <a:r>
              <a:rPr lang="en-US" altLang="en-US" smtClean="0"/>
              <a:t>compulsory counterclaims by defendants against plaintiffs</a:t>
            </a:r>
            <a:br>
              <a:rPr lang="en-US" altLang="en-US" smtClean="0"/>
            </a:br>
            <a:r>
              <a:rPr lang="en-US" altLang="en-US" smtClean="0"/>
              <a:t/>
            </a:r>
            <a:br>
              <a:rPr lang="en-US" altLang="en-US" smtClean="0"/>
            </a:br>
            <a:r>
              <a:rPr lang="en-US" altLang="en-US" smtClean="0"/>
              <a:t>PJ is considered satisfied (or waived)</a:t>
            </a:r>
            <a:br>
              <a:rPr lang="en-US" altLang="en-US" smtClean="0"/>
            </a:br>
            <a:r>
              <a:rPr lang="en-US" altLang="en-US" smtClean="0"/>
              <a:t>venue statute need not be satisfied</a:t>
            </a:r>
          </a:p>
        </p:txBody>
      </p:sp>
    </p:spTree>
    <p:extLst>
      <p:ext uri="{BB962C8B-B14F-4D97-AF65-F5344CB8AC3E}">
        <p14:creationId xmlns:p14="http://schemas.microsoft.com/office/powerpoint/2010/main" val="66081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1063626"/>
            <a:ext cx="8229600" cy="4937125"/>
          </a:xfrm>
        </p:spPr>
        <p:txBody>
          <a:bodyPr/>
          <a:lstStyle/>
          <a:p>
            <a:pPr eaLnBrk="1" hangingPunct="1"/>
            <a:r>
              <a:rPr lang="en-US" altLang="en-US" smtClean="0"/>
              <a:t>Permissive counterclaims by defendants against plaintiffs</a:t>
            </a:r>
            <a:br>
              <a:rPr lang="en-US" altLang="en-US" smtClean="0"/>
            </a:br>
            <a:r>
              <a:rPr lang="en-US" altLang="en-US" smtClean="0"/>
              <a:t/>
            </a:r>
            <a:br>
              <a:rPr lang="en-US" altLang="en-US" smtClean="0"/>
            </a:br>
            <a:r>
              <a:rPr lang="en-US" altLang="en-US" smtClean="0"/>
              <a:t>majority view is PJ is considered satisfied (or waived)</a:t>
            </a:r>
            <a:br>
              <a:rPr lang="en-US" altLang="en-US" smtClean="0"/>
            </a:br>
            <a:r>
              <a:rPr lang="en-US" altLang="en-US" smtClean="0"/>
              <a:t> majority view is venue statute need not be satisfied</a:t>
            </a:r>
          </a:p>
        </p:txBody>
      </p:sp>
    </p:spTree>
    <p:extLst>
      <p:ext uri="{BB962C8B-B14F-4D97-AF65-F5344CB8AC3E}">
        <p14:creationId xmlns:p14="http://schemas.microsoft.com/office/powerpoint/2010/main" val="13765336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2057400" y="1063626"/>
            <a:ext cx="8153400" cy="4708525"/>
          </a:xfrm>
        </p:spPr>
        <p:txBody>
          <a:bodyPr/>
          <a:lstStyle/>
          <a:p>
            <a:pPr eaLnBrk="1" hangingPunct="1"/>
            <a:r>
              <a:rPr lang="en-US" altLang="en-US" smtClean="0"/>
              <a:t>crossclaims between codefendants or coplaintiffs</a:t>
            </a:r>
            <a:br>
              <a:rPr lang="en-US" altLang="en-US" smtClean="0"/>
            </a:br>
            <a:r>
              <a:rPr lang="en-US" altLang="en-US" smtClean="0"/>
              <a:t/>
            </a:r>
            <a:br>
              <a:rPr lang="en-US" altLang="en-US" smtClean="0"/>
            </a:br>
            <a:r>
              <a:rPr lang="en-US" altLang="en-US" smtClean="0"/>
              <a:t>no extra PJ argument is needed</a:t>
            </a:r>
            <a:br>
              <a:rPr lang="en-US" altLang="en-US" smtClean="0"/>
            </a:br>
            <a:r>
              <a:rPr lang="en-US" altLang="en-US" smtClean="0"/>
              <a:t>no extra venue argument is needed</a:t>
            </a:r>
          </a:p>
        </p:txBody>
      </p:sp>
    </p:spTree>
    <p:extLst>
      <p:ext uri="{BB962C8B-B14F-4D97-AF65-F5344CB8AC3E}">
        <p14:creationId xmlns:p14="http://schemas.microsoft.com/office/powerpoint/2010/main" val="25249110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952750" y="1063626"/>
            <a:ext cx="6229350" cy="4537075"/>
          </a:xfrm>
        </p:spPr>
        <p:txBody>
          <a:bodyPr>
            <a:normAutofit fontScale="90000"/>
          </a:bodyPr>
          <a:lstStyle/>
          <a:p>
            <a:pPr eaLnBrk="1" hangingPunct="1"/>
            <a:r>
              <a:rPr lang="en-US" altLang="en-US" smtClean="0"/>
              <a:t>third party complaints brought by defendants</a:t>
            </a:r>
            <a:br>
              <a:rPr lang="en-US" altLang="en-US" smtClean="0"/>
            </a:br>
            <a:r>
              <a:rPr lang="en-US" altLang="en-US" smtClean="0"/>
              <a:t/>
            </a:r>
            <a:br>
              <a:rPr lang="en-US" altLang="en-US" smtClean="0"/>
            </a:br>
            <a:r>
              <a:rPr lang="en-US" altLang="en-US" smtClean="0"/>
              <a:t>there must be PJ over the third party defendant</a:t>
            </a:r>
            <a:br>
              <a:rPr lang="en-US" altLang="en-US" smtClean="0"/>
            </a:br>
            <a:r>
              <a:rPr lang="en-US" altLang="en-US" smtClean="0"/>
              <a:t/>
            </a:r>
            <a:br>
              <a:rPr lang="en-US" altLang="en-US" smtClean="0"/>
            </a:br>
            <a:r>
              <a:rPr lang="en-US" altLang="en-US" smtClean="0"/>
              <a:t>venue statute need not be satisfied</a:t>
            </a:r>
          </a:p>
        </p:txBody>
      </p:sp>
    </p:spTree>
    <p:extLst>
      <p:ext uri="{BB962C8B-B14F-4D97-AF65-F5344CB8AC3E}">
        <p14:creationId xmlns:p14="http://schemas.microsoft.com/office/powerpoint/2010/main" val="30078858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95600" y="1063626"/>
            <a:ext cx="6286500" cy="4765675"/>
          </a:xfrm>
        </p:spPr>
        <p:txBody>
          <a:bodyPr/>
          <a:lstStyle/>
          <a:p>
            <a:pPr eaLnBrk="1" hangingPunct="1"/>
            <a:r>
              <a:rPr lang="en-US" altLang="en-US" smtClean="0"/>
              <a:t>necessary parties</a:t>
            </a:r>
          </a:p>
        </p:txBody>
      </p:sp>
    </p:spTree>
    <p:extLst>
      <p:ext uri="{BB962C8B-B14F-4D97-AF65-F5344CB8AC3E}">
        <p14:creationId xmlns:p14="http://schemas.microsoft.com/office/powerpoint/2010/main" val="1506497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r>
              <a:rPr lang="en-US" altLang="en-US" sz="2400" b="1"/>
              <a:t/>
            </a: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3970176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33576" y="1131888"/>
            <a:ext cx="8105775" cy="4552950"/>
          </a:xfrm>
        </p:spPr>
        <p:txBody>
          <a:bodyPr>
            <a:normAutofit fontScale="90000"/>
          </a:bodyPr>
          <a:lstStyle/>
          <a:p>
            <a:pPr eaLnBrk="1" hangingPunct="1"/>
            <a:r>
              <a:rPr lang="en-US" altLang="en-US" smtClean="0"/>
              <a:t>P, D, and X are in an accident in which D runs into P’s and X’s car </a:t>
            </a:r>
            <a:br>
              <a:rPr lang="en-US" altLang="en-US" smtClean="0"/>
            </a:br>
            <a:r>
              <a:rPr lang="en-US" altLang="en-US" smtClean="0"/>
              <a:t/>
            </a:r>
            <a:br>
              <a:rPr lang="en-US" altLang="en-US" smtClean="0"/>
            </a:br>
            <a:r>
              <a:rPr lang="en-US" altLang="en-US" smtClean="0"/>
              <a:t>P sues D for negligence</a:t>
            </a:r>
            <a:br>
              <a:rPr lang="en-US" altLang="en-US" smtClean="0"/>
            </a:br>
            <a:r>
              <a:rPr lang="en-US" altLang="en-US" smtClean="0"/>
              <a:t/>
            </a:r>
            <a:br>
              <a:rPr lang="en-US" altLang="en-US" smtClean="0"/>
            </a:br>
            <a:r>
              <a:rPr lang="en-US" altLang="en-US" smtClean="0"/>
              <a:t>Is X a necessary party on the ground that a determination of D’s negligence in X’s absence will impair X’s ability to protect his interest?</a:t>
            </a:r>
          </a:p>
        </p:txBody>
      </p:sp>
    </p:spTree>
    <p:extLst>
      <p:ext uri="{BB962C8B-B14F-4D97-AF65-F5344CB8AC3E}">
        <p14:creationId xmlns:p14="http://schemas.microsoft.com/office/powerpoint/2010/main" val="3525243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04800"/>
            <a:ext cx="8839200" cy="6477000"/>
          </a:xfrm>
        </p:spPr>
        <p:txBody>
          <a:bodyPr rtlCol="0">
            <a:normAutofit fontScale="90000"/>
          </a:bodyPr>
          <a:lstStyle/>
          <a:p>
            <a:pPr>
              <a:defRPr/>
            </a:pPr>
            <a:r>
              <a:rPr lang="en-US" dirty="0" smtClean="0"/>
              <a:t>1) are people already adversaries? YES</a:t>
            </a:r>
            <a:br>
              <a:rPr lang="en-US" dirty="0" smtClean="0"/>
            </a:br>
            <a:r>
              <a:rPr lang="en-US" dirty="0" smtClean="0"/>
              <a:t>2) does the cause of action concern the same t/o as an action already being litigated? NO </a:t>
            </a:r>
            <a:br>
              <a:rPr lang="en-US" dirty="0" smtClean="0"/>
            </a:br>
            <a:r>
              <a:rPr lang="en-US" dirty="0" smtClean="0"/>
              <a:t/>
            </a:r>
            <a:br>
              <a:rPr lang="en-US" dirty="0" smtClean="0"/>
            </a:br>
            <a:r>
              <a:rPr lang="en-US" dirty="0" smtClean="0"/>
              <a:t>permitted, not required</a:t>
            </a:r>
            <a:br>
              <a:rPr lang="en-US" dirty="0" smtClean="0"/>
            </a:br>
            <a:r>
              <a:rPr lang="en-US" dirty="0" smtClean="0"/>
              <a:t> </a:t>
            </a:r>
            <a:br>
              <a:rPr lang="en-US" dirty="0" smtClean="0"/>
            </a:br>
            <a:r>
              <a:rPr lang="en-US" dirty="0" smtClean="0"/>
              <a:t>Example 13(b) :</a:t>
            </a:r>
            <a:br>
              <a:rPr lang="en-US" dirty="0" smtClean="0"/>
            </a:br>
            <a:r>
              <a:rPr lang="en-US" dirty="0" smtClean="0"/>
              <a:t>P sues D for battery</a:t>
            </a:r>
            <a:br>
              <a:rPr lang="en-US" dirty="0" smtClean="0"/>
            </a:br>
            <a:r>
              <a:rPr lang="en-US" dirty="0" smtClean="0"/>
              <a:t>D joins a counterclaim against P for breach of an unrelated contract</a:t>
            </a:r>
          </a:p>
        </p:txBody>
      </p:sp>
    </p:spTree>
    <p:extLst>
      <p:ext uri="{BB962C8B-B14F-4D97-AF65-F5344CB8AC3E}">
        <p14:creationId xmlns:p14="http://schemas.microsoft.com/office/powerpoint/2010/main" val="42233618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9" y="1063626"/>
            <a:ext cx="8664575" cy="4937125"/>
          </a:xfrm>
        </p:spPr>
        <p:txBody>
          <a:bodyPr>
            <a:normAutofit fontScale="90000"/>
          </a:bodyPr>
          <a:lstStyle/>
          <a:p>
            <a:pPr eaLnBrk="1" hangingPunct="1"/>
            <a:r>
              <a:rPr lang="en-US" altLang="en-US" sz="3600"/>
              <a:t>P, D, and X are in an accident in which D runs into P’s and X’s car </a:t>
            </a:r>
            <a:br>
              <a:rPr lang="en-US" altLang="en-US" sz="3600"/>
            </a:br>
            <a:r>
              <a:rPr lang="en-US" altLang="en-US" sz="3600"/>
              <a:t/>
            </a:r>
            <a:br>
              <a:rPr lang="en-US" altLang="en-US" sz="3600"/>
            </a:br>
            <a:r>
              <a:rPr lang="en-US" altLang="en-US" sz="3600"/>
              <a:t>P sues D for negligence</a:t>
            </a:r>
            <a:br>
              <a:rPr lang="en-US" altLang="en-US" sz="3600"/>
            </a:br>
            <a:r>
              <a:rPr lang="en-US" altLang="en-US" sz="3600"/>
              <a:t/>
            </a:r>
            <a:br>
              <a:rPr lang="en-US" altLang="en-US" sz="3600"/>
            </a:br>
            <a:r>
              <a:rPr lang="en-US" altLang="en-US" sz="3600"/>
              <a:t>D is determined to be not negligent</a:t>
            </a:r>
            <a:br>
              <a:rPr lang="en-US" altLang="en-US" sz="3600"/>
            </a:br>
            <a:r>
              <a:rPr lang="en-US" altLang="en-US" sz="3600"/>
              <a:t/>
            </a:r>
            <a:br>
              <a:rPr lang="en-US" altLang="en-US" sz="3600"/>
            </a:br>
            <a:r>
              <a:rPr lang="en-US" altLang="en-US" sz="3600"/>
              <a:t>X then sues D for negligence</a:t>
            </a:r>
            <a:br>
              <a:rPr lang="en-US" altLang="en-US" sz="3600"/>
            </a:br>
            <a:r>
              <a:rPr lang="en-US" altLang="en-US" sz="3600"/>
              <a:t/>
            </a:r>
            <a:br>
              <a:rPr lang="en-US" altLang="en-US" sz="3600"/>
            </a:br>
            <a:r>
              <a:rPr lang="en-US" altLang="en-US" sz="3600"/>
              <a:t>can D preclude X from relitigating the issue of D’s negligence?</a:t>
            </a:r>
            <a:br>
              <a:rPr lang="en-US" altLang="en-US" sz="3600"/>
            </a:br>
            <a:endParaRPr lang="en-US" altLang="en-US" sz="3600"/>
          </a:p>
        </p:txBody>
      </p:sp>
    </p:spTree>
    <p:extLst>
      <p:ext uri="{BB962C8B-B14F-4D97-AF65-F5344CB8AC3E}">
        <p14:creationId xmlns:p14="http://schemas.microsoft.com/office/powerpoint/2010/main" val="1919823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25638" y="1131888"/>
            <a:ext cx="8113712" cy="4659312"/>
          </a:xfrm>
        </p:spPr>
        <p:txBody>
          <a:bodyPr>
            <a:normAutofit fontScale="90000"/>
          </a:bodyPr>
          <a:lstStyle/>
          <a:p>
            <a:pPr eaLnBrk="1" hangingPunct="1"/>
            <a:r>
              <a:rPr lang="en-US" altLang="en-US" sz="3600"/>
              <a:t>P, D, and X are in an accident in which all three cars run into one another</a:t>
            </a:r>
            <a:br>
              <a:rPr lang="en-US" altLang="en-US" sz="3600"/>
            </a:br>
            <a:r>
              <a:rPr lang="en-US" altLang="en-US" sz="3600"/>
              <a:t/>
            </a:r>
            <a:br>
              <a:rPr lang="en-US" altLang="en-US" sz="3600"/>
            </a:br>
            <a:r>
              <a:rPr lang="en-US" altLang="en-US" sz="3600"/>
              <a:t>P sues D for negligence</a:t>
            </a:r>
            <a:br>
              <a:rPr lang="en-US" altLang="en-US" sz="3600"/>
            </a:br>
            <a:r>
              <a:rPr lang="en-US" altLang="en-US" sz="3600"/>
              <a:t/>
            </a:r>
            <a:br>
              <a:rPr lang="en-US" altLang="en-US" sz="3600"/>
            </a:br>
            <a:r>
              <a:rPr lang="en-US" altLang="en-US" sz="3600"/>
              <a:t>D is found not liable on the ground the P was contributorily negligent</a:t>
            </a:r>
            <a:br>
              <a:rPr lang="en-US" altLang="en-US" sz="3600"/>
            </a:br>
            <a:r>
              <a:rPr lang="en-US" altLang="en-US" sz="3600"/>
              <a:t/>
            </a:r>
            <a:br>
              <a:rPr lang="en-US" altLang="en-US" sz="3600"/>
            </a:br>
            <a:r>
              <a:rPr lang="en-US" altLang="en-US" sz="3600"/>
              <a:t>P then sues X for negligence</a:t>
            </a:r>
            <a:br>
              <a:rPr lang="en-US" altLang="en-US" sz="3600"/>
            </a:br>
            <a:r>
              <a:rPr lang="en-US" altLang="en-US" sz="3600"/>
              <a:t/>
            </a:r>
            <a:br>
              <a:rPr lang="en-US" altLang="en-US" sz="3600"/>
            </a:br>
            <a:r>
              <a:rPr lang="en-US" altLang="en-US" sz="3600"/>
              <a:t>Can X preclude P from relitigating the issue of P’s contributory negligence?</a:t>
            </a:r>
          </a:p>
        </p:txBody>
      </p:sp>
    </p:spTree>
    <p:extLst>
      <p:ext uri="{BB962C8B-B14F-4D97-AF65-F5344CB8AC3E}">
        <p14:creationId xmlns:p14="http://schemas.microsoft.com/office/powerpoint/2010/main" val="2862206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90700" y="1131888"/>
            <a:ext cx="8248650" cy="4481512"/>
          </a:xfrm>
        </p:spPr>
        <p:txBody>
          <a:bodyPr>
            <a:normAutofit fontScale="90000"/>
          </a:bodyPr>
          <a:lstStyle/>
          <a:p>
            <a:pPr eaLnBrk="1" hangingPunct="1"/>
            <a:r>
              <a:rPr lang="en-US" altLang="en-US" smtClean="0"/>
              <a:t>P, D, and X are in an accident in which D runs into P’s and X’s car </a:t>
            </a:r>
            <a:br>
              <a:rPr lang="en-US" altLang="en-US" smtClean="0"/>
            </a:br>
            <a:r>
              <a:rPr lang="en-US" altLang="en-US" smtClean="0"/>
              <a:t/>
            </a:r>
            <a:br>
              <a:rPr lang="en-US" altLang="en-US" smtClean="0"/>
            </a:br>
            <a:r>
              <a:rPr lang="en-US" altLang="en-US" smtClean="0"/>
              <a:t>P sues D for negligence</a:t>
            </a:r>
            <a:br>
              <a:rPr lang="en-US" altLang="en-US" smtClean="0"/>
            </a:br>
            <a:r>
              <a:rPr lang="en-US" altLang="en-US" smtClean="0"/>
              <a:t/>
            </a:r>
            <a:br>
              <a:rPr lang="en-US" altLang="en-US" smtClean="0"/>
            </a:br>
            <a:r>
              <a:rPr lang="en-US" altLang="en-US" smtClean="0"/>
              <a:t>Is X a necessary party on the ground that, in X’s absence, D may be submitted to inconsistent obligations?</a:t>
            </a:r>
          </a:p>
        </p:txBody>
      </p:sp>
    </p:spTree>
    <p:extLst>
      <p:ext uri="{BB962C8B-B14F-4D97-AF65-F5344CB8AC3E}">
        <p14:creationId xmlns:p14="http://schemas.microsoft.com/office/powerpoint/2010/main" val="2241372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9067800" cy="5021263"/>
          </a:xfrm>
        </p:spPr>
        <p:txBody>
          <a:bodyPr>
            <a:normAutofit fontScale="90000"/>
          </a:bodyPr>
          <a:lstStyle/>
          <a:p>
            <a:pPr eaLnBrk="1" hangingPunct="1"/>
            <a:r>
              <a:rPr lang="en-US" altLang="en-US" sz="3600"/>
              <a:t>P, D, and X are in an accident in which D runs into P’s and X’s car </a:t>
            </a:r>
            <a:br>
              <a:rPr lang="en-US" altLang="en-US" sz="3600"/>
            </a:br>
            <a:r>
              <a:rPr lang="en-US" altLang="en-US" sz="3600"/>
              <a:t/>
            </a:r>
            <a:br>
              <a:rPr lang="en-US" altLang="en-US" sz="3600"/>
            </a:br>
            <a:r>
              <a:rPr lang="en-US" altLang="en-US" sz="3600"/>
              <a:t>P sues D for negligence</a:t>
            </a:r>
            <a:br>
              <a:rPr lang="en-US" altLang="en-US" sz="3600"/>
            </a:br>
            <a:r>
              <a:rPr lang="en-US" altLang="en-US" sz="3600"/>
              <a:t/>
            </a:r>
            <a:br>
              <a:rPr lang="en-US" altLang="en-US" sz="3600"/>
            </a:br>
            <a:r>
              <a:rPr lang="en-US" altLang="en-US" sz="3600"/>
              <a:t>D is determined to be not negligent</a:t>
            </a:r>
            <a:br>
              <a:rPr lang="en-US" altLang="en-US" sz="3600"/>
            </a:br>
            <a:r>
              <a:rPr lang="en-US" altLang="en-US" sz="3600"/>
              <a:t/>
            </a:r>
            <a:br>
              <a:rPr lang="en-US" altLang="en-US" sz="3600"/>
            </a:br>
            <a:r>
              <a:rPr lang="en-US" altLang="en-US" sz="3600"/>
              <a:t>X then sues D for negligence</a:t>
            </a:r>
            <a:br>
              <a:rPr lang="en-US" altLang="en-US" sz="3600"/>
            </a:br>
            <a:r>
              <a:rPr lang="en-US" altLang="en-US" sz="3600"/>
              <a:t/>
            </a:r>
            <a:br>
              <a:rPr lang="en-US" altLang="en-US" sz="3600"/>
            </a:br>
            <a:r>
              <a:rPr lang="en-US" altLang="en-US" sz="3600"/>
              <a:t>D is determined to be negligent. </a:t>
            </a:r>
            <a:br>
              <a:rPr lang="en-US" altLang="en-US" sz="3600"/>
            </a:br>
            <a:r>
              <a:rPr lang="en-US" altLang="en-US" sz="3600"/>
              <a:t/>
            </a:r>
            <a:br>
              <a:rPr lang="en-US" altLang="en-US" sz="3600"/>
            </a:br>
            <a:r>
              <a:rPr lang="en-US" altLang="en-US" sz="3600"/>
              <a:t>D pays X’s damages.</a:t>
            </a:r>
            <a:br>
              <a:rPr lang="en-US" altLang="en-US" sz="3600"/>
            </a:br>
            <a:endParaRPr lang="en-US" altLang="en-US" sz="3600"/>
          </a:p>
        </p:txBody>
      </p:sp>
    </p:spTree>
    <p:extLst>
      <p:ext uri="{BB962C8B-B14F-4D97-AF65-F5344CB8AC3E}">
        <p14:creationId xmlns:p14="http://schemas.microsoft.com/office/powerpoint/2010/main" val="2521227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79600" y="1131888"/>
            <a:ext cx="8159750" cy="4659312"/>
          </a:xfrm>
        </p:spPr>
        <p:txBody>
          <a:bodyPr>
            <a:normAutofit fontScale="90000"/>
          </a:bodyPr>
          <a:lstStyle/>
          <a:p>
            <a:pPr eaLnBrk="1" hangingPunct="1"/>
            <a:r>
              <a:rPr lang="en-US" altLang="en-US" smtClean="0"/>
              <a:t/>
            </a:r>
            <a:br>
              <a:rPr lang="en-US" altLang="en-US" smtClean="0"/>
            </a:br>
            <a:r>
              <a:rPr lang="en-US" altLang="en-US" smtClean="0"/>
              <a:t>A, B and C are in a brawl</a:t>
            </a:r>
            <a:br>
              <a:rPr lang="en-US" altLang="en-US" smtClean="0"/>
            </a:br>
            <a:r>
              <a:rPr lang="en-US" altLang="en-US" smtClean="0"/>
              <a:t/>
            </a:r>
            <a:br>
              <a:rPr lang="en-US" altLang="en-US" smtClean="0"/>
            </a:br>
            <a:r>
              <a:rPr lang="en-US" altLang="en-US" smtClean="0"/>
              <a:t>A sues B for battery (but C really did it)</a:t>
            </a:r>
            <a:br>
              <a:rPr lang="en-US" altLang="en-US" smtClean="0"/>
            </a:br>
            <a:r>
              <a:rPr lang="en-US" altLang="en-US" smtClean="0"/>
              <a:t/>
            </a:r>
            <a:br>
              <a:rPr lang="en-US" altLang="en-US" smtClean="0"/>
            </a:br>
            <a:r>
              <a:rPr lang="en-US" altLang="en-US" smtClean="0"/>
              <a:t>Is C a necessary party because he is essential for B’s defense?</a:t>
            </a:r>
          </a:p>
        </p:txBody>
      </p:sp>
    </p:spTree>
    <p:extLst>
      <p:ext uri="{BB962C8B-B14F-4D97-AF65-F5344CB8AC3E}">
        <p14:creationId xmlns:p14="http://schemas.microsoft.com/office/powerpoint/2010/main" val="3494685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r>
              <a:rPr lang="en-US" altLang="en-US" sz="2400" b="1"/>
              <a:t/>
            </a: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a:t>
            </a:r>
            <a:r>
              <a:rPr lang="en-US" altLang="en-US" sz="2400" b="1"/>
              <a:t>in that person’s absence, the court cannot accord complete relief among existing parties</a:t>
            </a:r>
            <a:r>
              <a:rPr lang="en-US" altLang="en-US" sz="2400"/>
              <a:t>;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40092407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828800" y="1063626"/>
            <a:ext cx="8839200" cy="4708525"/>
          </a:xfrm>
        </p:spPr>
        <p:txBody>
          <a:bodyPr>
            <a:normAutofit fontScale="90000"/>
          </a:bodyPr>
          <a:lstStyle/>
          <a:p>
            <a:pPr eaLnBrk="1" hangingPunct="1"/>
            <a:r>
              <a:rPr lang="en-US" altLang="en-US" smtClean="0"/>
              <a:t>- you are suing a corporation to have certain dividends declared in your name, but the majority of a board of directors has to sign on for that to happen</a:t>
            </a:r>
            <a:br>
              <a:rPr lang="en-US" altLang="en-US" smtClean="0"/>
            </a:br>
            <a:r>
              <a:rPr lang="en-US" altLang="en-US" smtClean="0"/>
              <a:t>- are the members of the board necessary parties?</a:t>
            </a:r>
            <a:br>
              <a:rPr lang="en-US" altLang="en-US" smtClean="0"/>
            </a:br>
            <a:endParaRPr lang="en-US" altLang="en-US" smtClean="0"/>
          </a:p>
        </p:txBody>
      </p:sp>
    </p:spTree>
    <p:extLst>
      <p:ext uri="{BB962C8B-B14F-4D97-AF65-F5344CB8AC3E}">
        <p14:creationId xmlns:p14="http://schemas.microsoft.com/office/powerpoint/2010/main" val="267929836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839200" cy="4708525"/>
          </a:xfrm>
        </p:spPr>
        <p:txBody>
          <a:bodyPr>
            <a:normAutofit fontScale="90000"/>
          </a:bodyPr>
          <a:lstStyle/>
          <a:p>
            <a:pPr eaLnBrk="1" hangingPunct="1"/>
            <a:r>
              <a:rPr lang="en-US" altLang="en-US" sz="4000" dirty="0"/>
              <a:t>P sues the D Corp. for product liability concerning a product that failed and is asking for $20k of damages</a:t>
            </a:r>
            <a:br>
              <a:rPr lang="en-US" altLang="en-US" sz="4000" dirty="0"/>
            </a:br>
            <a:r>
              <a:rPr lang="en-US" altLang="en-US" sz="4000" dirty="0"/>
              <a:t/>
            </a:r>
            <a:br>
              <a:rPr lang="en-US" altLang="en-US" sz="4000" dirty="0"/>
            </a:br>
            <a:r>
              <a:rPr lang="en-US" altLang="en-US" sz="4000" dirty="0"/>
              <a:t>X and Y also bought D Corp. products that failed and each suffered $10k in damages</a:t>
            </a:r>
            <a:br>
              <a:rPr lang="en-US" altLang="en-US" sz="4000" dirty="0"/>
            </a:br>
            <a:r>
              <a:rPr lang="en-US" altLang="en-US" sz="4000" dirty="0"/>
              <a:t/>
            </a:r>
            <a:br>
              <a:rPr lang="en-US" altLang="en-US" sz="4000" dirty="0"/>
            </a:br>
            <a:r>
              <a:rPr lang="en-US" altLang="en-US" sz="4000" dirty="0"/>
              <a:t>Any chance X and Y necessary parties?</a:t>
            </a:r>
            <a:br>
              <a:rPr lang="en-US" altLang="en-US" sz="4000" dirty="0"/>
            </a:br>
            <a:endParaRPr lang="en-US" altLang="en-US" sz="4000" dirty="0"/>
          </a:p>
        </p:txBody>
      </p:sp>
    </p:spTree>
    <p:extLst>
      <p:ext uri="{BB962C8B-B14F-4D97-AF65-F5344CB8AC3E}">
        <p14:creationId xmlns:p14="http://schemas.microsoft.com/office/powerpoint/2010/main" val="14342008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1063626"/>
            <a:ext cx="8610600" cy="4651375"/>
          </a:xfrm>
        </p:spPr>
        <p:txBody>
          <a:bodyPr>
            <a:normAutofit fontScale="90000"/>
          </a:bodyPr>
          <a:lstStyle/>
          <a:p>
            <a:pPr algn="l" eaLnBrk="1" hangingPunct="1"/>
            <a:r>
              <a:rPr lang="en-US" altLang="en-US" smtClean="0"/>
              <a:t>- water flows from D’s property down to P’s, flooding it</a:t>
            </a:r>
            <a:br>
              <a:rPr lang="en-US" altLang="en-US" smtClean="0"/>
            </a:br>
            <a:r>
              <a:rPr lang="en-US" altLang="en-US" smtClean="0"/>
              <a:t>- P sues D to erect a dam to protect P’s property</a:t>
            </a:r>
            <a:br>
              <a:rPr lang="en-US" altLang="en-US" smtClean="0"/>
            </a:br>
            <a:r>
              <a:rPr lang="en-US" altLang="en-US" smtClean="0"/>
              <a:t>- if the dam is erected X’s property, upstream from D’s will be flooded</a:t>
            </a:r>
            <a:br>
              <a:rPr lang="en-US" altLang="en-US" smtClean="0"/>
            </a:br>
            <a:r>
              <a:rPr lang="en-US" altLang="en-US" smtClean="0"/>
              <a:t>- Is X a necessary party?</a:t>
            </a:r>
            <a:br>
              <a:rPr lang="en-US" altLang="en-US" smtClean="0"/>
            </a:br>
            <a:endParaRPr lang="en-US" altLang="en-US" smtClean="0"/>
          </a:p>
        </p:txBody>
      </p:sp>
    </p:spTree>
    <p:extLst>
      <p:ext uri="{BB962C8B-B14F-4D97-AF65-F5344CB8AC3E}">
        <p14:creationId xmlns:p14="http://schemas.microsoft.com/office/powerpoint/2010/main" val="31819422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87550" y="1131888"/>
            <a:ext cx="8051800" cy="4597400"/>
          </a:xfrm>
        </p:spPr>
        <p:txBody>
          <a:bodyPr/>
          <a:lstStyle/>
          <a:p>
            <a:r>
              <a:rPr lang="en-US" altLang="en-US" smtClean="0"/>
              <a:t>Sublessee sues lessee to alter property.</a:t>
            </a:r>
            <a:br>
              <a:rPr lang="en-US" altLang="en-US" smtClean="0"/>
            </a:br>
            <a:r>
              <a:rPr lang="en-US" altLang="en-US" smtClean="0"/>
              <a:t/>
            </a:r>
            <a:br>
              <a:rPr lang="en-US" altLang="en-US" smtClean="0"/>
            </a:br>
            <a:r>
              <a:rPr lang="en-US" altLang="en-US" smtClean="0"/>
              <a:t>Lessor, who must consent to change, is a necessary party. </a:t>
            </a:r>
            <a:br>
              <a:rPr lang="en-US" altLang="en-US" smtClean="0"/>
            </a:br>
            <a:r>
              <a:rPr lang="en-US" altLang="en-US" smtClean="0"/>
              <a:t/>
            </a:r>
            <a:br>
              <a:rPr lang="en-US" altLang="en-US" smtClean="0"/>
            </a:br>
            <a:r>
              <a:rPr lang="en-US" altLang="en-US" smtClean="0"/>
              <a:t>Why?</a:t>
            </a:r>
          </a:p>
        </p:txBody>
      </p:sp>
    </p:spTree>
    <p:extLst>
      <p:ext uri="{BB962C8B-B14F-4D97-AF65-F5344CB8AC3E}">
        <p14:creationId xmlns:p14="http://schemas.microsoft.com/office/powerpoint/2010/main" val="2014192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52600" y="228601"/>
            <a:ext cx="8382000" cy="6354763"/>
          </a:xfrm>
        </p:spPr>
        <p:txBody>
          <a:bodyPr>
            <a:normAutofit fontScale="90000"/>
          </a:bodyPr>
          <a:lstStyle/>
          <a:p>
            <a:r>
              <a:rPr lang="en-US" altLang="en-US" dirty="0" smtClean="0"/>
              <a:t>1) are people already adversaries? NO</a:t>
            </a:r>
            <a:br>
              <a:rPr lang="en-US" altLang="en-US" dirty="0" smtClean="0"/>
            </a:br>
            <a:r>
              <a:rPr lang="en-US" altLang="en-US" dirty="0" smtClean="0"/>
              <a:t>2) does the cause of action concern the same t/o as an action already being litigated?  YES</a:t>
            </a:r>
            <a:br>
              <a:rPr lang="en-US" altLang="en-US" dirty="0" smtClean="0"/>
            </a:br>
            <a:r>
              <a:rPr lang="en-US" altLang="en-US" dirty="0" smtClean="0"/>
              <a:t/>
            </a:r>
            <a:br>
              <a:rPr lang="en-US" altLang="en-US" dirty="0" smtClean="0"/>
            </a:br>
            <a:r>
              <a:rPr lang="en-US" altLang="en-US" dirty="0" smtClean="0"/>
              <a:t>permitted, not required</a:t>
            </a:r>
            <a:br>
              <a:rPr lang="en-US" altLang="en-US" dirty="0" smtClean="0"/>
            </a:br>
            <a:r>
              <a:rPr lang="en-US" altLang="en-US" dirty="0" smtClean="0"/>
              <a:t/>
            </a:r>
            <a:br>
              <a:rPr lang="en-US" altLang="en-US" dirty="0" smtClean="0"/>
            </a:br>
            <a:r>
              <a:rPr lang="en-US" altLang="en-US" dirty="0" smtClean="0"/>
              <a:t>Example 13(g</a:t>
            </a:r>
            <a:r>
              <a:rPr lang="en-US" altLang="en-US" dirty="0"/>
              <a:t>) crossclaim</a:t>
            </a:r>
            <a:br>
              <a:rPr lang="en-US" altLang="en-US" dirty="0"/>
            </a:br>
            <a:r>
              <a:rPr lang="en-US" altLang="en-US" dirty="0" smtClean="0"/>
              <a:t>P </a:t>
            </a:r>
            <a:r>
              <a:rPr lang="en-US" altLang="en-US" dirty="0"/>
              <a:t>sues D1 and D2 for battery</a:t>
            </a:r>
            <a:br>
              <a:rPr lang="en-US" altLang="en-US" dirty="0"/>
            </a:br>
            <a:r>
              <a:rPr lang="en-US" altLang="en-US" dirty="0"/>
              <a:t>D1 joins an action against D2 for his damages in the brawl</a:t>
            </a: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5358549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862138" y="1131889"/>
            <a:ext cx="8177212" cy="4562475"/>
          </a:xfrm>
        </p:spPr>
        <p:txBody>
          <a:bodyPr>
            <a:normAutofit fontScale="90000"/>
          </a:bodyPr>
          <a:lstStyle/>
          <a:p>
            <a:r>
              <a:rPr lang="en-US" altLang="en-US" smtClean="0"/>
              <a:t>Glueck sues Company to have Company reissue shares currently held by Haas in Glueck and Haas’s name.</a:t>
            </a:r>
            <a:br>
              <a:rPr lang="en-US" altLang="en-US" smtClean="0"/>
            </a:br>
            <a:r>
              <a:rPr lang="en-US" altLang="en-US" smtClean="0"/>
              <a:t/>
            </a:r>
            <a:br>
              <a:rPr lang="en-US" altLang="en-US" smtClean="0"/>
            </a:br>
            <a:r>
              <a:rPr lang="en-US" altLang="en-US" smtClean="0"/>
              <a:t>Haas (who thinks shares are all his) is a necessary party.</a:t>
            </a:r>
            <a:br>
              <a:rPr lang="en-US" altLang="en-US" smtClean="0"/>
            </a:br>
            <a:r>
              <a:rPr lang="en-US" altLang="en-US" smtClean="0"/>
              <a:t/>
            </a:r>
            <a:br>
              <a:rPr lang="en-US" altLang="en-US" smtClean="0"/>
            </a:br>
            <a:r>
              <a:rPr lang="en-US" altLang="en-US" smtClean="0"/>
              <a:t>Why?</a:t>
            </a:r>
          </a:p>
        </p:txBody>
      </p:sp>
    </p:spTree>
    <p:extLst>
      <p:ext uri="{BB962C8B-B14F-4D97-AF65-F5344CB8AC3E}">
        <p14:creationId xmlns:p14="http://schemas.microsoft.com/office/powerpoint/2010/main" val="42947701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71664" y="1131889"/>
            <a:ext cx="8167687" cy="4543425"/>
          </a:xfrm>
        </p:spPr>
        <p:txBody>
          <a:bodyPr/>
          <a:lstStyle/>
          <a:p>
            <a:r>
              <a:rPr lang="en-US" altLang="en-US" smtClean="0"/>
              <a:t>P claims a vase in D’s possession. </a:t>
            </a:r>
            <a:br>
              <a:rPr lang="en-US" altLang="en-US" smtClean="0"/>
            </a:br>
            <a:r>
              <a:rPr lang="en-US" altLang="en-US" smtClean="0"/>
              <a:t/>
            </a:r>
            <a:br>
              <a:rPr lang="en-US" altLang="en-US" smtClean="0"/>
            </a:br>
            <a:r>
              <a:rPr lang="en-US" altLang="en-US" smtClean="0"/>
              <a:t>X also claims the vase.</a:t>
            </a:r>
            <a:br>
              <a:rPr lang="en-US" altLang="en-US" smtClean="0"/>
            </a:br>
            <a:r>
              <a:rPr lang="en-US" altLang="en-US" smtClean="0"/>
              <a:t/>
            </a:r>
            <a:br>
              <a:rPr lang="en-US" altLang="en-US" smtClean="0"/>
            </a:br>
            <a:r>
              <a:rPr lang="en-US" altLang="en-US" smtClean="0"/>
              <a:t>X is a necessary party.</a:t>
            </a:r>
            <a:br>
              <a:rPr lang="en-US" altLang="en-US" smtClean="0"/>
            </a:br>
            <a:r>
              <a:rPr lang="en-US" altLang="en-US" smtClean="0"/>
              <a:t/>
            </a:r>
            <a:br>
              <a:rPr lang="en-US" altLang="en-US" smtClean="0"/>
            </a:br>
            <a:r>
              <a:rPr lang="en-US" altLang="en-US" smtClean="0"/>
              <a:t>Why?</a:t>
            </a:r>
          </a:p>
        </p:txBody>
      </p:sp>
    </p:spTree>
    <p:extLst>
      <p:ext uri="{BB962C8B-B14F-4D97-AF65-F5344CB8AC3E}">
        <p14:creationId xmlns:p14="http://schemas.microsoft.com/office/powerpoint/2010/main" val="40796359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057400" y="274638"/>
            <a:ext cx="8153400" cy="6126162"/>
          </a:xfrm>
        </p:spPr>
        <p:txBody>
          <a:bodyPr/>
          <a:lstStyle/>
          <a:p>
            <a:r>
              <a:rPr lang="en-US" altLang="en-US" smtClean="0"/>
              <a:t>interpleader</a:t>
            </a:r>
          </a:p>
        </p:txBody>
      </p:sp>
    </p:spTree>
    <p:extLst>
      <p:ext uri="{BB962C8B-B14F-4D97-AF65-F5344CB8AC3E}">
        <p14:creationId xmlns:p14="http://schemas.microsoft.com/office/powerpoint/2010/main" val="29351549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10600" cy="4537075"/>
          </a:xfrm>
        </p:spPr>
        <p:txBody>
          <a:bodyPr/>
          <a:lstStyle/>
          <a:p>
            <a:pPr eaLnBrk="1" hangingPunct="1"/>
            <a:r>
              <a:rPr lang="en-US" altLang="en-US" smtClean="0"/>
              <a:t>A purchasers of a debenture sues the issuer to assert alleged right to convert the debenture into stock.</a:t>
            </a:r>
            <a:br>
              <a:rPr lang="en-US" altLang="en-US" smtClean="0"/>
            </a:br>
            <a:r>
              <a:rPr lang="en-US" altLang="en-US" smtClean="0"/>
              <a:t/>
            </a:r>
            <a:br>
              <a:rPr lang="en-US" altLang="en-US" smtClean="0"/>
            </a:br>
            <a:r>
              <a:rPr lang="en-US" altLang="en-US" smtClean="0"/>
              <a:t>Are the other owners of the debentures necessary parties?</a:t>
            </a:r>
            <a:br>
              <a:rPr lang="en-US" altLang="en-US" smtClean="0"/>
            </a:br>
            <a:endParaRPr lang="en-US" altLang="en-US" smtClean="0"/>
          </a:p>
        </p:txBody>
      </p:sp>
    </p:spTree>
    <p:extLst>
      <p:ext uri="{BB962C8B-B14F-4D97-AF65-F5344CB8AC3E}">
        <p14:creationId xmlns:p14="http://schemas.microsoft.com/office/powerpoint/2010/main" val="18188433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6354762"/>
          </a:xfrm>
        </p:spPr>
        <p:txBody>
          <a:bodyPr>
            <a:normAutofit fontScale="90000"/>
          </a:bodyPr>
          <a:lstStyle/>
          <a:p>
            <a:r>
              <a:rPr lang="en-US" altLang="en-US" smtClean="0"/>
              <a:t> </a:t>
            </a:r>
            <a:br>
              <a:rPr lang="en-US" altLang="en-US" smtClean="0"/>
            </a:br>
            <a:r>
              <a:rPr lang="en-US" altLang="en-US" smtClean="0"/>
              <a:t>African-Americans who have been refused employment by a fire department are suing the city for racial discrimination in hiring. They are asking for preferential treatment in hiring by the fire department as a remedy for past discrimination. Are white applicants to the fire department necessary parties?</a:t>
            </a:r>
            <a:br>
              <a:rPr lang="en-US" altLang="en-US" smtClean="0"/>
            </a:br>
            <a:endParaRPr lang="en-US" altLang="en-US" smtClean="0"/>
          </a:p>
        </p:txBody>
      </p:sp>
    </p:spTree>
    <p:extLst>
      <p:ext uri="{BB962C8B-B14F-4D97-AF65-F5344CB8AC3E}">
        <p14:creationId xmlns:p14="http://schemas.microsoft.com/office/powerpoint/2010/main" val="23094148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05000" y="274638"/>
            <a:ext cx="8305800" cy="6354762"/>
          </a:xfrm>
        </p:spPr>
        <p:txBody>
          <a:bodyPr/>
          <a:lstStyle/>
          <a:p>
            <a:r>
              <a:rPr lang="en-US" altLang="en-US" smtClean="0"/>
              <a:t>Glueck (NY) sues Company (Cal.) in federal court in California to have Company reissue shares currently held by Haas (NY) in Glueck and Haas’s name.</a:t>
            </a:r>
            <a:br>
              <a:rPr lang="en-US" altLang="en-US" smtClean="0"/>
            </a:br>
            <a:r>
              <a:rPr lang="en-US" altLang="en-US" smtClean="0"/>
              <a:t/>
            </a:r>
            <a:br>
              <a:rPr lang="en-US" altLang="en-US" smtClean="0"/>
            </a:br>
            <a:r>
              <a:rPr lang="en-US" altLang="en-US" smtClean="0"/>
              <a:t>Is there a problem...?</a:t>
            </a:r>
          </a:p>
        </p:txBody>
      </p:sp>
    </p:spTree>
    <p:extLst>
      <p:ext uri="{BB962C8B-B14F-4D97-AF65-F5344CB8AC3E}">
        <p14:creationId xmlns:p14="http://schemas.microsoft.com/office/powerpoint/2010/main" val="12578068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3355040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r>
              <a:rPr lang="en-US" altLang="en-US" sz="3200"/>
              <a:t/>
            </a:r>
            <a:br>
              <a:rPr lang="en-US" altLang="en-US" sz="3200"/>
            </a:br>
            <a:r>
              <a:rPr lang="en-US" altLang="en-US" sz="3200"/>
              <a:t/>
            </a: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187327408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763000" cy="4937125"/>
          </a:xfrm>
        </p:spPr>
        <p:txBody>
          <a:bodyPr>
            <a:normAutofit fontScale="90000"/>
          </a:bodyPr>
          <a:lstStyle/>
          <a:p>
            <a:pPr algn="l" eaLnBrk="1" hangingPunct="1"/>
            <a:r>
              <a:rPr lang="en-US" altLang="en-US" sz="3200"/>
              <a:t>African-Americans who have been refused employment by a fire department are suing the city for racial discrimination in hiring. </a:t>
            </a:r>
            <a:br>
              <a:rPr lang="en-US" altLang="en-US" sz="3200"/>
            </a:br>
            <a:r>
              <a:rPr lang="en-US" altLang="en-US" sz="3200"/>
              <a:t/>
            </a:r>
            <a:br>
              <a:rPr lang="en-US" altLang="en-US" sz="3200"/>
            </a:br>
            <a:r>
              <a:rPr lang="en-US" altLang="en-US" sz="3200"/>
              <a:t>They are asking for preferential treatment in hiring by the fire department as a remedy for past discrimination. </a:t>
            </a:r>
            <a:br>
              <a:rPr lang="en-US" altLang="en-US" sz="3200"/>
            </a:br>
            <a:r>
              <a:rPr lang="en-US" altLang="en-US" sz="3200"/>
              <a:t/>
            </a:r>
            <a:br>
              <a:rPr lang="en-US" altLang="en-US" sz="3200"/>
            </a:br>
            <a:r>
              <a:rPr lang="en-US" altLang="en-US" sz="3200"/>
              <a:t>May the white firefighters (or white applicants to the fire department) who would be affected by this relief intervene of right? </a:t>
            </a:r>
            <a:br>
              <a:rPr lang="en-US" altLang="en-US" sz="3200"/>
            </a:br>
            <a:r>
              <a:rPr lang="en-US" altLang="en-US" sz="3200"/>
              <a:t/>
            </a:r>
            <a:br>
              <a:rPr lang="en-US" altLang="en-US" sz="3200"/>
            </a:br>
            <a:r>
              <a:rPr lang="en-US" altLang="en-US" sz="3200"/>
              <a:t>Would there be any conditions on their intervention?</a:t>
            </a:r>
            <a:br>
              <a:rPr lang="en-US" altLang="en-US" sz="3200"/>
            </a:br>
            <a:endParaRPr lang="en-US" altLang="en-US" sz="3200"/>
          </a:p>
        </p:txBody>
      </p:sp>
    </p:spTree>
    <p:extLst>
      <p:ext uri="{BB962C8B-B14F-4D97-AF65-F5344CB8AC3E}">
        <p14:creationId xmlns:p14="http://schemas.microsoft.com/office/powerpoint/2010/main" val="34638927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28800" y="274638"/>
            <a:ext cx="8382000" cy="6430962"/>
          </a:xfrm>
        </p:spPr>
        <p:txBody>
          <a:bodyPr/>
          <a:lstStyle/>
          <a:p>
            <a:r>
              <a:rPr lang="en-US" altLang="en-US" smtClean="0"/>
              <a:t>What if the white firefighters do not intervene?</a:t>
            </a:r>
          </a:p>
        </p:txBody>
      </p:sp>
    </p:spTree>
    <p:extLst>
      <p:ext uri="{BB962C8B-B14F-4D97-AF65-F5344CB8AC3E}">
        <p14:creationId xmlns:p14="http://schemas.microsoft.com/office/powerpoint/2010/main" val="17760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24000" y="0"/>
            <a:ext cx="9144000" cy="6858000"/>
          </a:xfrm>
        </p:spPr>
        <p:txBody>
          <a:bodyPr rtlCol="0">
            <a:normAutofit/>
          </a:bodyPr>
          <a:lstStyle/>
          <a:p>
            <a:pPr>
              <a:defRPr/>
            </a:pPr>
            <a:r>
              <a:rPr lang="en-US" sz="3200" dirty="0"/>
              <a:t>1) are people already adversaries? YES</a:t>
            </a:r>
            <a:br>
              <a:rPr lang="en-US" sz="3200" dirty="0"/>
            </a:br>
            <a:r>
              <a:rPr lang="en-US" sz="3200" dirty="0"/>
              <a:t>2) does the cause of action concern the same t/o as an action already being litigated?  YES</a:t>
            </a:r>
            <a:br>
              <a:rPr lang="en-US" sz="3200" dirty="0"/>
            </a:br>
            <a:r>
              <a:rPr lang="en-US" sz="3200" dirty="0"/>
              <a:t>required</a:t>
            </a:r>
            <a:br>
              <a:rPr lang="en-US" sz="3200" dirty="0"/>
            </a:br>
            <a:r>
              <a:rPr lang="en-US" sz="3200" dirty="0"/>
              <a:t/>
            </a:r>
            <a:br>
              <a:rPr lang="en-US" sz="3200" dirty="0"/>
            </a:br>
            <a:r>
              <a:rPr lang="en-US" sz="3200" dirty="0"/>
              <a:t>13(a)</a:t>
            </a:r>
            <a:br>
              <a:rPr lang="en-US" sz="3200" dirty="0"/>
            </a:br>
            <a:r>
              <a:rPr lang="en-US" sz="3200" dirty="0"/>
              <a:t>claim preclusion</a:t>
            </a:r>
            <a:br>
              <a:rPr lang="en-US" sz="3200" dirty="0"/>
            </a:br>
            <a:r>
              <a:rPr lang="en-US" sz="3200" dirty="0"/>
              <a:t/>
            </a:r>
            <a:br>
              <a:rPr lang="en-US" sz="3200" dirty="0"/>
            </a:br>
            <a:r>
              <a:rPr lang="en-US" sz="3200" dirty="0"/>
              <a:t>Example:</a:t>
            </a:r>
            <a:br>
              <a:rPr lang="en-US" sz="3200" dirty="0"/>
            </a:br>
            <a:r>
              <a:rPr lang="en-US" sz="3200" dirty="0"/>
              <a:t>P sues D for battery</a:t>
            </a:r>
            <a:br>
              <a:rPr lang="en-US" sz="3200" dirty="0"/>
            </a:br>
            <a:r>
              <a:rPr lang="en-US" sz="3200" dirty="0"/>
              <a:t>D must joins an action against P for his damages in the brawl</a:t>
            </a:r>
            <a:br>
              <a:rPr lang="en-US" sz="3200" dirty="0"/>
            </a:br>
            <a:r>
              <a:rPr lang="en-US" sz="3200" dirty="0"/>
              <a:t>P must join an action against D for defamation concerning statements that D made during the brawl</a:t>
            </a:r>
          </a:p>
        </p:txBody>
      </p:sp>
    </p:spTree>
    <p:extLst>
      <p:ext uri="{BB962C8B-B14F-4D97-AF65-F5344CB8AC3E}">
        <p14:creationId xmlns:p14="http://schemas.microsoft.com/office/powerpoint/2010/main" val="17178768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43100" y="1131888"/>
            <a:ext cx="8096250" cy="4686300"/>
          </a:xfrm>
        </p:spPr>
        <p:txBody>
          <a:bodyPr/>
          <a:lstStyle/>
          <a:p>
            <a:pPr eaLnBrk="1" hangingPunct="1"/>
            <a:r>
              <a:rPr lang="en-US" altLang="en-US" smtClean="0"/>
              <a:t>42 U.S.C. § 2000e-2(n)</a:t>
            </a:r>
          </a:p>
        </p:txBody>
      </p:sp>
    </p:spTree>
    <p:extLst>
      <p:ext uri="{BB962C8B-B14F-4D97-AF65-F5344CB8AC3E}">
        <p14:creationId xmlns:p14="http://schemas.microsoft.com/office/powerpoint/2010/main" val="128572805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90700" y="1131888"/>
            <a:ext cx="8724900" cy="4868862"/>
          </a:xfrm>
        </p:spPr>
        <p:txBody>
          <a:bodyPr>
            <a:normAutofit fontScale="90000"/>
          </a:bodyPr>
          <a:lstStyle/>
          <a:p>
            <a:pPr algn="l" eaLnBrk="1" hangingPunct="1"/>
            <a:r>
              <a:rPr lang="en-US" altLang="en-US" sz="2800"/>
              <a:t>(B) A practice described in subparagraph (A) may not be challenged in a claim under the Constitution or Federal civil rights laws—</a:t>
            </a:r>
            <a:br>
              <a:rPr lang="en-US" altLang="en-US" sz="2800"/>
            </a:br>
            <a:r>
              <a:rPr lang="en-US" altLang="en-US" sz="2800"/>
              <a:t>(i) by a person who, prior to the entry of the judgment or order described in subparagraph (A), had—</a:t>
            </a:r>
            <a:br>
              <a:rPr lang="en-US" altLang="en-US" sz="2800"/>
            </a:br>
            <a:r>
              <a:rPr lang="en-US" altLang="en-US" sz="2800"/>
              <a:t>(I)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a:t>
            </a:r>
            <a:br>
              <a:rPr lang="en-US" altLang="en-US" sz="2800"/>
            </a:br>
            <a:r>
              <a:rPr lang="en-US" altLang="en-US" sz="2800"/>
              <a:t>(II) a reasonable opportunity to present objections to such judgment or order;</a:t>
            </a:r>
          </a:p>
        </p:txBody>
      </p:sp>
    </p:spTree>
    <p:extLst>
      <p:ext uri="{BB962C8B-B14F-4D97-AF65-F5344CB8AC3E}">
        <p14:creationId xmlns:p14="http://schemas.microsoft.com/office/powerpoint/2010/main" val="6163429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524000" y="1063626"/>
            <a:ext cx="8991600" cy="4765675"/>
          </a:xfrm>
        </p:spPr>
        <p:txBody>
          <a:bodyPr>
            <a:normAutofit fontScale="90000"/>
          </a:bodyPr>
          <a:lstStyle/>
          <a:p>
            <a:pPr algn="l" eaLnBrk="1" hangingPunct="1"/>
            <a:r>
              <a:rPr lang="en-US" altLang="en-US" smtClean="0"/>
              <a:t>P wants to build a dump in some wetlands</a:t>
            </a:r>
            <a:br>
              <a:rPr lang="en-US" altLang="en-US" smtClean="0"/>
            </a:br>
            <a:r>
              <a:rPr lang="en-US" altLang="en-US" smtClean="0"/>
              <a:t>The Army Corp of Engineers refuses to issue a permit</a:t>
            </a:r>
            <a:br>
              <a:rPr lang="en-US" altLang="en-US" smtClean="0"/>
            </a:br>
            <a:r>
              <a:rPr lang="en-US" altLang="en-US" smtClean="0"/>
              <a:t>P sues the Army Corp of Engineers</a:t>
            </a:r>
            <a:br>
              <a:rPr lang="en-US" altLang="en-US" smtClean="0"/>
            </a:br>
            <a:r>
              <a:rPr lang="en-US" altLang="en-US" smtClean="0"/>
              <a:t>May people who live by the wetlands intervene on the side of the government?</a:t>
            </a:r>
            <a:br>
              <a:rPr lang="en-US" altLang="en-US" smtClean="0"/>
            </a:br>
            <a:endParaRPr lang="en-US" altLang="en-US" smtClean="0"/>
          </a:p>
        </p:txBody>
      </p:sp>
    </p:spTree>
    <p:extLst>
      <p:ext uri="{BB962C8B-B14F-4D97-AF65-F5344CB8AC3E}">
        <p14:creationId xmlns:p14="http://schemas.microsoft.com/office/powerpoint/2010/main" val="19028648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smtClean="0"/>
              <a:t>(b) Permissive Intervention.</a:t>
            </a:r>
            <a:br>
              <a:rPr lang="en-US" altLang="en-US" smtClean="0"/>
            </a:br>
            <a:r>
              <a:rPr lang="en-US" altLang="en-US" smtClean="0"/>
              <a:t>    (1) In General. On timely motion, the court may permit anyone to intervene who:</a:t>
            </a:r>
            <a:br>
              <a:rPr lang="en-US" altLang="en-US" smtClean="0"/>
            </a:br>
            <a:r>
              <a:rPr lang="en-US" altLang="en-US" smtClean="0"/>
              <a:t>        (A) is given a conditional right to intervene by a federal statute; or</a:t>
            </a:r>
            <a:br>
              <a:rPr lang="en-US" altLang="en-US" smtClean="0"/>
            </a:br>
            <a:r>
              <a:rPr lang="en-US" altLang="en-US" smtClean="0"/>
              <a:t>        (B) has a claim or defense that shares with the main action a common question of law or fact.</a:t>
            </a:r>
            <a:br>
              <a:rPr lang="en-US" altLang="en-US" smtClean="0"/>
            </a:br>
            <a:r>
              <a:rPr lang="en-US" altLang="en-US" smtClean="0"/>
              <a:t>. . .</a:t>
            </a:r>
          </a:p>
        </p:txBody>
      </p:sp>
    </p:spTree>
    <p:extLst>
      <p:ext uri="{BB962C8B-B14F-4D97-AF65-F5344CB8AC3E}">
        <p14:creationId xmlns:p14="http://schemas.microsoft.com/office/powerpoint/2010/main" val="443068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05000" y="274638"/>
            <a:ext cx="8305800" cy="6278562"/>
          </a:xfrm>
        </p:spPr>
        <p:txBody>
          <a:bodyPr/>
          <a:lstStyle/>
          <a:p>
            <a:pPr algn="l" eaLnBrk="1" hangingPunct="1"/>
            <a:r>
              <a:rPr lang="en-US" altLang="en-US" smtClean="0"/>
              <a:t>P sues D and D’s employer E for a battery committed by D in the course of D’s employment. May E cross-claim against D for indemnification?</a:t>
            </a:r>
          </a:p>
        </p:txBody>
      </p:sp>
    </p:spTree>
    <p:extLst>
      <p:ext uri="{BB962C8B-B14F-4D97-AF65-F5344CB8AC3E}">
        <p14:creationId xmlns:p14="http://schemas.microsoft.com/office/powerpoint/2010/main" val="1225211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278562"/>
          </a:xfrm>
        </p:spPr>
        <p:txBody>
          <a:bodyPr/>
          <a:lstStyle/>
          <a:p>
            <a:pPr algn="l" eaLnBrk="1" hangingPunct="1"/>
            <a:r>
              <a:rPr lang="en-US" altLang="en-US" smtClean="0"/>
              <a:t>If E chooses not to cross-claim for indemnification, may E nevertheless cross-claim against D for D’s pilfering office supplies?</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060998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81200" y="274638"/>
            <a:ext cx="8229600" cy="5973762"/>
          </a:xfrm>
        </p:spPr>
        <p:txBody>
          <a:bodyPr/>
          <a:lstStyle/>
          <a:p>
            <a:pPr algn="l" eaLnBrk="1" hangingPunct="1"/>
            <a:r>
              <a:rPr lang="en-US" altLang="en-US" smtClean="0"/>
              <a:t>If E chooses to cross-claim against D for indemnification, may D join an action against E for E’s failure to pay back wages?</a:t>
            </a:r>
            <a:br>
              <a:rPr lang="en-US" altLang="en-US" smtClean="0"/>
            </a:br>
            <a:endParaRPr lang="en-US" altLang="en-US" smtClean="0"/>
          </a:p>
        </p:txBody>
      </p:sp>
    </p:spTree>
    <p:extLst>
      <p:ext uri="{BB962C8B-B14F-4D97-AF65-F5344CB8AC3E}">
        <p14:creationId xmlns:p14="http://schemas.microsoft.com/office/powerpoint/2010/main" val="1471466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717</Words>
  <Application>Microsoft Office PowerPoint</Application>
  <PresentationFormat>Widescreen</PresentationFormat>
  <Paragraphs>63</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Calibri Light</vt:lpstr>
      <vt:lpstr>Office Theme</vt:lpstr>
      <vt:lpstr>Thurs., Oct. 27</vt:lpstr>
      <vt:lpstr>complex litigation  joinder of parties and causes of action</vt:lpstr>
      <vt:lpstr>two questions –    1) are people already adversaries? 2) does the cause of action concern the same t/o as an action already being litigated? </vt:lpstr>
      <vt:lpstr>1) are people already adversaries? YES 2) does the cause of action concern the same t/o as an action already being litigated? NO   permitted, not required   Example 13(b) : P sues D for battery D joins a counterclaim against P for breach of an unrelated contract</vt:lpstr>
      <vt:lpstr>1) are people already adversaries? NO 2) does the cause of action concern the same t/o as an action already being litigated?  YES  permitted, not required  Example 13(g) crossclaim P sues D1 and D2 for battery D1 joins an action against D2 for his damages in the brawl </vt:lpstr>
      <vt:lpstr>1) are people already adversaries? YES 2) does the cause of action concern the same t/o as an action already being litigated?  YES required  13(a) claim preclusion  Example: P sues D for battery D must joins an action against P for his damages in the brawl P must join an action against D for defamation concerning statements that D made during the brawl</vt:lpstr>
      <vt:lpstr>P sues D and D’s employer E for a battery committed by D in the course of D’s employment. May E cross-claim against D for indemnification?</vt:lpstr>
      <vt:lpstr>If E chooses not to cross-claim for indemnification, may E nevertheless cross-claim against D for D’s pilfering office supplies?  </vt:lpstr>
      <vt:lpstr>If E chooses to cross-claim against D for indemnification, may D join an action against E for E’s failure to pay back wages? </vt:lpstr>
      <vt:lpstr>Rule 18. Joinder of Claims  (a) In General.  A party asserting a claim, counterclaim, crossclaim, or third-party claim may join, as independent or alternative claims, as many claims as it has against an opposing party.   </vt:lpstr>
      <vt:lpstr>1) are people already adversaries? YES 2) does the cause of action concern the same t/o as an action already being litigated? NO   permitted, not required   Example 18(a) : P sues D for battery P joins an action against D for breach of an unrelated contract</vt:lpstr>
      <vt:lpstr>P sues D1 and D2 for damages in a battery. May D1 cross-claim against D2 for breach of an unrelated contract?   Assume that D1 cross-claims against D2 for his damages in the battery. May D1 now join an action against D2 for breach of an unrelated contract? </vt:lpstr>
      <vt:lpstr>P (NY) sues D (Conn.) in federal court in D. Wyo. for a battery that occurred in Wyo.  D answers. P amends to join an action against D for another battery that occurred in Texas.  PJ and V for the Texas battery action?</vt:lpstr>
      <vt:lpstr>Rule 20. Permissive Joinder of Parties (a) Persons Who May Join or Be Joined.     (1) Plaintiffs. Persons may join in one action as plaintiffs if:         (A) they assert any right to relief jointly, severally, or in the alternative with respect to or arising out of the same transaction, occurrence, or series of transactions or occurrences; and         (B) any question of law or fact common to all plaintiffs will arise in the action.  </vt:lpstr>
      <vt:lpstr>(2) Defendants. Persons . . . may be joined in one action as defendants if:         (A) any right to relief is asserted against them jointly, severally, or in the alternative with respect to or arising out of the same transaction, occurrence, or series of transactions or occurrences; and         (B) any question of law or fact common to all defendants will arise in the action.</vt:lpstr>
      <vt:lpstr>1) are people already adversaries? NO 2) does the cause of action concern the same t/o as an action already being litigated? YES  permitted, not required   Example 20(a): P sues D1 for battery P joins a battery action against D2 concerning the same brawl</vt:lpstr>
      <vt:lpstr>A, B and C, each driving separate cars, get into a car accident  May both B and C sue A?   Must they?  May A sue both B and C?  Must he? </vt:lpstr>
      <vt:lpstr>Rule 13. Counterclaim and Crossclaim   . . .    (h) Joining Additional Parties.  Rules 19 and 20 govern the addition of a person as a party to a counterclaim or crossclaim. </vt:lpstr>
      <vt:lpstr>P sues D1 and D2 for a 4-car pileup in Vermont  May D1 cross-claim against D2 for damages D2’s car did to D1’s car? May D1 join X to that cross-claim? Must D1 join X to that cross-claim? </vt:lpstr>
      <vt:lpstr>P sues D for battery concerning P’s damages from a barroom brawl May D counterclaim against P for his damages from a different brawl between P, D, and X?  May D join X to this counterclaim? </vt:lpstr>
      <vt:lpstr>impleaders  also known as  third party complaints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P, Z, and X are in a barroom brawl  P sues Y, Z’s employer on the ground that Z’s battery was committed in the course of employment  May Y implead Z?  May Y implead its insurer I?  If P sues Z, may Z implead X? </vt:lpstr>
      <vt:lpstr>P sues D for negligence in federal court  D fails to implead his insurance company I  D loses  D then brings an action against I for indemnification under the insurance contract  What defenses can I bring up?</vt:lpstr>
      <vt:lpstr>P (NJ) sues D (NY) in S.D.N.Y.   Suit is under MD battery law concerning a brawl between P and D in MD.   May D join an indemnification action against X, his insurance company?   Is there SMJ for P's suit against D if X's state of incorporation is NJ?   Is there SMJ for D's impleader against X if X's state of incorporation is NY? </vt:lpstr>
      <vt:lpstr>- Assume X is joined.   - D is found liable and it is determined that X must indemnify D under the insurance contract.   - Subsequently X sues D in New York state court for premiums that were past due at the time of D's impleader against X.   - May the suit proceed?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 X, employee of D, gets in car accident with P - P sues D in D.N.J. under theory of respondeat superior - D impleads X for indemnification - May X bring an action against P for X’s damages in the car accident?  - Must he? - If X does not bring an action against P concerning the car accident, may X bring an action against P for P’s breach of a contract to mow X’s lawn? </vt:lpstr>
      <vt:lpstr>intersection between joinder rules and  PJ and venue</vt:lpstr>
      <vt:lpstr>causes of actions joined under 18(a) by plaintiffs against defendants  each must satisfy venue statute and there must be PJ over the defendants for each</vt:lpstr>
      <vt:lpstr>joinder of defendants under Rs 19 &amp; 20  there must be PJ over each defendant, the venue statute must be satisfied with respect to all defendants</vt:lpstr>
      <vt:lpstr>compulsory counterclaims by defendants against plaintiffs  PJ is considered satisfied (or waived) venue statute need not be satisfied</vt:lpstr>
      <vt:lpstr>Permissive counterclaims by defendants against plaintiffs  majority view is PJ is considered satisfied (or waived)  majority view is venue statute need not be satisfied</vt:lpstr>
      <vt:lpstr>crossclaims between codefendants or coplaintiffs  no extra PJ argument is needed no extra venue argument is needed</vt:lpstr>
      <vt:lpstr>third party complaints brought by defendants  there must be PJ over the third party defendant  venue statute need not be satisfied</vt:lpstr>
      <vt:lpstr>necessary parties</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P, D, and X are in an accident in which D runs into P’s and X’s car   P sues D for negligence  Is X a necessary party on the ground that a determination of D’s negligence in X’s absence will impair X’s ability to protect his interest?</vt:lpstr>
      <vt:lpstr>P, D, and X are in an accident in which D runs into P’s and X’s car   P sues D for negligence  D is determined to be not negligent  X then sues D for negligence  can D preclude X from relitigating the issue of D’s negligence? </vt:lpstr>
      <vt:lpstr>P, D, and X are in an accident in which all three cars run into one another  P sues D for negligence  D is found not liable on the ground the P was contributorily negligent  P then sues X for negligence  Can X preclude P from relitigating the issue of P’s contributory negligence?</vt:lpstr>
      <vt:lpstr>P, D, and X are in an accident in which D runs into P’s and X’s car   P sues D for negligence  Is X a necessary party on the ground that, in X’s absence, D may be submitted to inconsistent obligations?</vt:lpstr>
      <vt:lpstr>P, D, and X are in an accident in which D runs into P’s and X’s car   P sues D for negligence  D is determined to be not negligent  X then sues D for negligence  D is determined to be negligent.   D pays X’s damages. </vt:lpstr>
      <vt:lpstr> A, B and C are in a brawl  A sues B for battery (but C really did it)  Is C a necessary party because he is essential for B’s defense?</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 you are suing a corporation to have certain dividends declared in your name, but the majority of a board of directors has to sign on for that to happen - are the members of the board necessary parties? </vt:lpstr>
      <vt:lpstr>P sues the D Corp. for product liability concerning a product that failed and is asking for $20k of damages  X and Y also bought D Corp. products that failed and each suffered $10k in damages  Any chance X and Y necessary parties? </vt:lpstr>
      <vt:lpstr>- water flows from D’s property down to P’s, flooding it - P sues D to erect a dam to protect P’s property - if the dam is erected X’s property, upstream from D’s will be flooded - Is X a necessary party? </vt:lpstr>
      <vt:lpstr>Sublessee sues lessee to alter property.  Lessor, who must consent to change, is a necessary party.   Why?</vt:lpstr>
      <vt:lpstr>Glueck sues Company to have Company reissue shares currently held by Haas in Glueck and Haas’s name.  Haas (who thinks shares are all his) is a necessary party.  Why?</vt:lpstr>
      <vt:lpstr>P claims a vase in D’s possession.   X also claims the vase.  X is a necessary party.  Why?</vt:lpstr>
      <vt:lpstr>interpleader</vt:lpstr>
      <vt:lpstr>A purchasers of a debenture sues the issuer to assert alleged right to convert the debenture into stock.  Are the other owners of the debentures necessary parties? </vt:lpstr>
      <vt:lpstr>  African-Americans who have been refused employment by a fire department are suing the city for racial discrimination in hiring. They are asking for preferential treatment in hiring by the fire department as a remedy for past discrimination. Are white applicants to the fire department necessary parties? </vt:lpstr>
      <vt:lpstr>Glueck (NY) sues Company (Cal.) in federal court in California to have Company reissue shares currently held by Haas (NY) in Glueck and Haas’s name.  Is there a problem...?</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African-Americans who have been refused employment by a fire department are suing the city for racial discrimination in hiring.   They are asking for preferential treatment in hiring by the fire department as a remedy for past discrimination.   May the white firefighters (or white applicants to the fire department) who would be affected by this relief intervene of right?   Would there be any conditions on their intervention? </vt:lpstr>
      <vt:lpstr>What if the white firefighters do not intervene?</vt:lpstr>
      <vt:lpstr>42 U.S.C. § 2000e-2(n)</vt:lpstr>
      <vt:lpstr>(B) A practice described in subparagraph (A) may not be challenged in a claim under the Constitution or Federal civil rights laws— (i) by a person who, prior to the entry of the judgment or order described in subparagraph (A), had— (I)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 (II) a reasonable opportunity to present objections to such judgment or order;</vt:lpstr>
      <vt:lpstr>P wants to build a dump in some wetlands The Army Corp of Engineers refuses to issue a permit P sues the Army Corp of Engineers May people who live by the wetlands intervene on the side of the government?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Owner</cp:lastModifiedBy>
  <cp:revision>32</cp:revision>
  <cp:lastPrinted>2016-10-19T15:29:49Z</cp:lastPrinted>
  <dcterms:created xsi:type="dcterms:W3CDTF">2016-10-04T18:58:36Z</dcterms:created>
  <dcterms:modified xsi:type="dcterms:W3CDTF">2016-10-27T12:59:43Z</dcterms:modified>
</cp:coreProperties>
</file>