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2"/>
  </p:handoutMasterIdLst>
  <p:sldIdLst>
    <p:sldId id="257" r:id="rId2"/>
    <p:sldId id="490" r:id="rId3"/>
    <p:sldId id="491" r:id="rId4"/>
    <p:sldId id="508" r:id="rId5"/>
    <p:sldId id="509" r:id="rId6"/>
    <p:sldId id="510" r:id="rId7"/>
    <p:sldId id="511" r:id="rId8"/>
    <p:sldId id="512" r:id="rId9"/>
    <p:sldId id="513" r:id="rId10"/>
    <p:sldId id="514" r:id="rId11"/>
    <p:sldId id="515" r:id="rId12"/>
    <p:sldId id="516" r:id="rId13"/>
    <p:sldId id="517" r:id="rId14"/>
    <p:sldId id="518" r:id="rId15"/>
    <p:sldId id="519" r:id="rId16"/>
    <p:sldId id="520" r:id="rId17"/>
    <p:sldId id="521" r:id="rId18"/>
    <p:sldId id="522" r:id="rId19"/>
    <p:sldId id="523" r:id="rId20"/>
    <p:sldId id="524" r:id="rId21"/>
    <p:sldId id="525" r:id="rId22"/>
    <p:sldId id="526" r:id="rId23"/>
    <p:sldId id="527" r:id="rId24"/>
    <p:sldId id="528" r:id="rId25"/>
    <p:sldId id="529" r:id="rId26"/>
    <p:sldId id="530" r:id="rId27"/>
    <p:sldId id="531" r:id="rId28"/>
    <p:sldId id="532" r:id="rId29"/>
    <p:sldId id="533" r:id="rId30"/>
    <p:sldId id="534" r:id="rId31"/>
    <p:sldId id="535" r:id="rId32"/>
    <p:sldId id="536" r:id="rId33"/>
    <p:sldId id="537" r:id="rId34"/>
    <p:sldId id="538" r:id="rId35"/>
    <p:sldId id="539" r:id="rId36"/>
    <p:sldId id="540" r:id="rId37"/>
    <p:sldId id="541" r:id="rId38"/>
    <p:sldId id="542" r:id="rId39"/>
    <p:sldId id="543" r:id="rId40"/>
    <p:sldId id="544" r:id="rId41"/>
    <p:sldId id="545" r:id="rId42"/>
    <p:sldId id="546" r:id="rId43"/>
    <p:sldId id="547" r:id="rId44"/>
    <p:sldId id="548" r:id="rId45"/>
    <p:sldId id="549" r:id="rId46"/>
    <p:sldId id="550" r:id="rId47"/>
    <p:sldId id="551" r:id="rId48"/>
    <p:sldId id="552" r:id="rId49"/>
    <p:sldId id="553" r:id="rId50"/>
    <p:sldId id="554" r:id="rId5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82" d="100"/>
          <a:sy n="82" d="100"/>
        </p:scale>
        <p:origin x="96" y="18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89EA5EA1-9371-43D8-8390-C5C1679D6EA6}" type="datetimeFigureOut">
              <a:rPr lang="en-US" smtClean="0"/>
              <a:t>10/26/2016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B7FA2F5-FAAF-4CA7-824F-005987F49B5F}" type="slidenum">
              <a:rPr lang="en-US" smtClean="0"/>
              <a:t>‹#›</a:t>
            </a:fld>
            <a:endParaRPr lang="en-US"/>
          </a:p>
        </p:txBody>
      </p:sp>
    </p:spTree>
    <p:extLst>
      <p:ext uri="{BB962C8B-B14F-4D97-AF65-F5344CB8AC3E}">
        <p14:creationId xmlns:p14="http://schemas.microsoft.com/office/powerpoint/2010/main" val="355805269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97A3D2-F7CB-45EF-856E-36BD18665A59}" type="datetimeFigureOut">
              <a:rPr lang="en-US" smtClean="0"/>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3618107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97A3D2-F7CB-45EF-856E-36BD18665A59}" type="datetimeFigureOut">
              <a:rPr lang="en-US" smtClean="0"/>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1341771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97A3D2-F7CB-45EF-856E-36BD18665A59}" type="datetimeFigureOut">
              <a:rPr lang="en-US" smtClean="0"/>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77127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97A3D2-F7CB-45EF-856E-36BD18665A59}" type="datetimeFigureOut">
              <a:rPr lang="en-US" smtClean="0"/>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2653868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97A3D2-F7CB-45EF-856E-36BD18665A59}" type="datetimeFigureOut">
              <a:rPr lang="en-US" smtClean="0"/>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202404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97A3D2-F7CB-45EF-856E-36BD18665A59}" type="datetimeFigureOut">
              <a:rPr lang="en-US" smtClean="0"/>
              <a:t>10/26/2016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4168980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97A3D2-F7CB-45EF-856E-36BD18665A59}" type="datetimeFigureOut">
              <a:rPr lang="en-US" smtClean="0"/>
              <a:t>10/26/2016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2374550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97A3D2-F7CB-45EF-856E-36BD18665A59}" type="datetimeFigureOut">
              <a:rPr lang="en-US" smtClean="0"/>
              <a:t>10/26/2016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2986793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97A3D2-F7CB-45EF-856E-36BD18665A59}" type="datetimeFigureOut">
              <a:rPr lang="en-US" smtClean="0"/>
              <a:t>10/26/2016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1144357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97A3D2-F7CB-45EF-856E-36BD18665A59}" type="datetimeFigureOut">
              <a:rPr lang="en-US" smtClean="0"/>
              <a:t>10/26/2016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4288426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97A3D2-F7CB-45EF-856E-36BD18665A59}" type="datetimeFigureOut">
              <a:rPr lang="en-US" smtClean="0"/>
              <a:t>10/26/2016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1086544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97A3D2-F7CB-45EF-856E-36BD18665A59}" type="datetimeFigureOut">
              <a:rPr lang="en-US" smtClean="0"/>
              <a:t>10/26/2016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B2AE58-61C5-40DF-983F-170B8943705E}" type="slidenum">
              <a:rPr lang="en-US" smtClean="0"/>
              <a:t>‹#›</a:t>
            </a:fld>
            <a:endParaRPr lang="en-US"/>
          </a:p>
        </p:txBody>
      </p:sp>
    </p:spTree>
    <p:extLst>
      <p:ext uri="{BB962C8B-B14F-4D97-AF65-F5344CB8AC3E}">
        <p14:creationId xmlns:p14="http://schemas.microsoft.com/office/powerpoint/2010/main" val="7990595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05000" y="274638"/>
            <a:ext cx="8305800" cy="5668962"/>
          </a:xfrm>
        </p:spPr>
        <p:txBody>
          <a:bodyPr/>
          <a:lstStyle/>
          <a:p>
            <a:pPr eaLnBrk="1" hangingPunct="1"/>
            <a:r>
              <a:rPr lang="en-US" altLang="en-US" dirty="0" smtClean="0"/>
              <a:t>Wed., </a:t>
            </a:r>
            <a:r>
              <a:rPr lang="en-US" altLang="en-US" dirty="0" smtClean="0"/>
              <a:t>Oct. </a:t>
            </a:r>
            <a:r>
              <a:rPr lang="en-US" altLang="en-US" dirty="0" smtClean="0"/>
              <a:t>26</a:t>
            </a:r>
            <a:endParaRPr lang="en-US" altLang="en-US" dirty="0" smtClean="0"/>
          </a:p>
        </p:txBody>
      </p:sp>
    </p:spTree>
    <p:extLst>
      <p:ext uri="{BB962C8B-B14F-4D97-AF65-F5344CB8AC3E}">
        <p14:creationId xmlns:p14="http://schemas.microsoft.com/office/powerpoint/2010/main" val="21972754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828800" y="274638"/>
            <a:ext cx="8382000" cy="6354762"/>
          </a:xfrm>
        </p:spPr>
        <p:txBody>
          <a:bodyPr rtlCol="0">
            <a:normAutofit/>
          </a:bodyPr>
          <a:lstStyle/>
          <a:p>
            <a:pPr>
              <a:defRPr/>
            </a:pPr>
            <a:r>
              <a:rPr lang="en-US" dirty="0" smtClean="0"/>
              <a:t>- P sues D for battery in state court within the statute of limitations</a:t>
            </a:r>
            <a:br>
              <a:rPr lang="en-US" dirty="0" smtClean="0"/>
            </a:br>
            <a:r>
              <a:rPr lang="en-US" dirty="0" smtClean="0"/>
              <a:t>- D answers, bringing a compulsory counterclaim for his damages from the same brawl</a:t>
            </a:r>
            <a:br>
              <a:rPr lang="en-US" dirty="0" smtClean="0"/>
            </a:br>
            <a:r>
              <a:rPr lang="en-US" dirty="0" smtClean="0"/>
              <a:t>- By the time of the answer, the counterclaim is outside of the statute of limitations</a:t>
            </a:r>
            <a:br>
              <a:rPr lang="en-US" dirty="0" smtClean="0"/>
            </a:br>
            <a:r>
              <a:rPr lang="en-US" dirty="0" smtClean="0"/>
              <a:t>- Is it barred?</a:t>
            </a:r>
            <a:br>
              <a:rPr lang="en-US" dirty="0" smtClean="0"/>
            </a:br>
            <a:endParaRPr lang="en-US" dirty="0" smtClean="0"/>
          </a:p>
        </p:txBody>
      </p:sp>
    </p:spTree>
    <p:extLst>
      <p:ext uri="{BB962C8B-B14F-4D97-AF65-F5344CB8AC3E}">
        <p14:creationId xmlns:p14="http://schemas.microsoft.com/office/powerpoint/2010/main" val="915470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905000" y="274638"/>
            <a:ext cx="8610600" cy="6583362"/>
          </a:xfrm>
        </p:spPr>
        <p:txBody>
          <a:bodyPr rtlCol="0">
            <a:normAutofit/>
          </a:bodyPr>
          <a:lstStyle/>
          <a:p>
            <a:pPr>
              <a:defRPr/>
            </a:pPr>
            <a:r>
              <a:rPr lang="en-US" sz="3600"/>
              <a:t>(c) Relation Back of Amendments.</a:t>
            </a:r>
            <a:br>
              <a:rPr lang="en-US" sz="3600"/>
            </a:br>
            <a:r>
              <a:rPr lang="en-US" sz="3600"/>
              <a:t>    (1) When an Amendment Relates Back.  An amendment to a pleading relates back to the date of the original pleading when:</a:t>
            </a:r>
            <a:br>
              <a:rPr lang="en-US" sz="3600"/>
            </a:br>
            <a:r>
              <a:rPr lang="en-US" sz="3600"/>
              <a:t>        (A) the law that provides the applicable statute of limitations allows relation back;</a:t>
            </a:r>
            <a:br>
              <a:rPr lang="en-US" sz="3600"/>
            </a:br>
            <a:r>
              <a:rPr lang="en-US" sz="3600"/>
              <a:t>        (B) the amendment asserts a claim or defense that arose out of the conduct, transaction, or occurrence set out — or attempted to be set</a:t>
            </a:r>
            <a:br>
              <a:rPr lang="en-US" sz="3600"/>
            </a:br>
            <a:r>
              <a:rPr lang="en-US" sz="3600"/>
              <a:t>        out — in the original pleading; or…</a:t>
            </a:r>
            <a:br>
              <a:rPr lang="en-US" sz="3600"/>
            </a:br>
            <a:endParaRPr lang="en-US" sz="3600"/>
          </a:p>
        </p:txBody>
      </p:sp>
    </p:spTree>
    <p:extLst>
      <p:ext uri="{BB962C8B-B14F-4D97-AF65-F5344CB8AC3E}">
        <p14:creationId xmlns:p14="http://schemas.microsoft.com/office/powerpoint/2010/main" val="735300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828800" y="274638"/>
            <a:ext cx="8382000" cy="6202362"/>
          </a:xfrm>
        </p:spPr>
        <p:txBody>
          <a:bodyPr rtlCol="0">
            <a:normAutofit/>
          </a:bodyPr>
          <a:lstStyle/>
          <a:p>
            <a:pPr>
              <a:defRPr/>
            </a:pPr>
            <a:r>
              <a:rPr lang="en-US" sz="3200" dirty="0"/>
              <a:t>- P sues D for battery in state court within the statute of limitations</a:t>
            </a:r>
            <a:br>
              <a:rPr lang="en-US" sz="3200" dirty="0"/>
            </a:br>
            <a:r>
              <a:rPr lang="en-US" sz="3200" dirty="0"/>
              <a:t>- D answers, bringing a compulsory counterclaim for defamation concerning statements P made during the brawl</a:t>
            </a:r>
            <a:br>
              <a:rPr lang="en-US" sz="3200" dirty="0"/>
            </a:br>
            <a:r>
              <a:rPr lang="en-US" sz="3200" dirty="0"/>
              <a:t>- The counterclaim was outside the statute of limitations for defamation (with is shorter than the statute of limitations for battery) even at the time that P served his complaint upon D</a:t>
            </a:r>
            <a:br>
              <a:rPr lang="en-US" sz="3200" dirty="0"/>
            </a:br>
            <a:r>
              <a:rPr lang="en-US" sz="3200" dirty="0"/>
              <a:t>- P claims that D’s defamation action is barred by the applicable statute of limitations</a:t>
            </a:r>
            <a:br>
              <a:rPr lang="en-US" sz="3200" dirty="0"/>
            </a:br>
            <a:r>
              <a:rPr lang="en-US" sz="3200" dirty="0"/>
              <a:t>- Is it?</a:t>
            </a:r>
            <a:br>
              <a:rPr lang="en-US" sz="3200" dirty="0"/>
            </a:br>
            <a:endParaRPr lang="en-US" sz="3200" dirty="0"/>
          </a:p>
        </p:txBody>
      </p:sp>
    </p:spTree>
    <p:extLst>
      <p:ext uri="{BB962C8B-B14F-4D97-AF65-F5344CB8AC3E}">
        <p14:creationId xmlns:p14="http://schemas.microsoft.com/office/powerpoint/2010/main" val="26968939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828800" y="274638"/>
            <a:ext cx="8382000" cy="6202362"/>
          </a:xfrm>
        </p:spPr>
        <p:txBody>
          <a:bodyPr/>
          <a:lstStyle/>
          <a:p>
            <a:pPr eaLnBrk="1" hangingPunct="1"/>
            <a:r>
              <a:rPr lang="en-US" altLang="en-US" smtClean="0"/>
              <a:t>other joinder rules</a:t>
            </a:r>
            <a:br>
              <a:rPr lang="en-US" altLang="en-US" smtClean="0"/>
            </a:br>
            <a:r>
              <a:rPr lang="en-US" altLang="en-US" smtClean="0"/>
              <a:t/>
            </a:r>
            <a:br>
              <a:rPr lang="en-US" altLang="en-US" smtClean="0"/>
            </a:br>
            <a:r>
              <a:rPr lang="en-US" altLang="en-US" smtClean="0"/>
              <a:t>joinder of causes of action</a:t>
            </a:r>
            <a:br>
              <a:rPr lang="en-US" altLang="en-US" smtClean="0"/>
            </a:br>
            <a:r>
              <a:rPr lang="en-US" altLang="en-US" smtClean="0"/>
              <a:t>joinder of parties</a:t>
            </a:r>
          </a:p>
        </p:txBody>
      </p:sp>
    </p:spTree>
    <p:extLst>
      <p:ext uri="{BB962C8B-B14F-4D97-AF65-F5344CB8AC3E}">
        <p14:creationId xmlns:p14="http://schemas.microsoft.com/office/powerpoint/2010/main" val="2742733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676400" y="274638"/>
            <a:ext cx="8534400" cy="6202362"/>
          </a:xfrm>
        </p:spPr>
        <p:txBody>
          <a:bodyPr/>
          <a:lstStyle/>
          <a:p>
            <a:pPr eaLnBrk="1" hangingPunct="1"/>
            <a:r>
              <a:rPr lang="en-US" altLang="en-US" smtClean="0"/>
              <a:t>two questions – </a:t>
            </a:r>
            <a:br>
              <a:rPr lang="en-US" altLang="en-US" smtClean="0"/>
            </a:br>
            <a:r>
              <a:rPr lang="en-US" altLang="en-US" smtClean="0"/>
              <a:t> </a:t>
            </a:r>
            <a:br>
              <a:rPr lang="en-US" altLang="en-US" smtClean="0"/>
            </a:br>
            <a:r>
              <a:rPr lang="en-US" altLang="en-US" smtClean="0"/>
              <a:t>1) are people already adversaries?</a:t>
            </a:r>
            <a:br>
              <a:rPr lang="en-US" altLang="en-US" smtClean="0"/>
            </a:br>
            <a:r>
              <a:rPr lang="en-US" altLang="en-US" smtClean="0"/>
              <a:t>2) does the cause of action concern the same t/o as an action already being litigated?</a:t>
            </a:r>
            <a:br>
              <a:rPr lang="en-US" altLang="en-US" smtClean="0"/>
            </a:br>
            <a:endParaRPr lang="en-US" altLang="en-US" smtClean="0"/>
          </a:p>
        </p:txBody>
      </p:sp>
    </p:spTree>
    <p:extLst>
      <p:ext uri="{BB962C8B-B14F-4D97-AF65-F5344CB8AC3E}">
        <p14:creationId xmlns:p14="http://schemas.microsoft.com/office/powerpoint/2010/main" val="28836356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905000" y="274638"/>
            <a:ext cx="8305800" cy="6278562"/>
          </a:xfrm>
        </p:spPr>
        <p:txBody>
          <a:bodyPr rtlCol="0">
            <a:normAutofit fontScale="90000"/>
          </a:bodyPr>
          <a:lstStyle/>
          <a:p>
            <a:pPr>
              <a:defRPr/>
            </a:pPr>
            <a:r>
              <a:rPr lang="en-US" dirty="0" smtClean="0"/>
              <a:t>1) are people already adversaries? NO</a:t>
            </a:r>
            <a:br>
              <a:rPr lang="en-US" dirty="0" smtClean="0"/>
            </a:br>
            <a:r>
              <a:rPr lang="en-US" dirty="0" smtClean="0"/>
              <a:t>2) does the cause of action concern the same t/o as an action already being litigated?  NO</a:t>
            </a:r>
            <a:br>
              <a:rPr lang="en-US" dirty="0" smtClean="0"/>
            </a:br>
            <a:r>
              <a:rPr lang="en-US" dirty="0" smtClean="0"/>
              <a:t/>
            </a:r>
            <a:br>
              <a:rPr lang="en-US" dirty="0" smtClean="0"/>
            </a:br>
            <a:r>
              <a:rPr lang="en-US" dirty="0" smtClean="0"/>
              <a:t>forbidden</a:t>
            </a:r>
            <a:br>
              <a:rPr lang="en-US" dirty="0" smtClean="0"/>
            </a:br>
            <a:r>
              <a:rPr lang="en-US" dirty="0" smtClean="0"/>
              <a:t/>
            </a:r>
            <a:br>
              <a:rPr lang="en-US" dirty="0" smtClean="0"/>
            </a:br>
            <a:r>
              <a:rPr lang="en-US" dirty="0" smtClean="0"/>
              <a:t>Example:</a:t>
            </a:r>
            <a:br>
              <a:rPr lang="en-US" dirty="0" smtClean="0"/>
            </a:br>
            <a:r>
              <a:rPr lang="en-US" dirty="0" smtClean="0"/>
              <a:t>P sues D1 for breach of contract</a:t>
            </a:r>
            <a:br>
              <a:rPr lang="en-US" dirty="0" smtClean="0"/>
            </a:br>
            <a:r>
              <a:rPr lang="en-US" dirty="0" smtClean="0"/>
              <a:t>P joins an action against D2 for an unrelated battery</a:t>
            </a:r>
          </a:p>
        </p:txBody>
      </p:sp>
    </p:spTree>
    <p:extLst>
      <p:ext uri="{BB962C8B-B14F-4D97-AF65-F5344CB8AC3E}">
        <p14:creationId xmlns:p14="http://schemas.microsoft.com/office/powerpoint/2010/main" val="4126311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828800" y="304800"/>
            <a:ext cx="8839200" cy="6477000"/>
          </a:xfrm>
        </p:spPr>
        <p:txBody>
          <a:bodyPr rtlCol="0">
            <a:normAutofit fontScale="90000"/>
          </a:bodyPr>
          <a:lstStyle/>
          <a:p>
            <a:pPr>
              <a:defRPr/>
            </a:pPr>
            <a:r>
              <a:rPr lang="en-US" dirty="0" smtClean="0"/>
              <a:t>1) are people already adversaries? YES</a:t>
            </a:r>
            <a:br>
              <a:rPr lang="en-US" dirty="0" smtClean="0"/>
            </a:br>
            <a:r>
              <a:rPr lang="en-US" dirty="0" smtClean="0"/>
              <a:t>2) does the cause of action concern the same t/o as an action already being litigated? NO </a:t>
            </a:r>
            <a:br>
              <a:rPr lang="en-US" dirty="0" smtClean="0"/>
            </a:br>
            <a:r>
              <a:rPr lang="en-US" dirty="0" smtClean="0"/>
              <a:t/>
            </a:r>
            <a:br>
              <a:rPr lang="en-US" dirty="0" smtClean="0"/>
            </a:br>
            <a:r>
              <a:rPr lang="en-US" dirty="0" smtClean="0"/>
              <a:t>permitted, not required</a:t>
            </a:r>
            <a:br>
              <a:rPr lang="en-US" dirty="0" smtClean="0"/>
            </a:br>
            <a:r>
              <a:rPr lang="en-US" dirty="0" smtClean="0"/>
              <a:t> </a:t>
            </a:r>
            <a:br>
              <a:rPr lang="en-US" dirty="0" smtClean="0"/>
            </a:br>
            <a:r>
              <a:rPr lang="en-US" dirty="0" smtClean="0"/>
              <a:t>Example 13(b) :</a:t>
            </a:r>
            <a:br>
              <a:rPr lang="en-US" dirty="0" smtClean="0"/>
            </a:br>
            <a:r>
              <a:rPr lang="en-US" dirty="0" smtClean="0"/>
              <a:t>P sues D for battery</a:t>
            </a:r>
            <a:br>
              <a:rPr lang="en-US" dirty="0" smtClean="0"/>
            </a:br>
            <a:r>
              <a:rPr lang="en-US" dirty="0" smtClean="0"/>
              <a:t>D joins a counterclaim against P for breach of an unrelated contract</a:t>
            </a:r>
          </a:p>
        </p:txBody>
      </p:sp>
    </p:spTree>
    <p:extLst>
      <p:ext uri="{BB962C8B-B14F-4D97-AF65-F5344CB8AC3E}">
        <p14:creationId xmlns:p14="http://schemas.microsoft.com/office/powerpoint/2010/main" val="42233618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752600" y="228601"/>
            <a:ext cx="8382000" cy="6354763"/>
          </a:xfrm>
        </p:spPr>
        <p:txBody>
          <a:bodyPr/>
          <a:lstStyle/>
          <a:p>
            <a:pPr eaLnBrk="1" hangingPunct="1"/>
            <a:r>
              <a:rPr lang="en-US" altLang="en-US" smtClean="0"/>
              <a:t>1) are people already adversaries? NO</a:t>
            </a:r>
            <a:br>
              <a:rPr lang="en-US" altLang="en-US" smtClean="0"/>
            </a:br>
            <a:r>
              <a:rPr lang="en-US" altLang="en-US" smtClean="0"/>
              <a:t>2) does the cause of action concern the same t/o as an action already being litigated?  YES</a:t>
            </a:r>
            <a:br>
              <a:rPr lang="en-US" altLang="en-US" smtClean="0"/>
            </a:br>
            <a:r>
              <a:rPr lang="en-US" altLang="en-US" smtClean="0"/>
              <a:t/>
            </a:r>
            <a:br>
              <a:rPr lang="en-US" altLang="en-US" smtClean="0"/>
            </a:br>
            <a:r>
              <a:rPr lang="en-US" altLang="en-US" smtClean="0"/>
              <a:t>permitted, not required</a:t>
            </a:r>
            <a:br>
              <a:rPr lang="en-US" altLang="en-US" smtClean="0"/>
            </a:br>
            <a:r>
              <a:rPr lang="en-US" altLang="en-US" smtClean="0"/>
              <a:t/>
            </a:r>
            <a:br>
              <a:rPr lang="en-US" altLang="en-US" smtClean="0"/>
            </a:br>
            <a:r>
              <a:rPr lang="en-US" altLang="en-US" smtClean="0"/>
              <a:t>Example …?</a:t>
            </a:r>
          </a:p>
        </p:txBody>
      </p:sp>
    </p:spTree>
    <p:extLst>
      <p:ext uri="{BB962C8B-B14F-4D97-AF65-F5344CB8AC3E}">
        <p14:creationId xmlns:p14="http://schemas.microsoft.com/office/powerpoint/2010/main" val="5358549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524000" y="0"/>
            <a:ext cx="9144000" cy="6858000"/>
          </a:xfrm>
        </p:spPr>
        <p:txBody>
          <a:bodyPr rtlCol="0">
            <a:normAutofit/>
          </a:bodyPr>
          <a:lstStyle/>
          <a:p>
            <a:pPr>
              <a:defRPr/>
            </a:pPr>
            <a:r>
              <a:rPr lang="en-US" sz="3200" dirty="0"/>
              <a:t>1) are people already adversaries? YES</a:t>
            </a:r>
            <a:br>
              <a:rPr lang="en-US" sz="3200" dirty="0"/>
            </a:br>
            <a:r>
              <a:rPr lang="en-US" sz="3200" dirty="0"/>
              <a:t>2) does the cause of action concern the same t/o as an action already being litigated?  YES</a:t>
            </a:r>
            <a:br>
              <a:rPr lang="en-US" sz="3200" dirty="0"/>
            </a:br>
            <a:r>
              <a:rPr lang="en-US" sz="3200" dirty="0"/>
              <a:t>required</a:t>
            </a:r>
            <a:br>
              <a:rPr lang="en-US" sz="3200" dirty="0"/>
            </a:br>
            <a:r>
              <a:rPr lang="en-US" sz="3200" dirty="0"/>
              <a:t/>
            </a:r>
            <a:br>
              <a:rPr lang="en-US" sz="3200" dirty="0"/>
            </a:br>
            <a:r>
              <a:rPr lang="en-US" sz="3200" dirty="0"/>
              <a:t>13(a)</a:t>
            </a:r>
            <a:br>
              <a:rPr lang="en-US" sz="3200" dirty="0"/>
            </a:br>
            <a:r>
              <a:rPr lang="en-US" sz="3200" dirty="0"/>
              <a:t>claim preclusion</a:t>
            </a:r>
            <a:br>
              <a:rPr lang="en-US" sz="3200" dirty="0"/>
            </a:br>
            <a:r>
              <a:rPr lang="en-US" sz="3200" dirty="0"/>
              <a:t/>
            </a:r>
            <a:br>
              <a:rPr lang="en-US" sz="3200" dirty="0"/>
            </a:br>
            <a:r>
              <a:rPr lang="en-US" sz="3200" dirty="0"/>
              <a:t>Example:</a:t>
            </a:r>
            <a:br>
              <a:rPr lang="en-US" sz="3200" dirty="0"/>
            </a:br>
            <a:r>
              <a:rPr lang="en-US" sz="3200" dirty="0"/>
              <a:t>P sues D for battery</a:t>
            </a:r>
            <a:br>
              <a:rPr lang="en-US" sz="3200" dirty="0"/>
            </a:br>
            <a:r>
              <a:rPr lang="en-US" sz="3200" dirty="0"/>
              <a:t>D must joins an action against P for his damages in the brawl</a:t>
            </a:r>
            <a:br>
              <a:rPr lang="en-US" sz="3200" dirty="0"/>
            </a:br>
            <a:r>
              <a:rPr lang="en-US" sz="3200" dirty="0"/>
              <a:t>P must join an action against D for defamation concerning statements that D made during the brawl</a:t>
            </a:r>
          </a:p>
        </p:txBody>
      </p:sp>
    </p:spTree>
    <p:extLst>
      <p:ext uri="{BB962C8B-B14F-4D97-AF65-F5344CB8AC3E}">
        <p14:creationId xmlns:p14="http://schemas.microsoft.com/office/powerpoint/2010/main" val="17178768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905000" y="274638"/>
            <a:ext cx="8534400" cy="6354762"/>
          </a:xfrm>
        </p:spPr>
        <p:txBody>
          <a:bodyPr rtlCol="0">
            <a:normAutofit/>
          </a:bodyPr>
          <a:lstStyle/>
          <a:p>
            <a:pPr>
              <a:defRPr/>
            </a:pPr>
            <a:r>
              <a:rPr lang="en-US" sz="3200" b="1"/>
              <a:t>Rule 13. Counterclaim and Crossclaim</a:t>
            </a:r>
            <a:r>
              <a:rPr lang="en-US" sz="3200"/>
              <a:t/>
            </a:r>
            <a:br>
              <a:rPr lang="en-US" sz="3200"/>
            </a:br>
            <a:r>
              <a:rPr lang="en-US" sz="3200"/>
              <a:t/>
            </a:r>
            <a:br>
              <a:rPr lang="en-US" sz="3200"/>
            </a:br>
            <a:r>
              <a:rPr lang="en-US" sz="3200"/>
              <a:t>(g) Crossclaim Against a Coparty.  A pleading may state as a crossclaim any claim by one party against a coparty if the claim arises out of the transaction or occurrence that is the subject matter of the original action or of a counterclaim, or if the claim relates to any property that is the subject matter of the original action. The crossclaim may include a claim that the coparty is or may be liable to the crossclaimant for all or part of a claim asserted in the action against the crossclaimant. </a:t>
            </a:r>
            <a:br>
              <a:rPr lang="en-US" sz="3200"/>
            </a:br>
            <a:endParaRPr lang="en-US" sz="3200"/>
          </a:p>
        </p:txBody>
      </p:sp>
    </p:spTree>
    <p:extLst>
      <p:ext uri="{BB962C8B-B14F-4D97-AF65-F5344CB8AC3E}">
        <p14:creationId xmlns:p14="http://schemas.microsoft.com/office/powerpoint/2010/main" val="4293925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2133600" y="274638"/>
            <a:ext cx="8077200" cy="6049962"/>
          </a:xfrm>
        </p:spPr>
        <p:txBody>
          <a:bodyPr/>
          <a:lstStyle/>
          <a:p>
            <a:r>
              <a:rPr lang="en-US" altLang="en-US" smtClean="0"/>
              <a:t>counterclaims</a:t>
            </a:r>
          </a:p>
        </p:txBody>
      </p:sp>
    </p:spTree>
    <p:extLst>
      <p:ext uri="{BB962C8B-B14F-4D97-AF65-F5344CB8AC3E}">
        <p14:creationId xmlns:p14="http://schemas.microsoft.com/office/powerpoint/2010/main" val="2997091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752600" y="228600"/>
            <a:ext cx="8915400" cy="6629400"/>
          </a:xfrm>
        </p:spPr>
        <p:txBody>
          <a:bodyPr/>
          <a:lstStyle/>
          <a:p>
            <a:pPr eaLnBrk="1" hangingPunct="1"/>
            <a:r>
              <a:rPr lang="en-US" altLang="en-US" sz="3600"/>
              <a:t>1) are people already adversaries? NO</a:t>
            </a:r>
            <a:br>
              <a:rPr lang="en-US" altLang="en-US" sz="3600"/>
            </a:br>
            <a:r>
              <a:rPr lang="en-US" altLang="en-US" sz="3600"/>
              <a:t>2) does the cause of action concern the same t/o as an action already being litigated? YES</a:t>
            </a:r>
            <a:br>
              <a:rPr lang="en-US" altLang="en-US" sz="3600"/>
            </a:br>
            <a:r>
              <a:rPr lang="en-US" altLang="en-US" sz="3600"/>
              <a:t> </a:t>
            </a:r>
            <a:br>
              <a:rPr lang="en-US" altLang="en-US" sz="3600"/>
            </a:br>
            <a:r>
              <a:rPr lang="en-US" altLang="en-US" sz="3600"/>
              <a:t>permitted, not required</a:t>
            </a:r>
            <a:br>
              <a:rPr lang="en-US" altLang="en-US" sz="3600"/>
            </a:br>
            <a:r>
              <a:rPr lang="en-US" altLang="en-US" sz="3600"/>
              <a:t/>
            </a:r>
            <a:br>
              <a:rPr lang="en-US" altLang="en-US" sz="3600"/>
            </a:br>
            <a:r>
              <a:rPr lang="en-US" altLang="en-US" sz="3600"/>
              <a:t>Example (crossclaim):</a:t>
            </a:r>
            <a:br>
              <a:rPr lang="en-US" altLang="en-US" sz="3600"/>
            </a:br>
            <a:r>
              <a:rPr lang="en-US" altLang="en-US" sz="3600"/>
              <a:t>P sues D1 and D2 for battery</a:t>
            </a:r>
            <a:br>
              <a:rPr lang="en-US" altLang="en-US" sz="3600"/>
            </a:br>
            <a:r>
              <a:rPr lang="en-US" altLang="en-US" sz="3600"/>
              <a:t>D1 joins an action against D2 for his damages in the brawl</a:t>
            </a:r>
          </a:p>
        </p:txBody>
      </p:sp>
    </p:spTree>
    <p:extLst>
      <p:ext uri="{BB962C8B-B14F-4D97-AF65-F5344CB8AC3E}">
        <p14:creationId xmlns:p14="http://schemas.microsoft.com/office/powerpoint/2010/main" val="15906407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905000" y="274638"/>
            <a:ext cx="8305800" cy="6278562"/>
          </a:xfrm>
        </p:spPr>
        <p:txBody>
          <a:bodyPr/>
          <a:lstStyle/>
          <a:p>
            <a:pPr algn="l" eaLnBrk="1" hangingPunct="1"/>
            <a:r>
              <a:rPr lang="en-US" altLang="en-US" smtClean="0"/>
              <a:t>P sues D and D’s employer E for a battery committed by D in the course of D’s employment. May E cross-claim against D for indemnification?</a:t>
            </a:r>
          </a:p>
        </p:txBody>
      </p:sp>
    </p:spTree>
    <p:extLst>
      <p:ext uri="{BB962C8B-B14F-4D97-AF65-F5344CB8AC3E}">
        <p14:creationId xmlns:p14="http://schemas.microsoft.com/office/powerpoint/2010/main" val="12252114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905000" y="274638"/>
            <a:ext cx="8305800" cy="6278562"/>
          </a:xfrm>
        </p:spPr>
        <p:txBody>
          <a:bodyPr/>
          <a:lstStyle/>
          <a:p>
            <a:pPr algn="l" eaLnBrk="1" hangingPunct="1"/>
            <a:r>
              <a:rPr lang="en-US" altLang="en-US" smtClean="0"/>
              <a:t>If E chooses not to cross-claim for indemnification, may E nevertheless cross-claim against D for D’s pilfering office supplies?</a:t>
            </a:r>
            <a:br>
              <a:rPr lang="en-US" altLang="en-US" smtClean="0"/>
            </a:br>
            <a:r>
              <a:rPr lang="en-US" altLang="en-US" smtClean="0"/>
              <a:t/>
            </a:r>
            <a:br>
              <a:rPr lang="en-US" altLang="en-US" smtClean="0"/>
            </a:br>
            <a:endParaRPr lang="en-US" altLang="en-US" smtClean="0"/>
          </a:p>
        </p:txBody>
      </p:sp>
    </p:spTree>
    <p:extLst>
      <p:ext uri="{BB962C8B-B14F-4D97-AF65-F5344CB8AC3E}">
        <p14:creationId xmlns:p14="http://schemas.microsoft.com/office/powerpoint/2010/main" val="30609984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981200" y="274638"/>
            <a:ext cx="8229600" cy="5973762"/>
          </a:xfrm>
        </p:spPr>
        <p:txBody>
          <a:bodyPr/>
          <a:lstStyle/>
          <a:p>
            <a:pPr algn="l" eaLnBrk="1" hangingPunct="1"/>
            <a:r>
              <a:rPr lang="en-US" altLang="en-US" smtClean="0"/>
              <a:t>If E chooses to cross-claim against D for indemnification, may D join an action against E for E’s failure to pay back wages?</a:t>
            </a:r>
            <a:br>
              <a:rPr lang="en-US" altLang="en-US" smtClean="0"/>
            </a:br>
            <a:endParaRPr lang="en-US" altLang="en-US" smtClean="0"/>
          </a:p>
        </p:txBody>
      </p:sp>
    </p:spTree>
    <p:extLst>
      <p:ext uri="{BB962C8B-B14F-4D97-AF65-F5344CB8AC3E}">
        <p14:creationId xmlns:p14="http://schemas.microsoft.com/office/powerpoint/2010/main" val="14714666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74638"/>
            <a:ext cx="8305800" cy="6049962"/>
          </a:xfrm>
        </p:spPr>
        <p:txBody>
          <a:bodyPr rtlCol="0">
            <a:normAutofit fontScale="90000"/>
          </a:bodyPr>
          <a:lstStyle/>
          <a:p>
            <a:pPr>
              <a:defRPr/>
            </a:pPr>
            <a:r>
              <a:rPr lang="en-US" b="1" dirty="0" smtClean="0"/>
              <a:t>Rule 18. </a:t>
            </a:r>
            <a:r>
              <a:rPr lang="en-US" b="1" dirty="0" err="1" smtClean="0"/>
              <a:t>Joinder</a:t>
            </a:r>
            <a:r>
              <a:rPr lang="en-US" b="1" dirty="0" smtClean="0"/>
              <a:t> of Claims</a:t>
            </a:r>
            <a:br>
              <a:rPr lang="en-US" b="1" dirty="0" smtClean="0"/>
            </a:br>
            <a:r>
              <a:rPr lang="en-US" b="1" dirty="0" smtClean="0"/>
              <a:t/>
            </a:r>
            <a:br>
              <a:rPr lang="en-US" b="1" dirty="0" smtClean="0"/>
            </a:br>
            <a:r>
              <a:rPr lang="en-US" dirty="0" smtClean="0"/>
              <a:t>(a) In General.  A party asserting a claim, counterclaim, </a:t>
            </a:r>
            <a:r>
              <a:rPr lang="en-US" dirty="0" err="1" smtClean="0"/>
              <a:t>crossclaim</a:t>
            </a:r>
            <a:r>
              <a:rPr lang="en-US" dirty="0" smtClean="0"/>
              <a:t>, or third-party claim may join, as independent or alternative claims, as many claims as it has against an opposing party.</a:t>
            </a:r>
            <a:br>
              <a:rPr lang="en-US" dirty="0" smtClean="0"/>
            </a:br>
            <a:r>
              <a:rPr lang="en-US" b="1" dirty="0" smtClean="0"/>
              <a:t> </a:t>
            </a:r>
            <a:r>
              <a:rPr lang="en-US" dirty="0" smtClean="0"/>
              <a:t/>
            </a:r>
            <a:br>
              <a:rPr lang="en-US" dirty="0" smtClean="0"/>
            </a:br>
            <a:endParaRPr lang="en-US" dirty="0" smtClean="0"/>
          </a:p>
        </p:txBody>
      </p:sp>
    </p:spTree>
    <p:extLst>
      <p:ext uri="{BB962C8B-B14F-4D97-AF65-F5344CB8AC3E}">
        <p14:creationId xmlns:p14="http://schemas.microsoft.com/office/powerpoint/2010/main" val="18833039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8"/>
            <a:ext cx="8534400" cy="6354762"/>
          </a:xfrm>
        </p:spPr>
        <p:txBody>
          <a:bodyPr rtlCol="0">
            <a:normAutofit fontScale="90000"/>
          </a:bodyPr>
          <a:lstStyle/>
          <a:p>
            <a:pPr>
              <a:defRPr/>
            </a:pPr>
            <a:r>
              <a:rPr lang="en-US" dirty="0" smtClean="0"/>
              <a:t>1) are people already adversaries? YES</a:t>
            </a:r>
            <a:br>
              <a:rPr lang="en-US" dirty="0" smtClean="0"/>
            </a:br>
            <a:r>
              <a:rPr lang="en-US" dirty="0" smtClean="0"/>
              <a:t>2) does the cause of action concern the same t/o as an action already being litigated? NO </a:t>
            </a:r>
            <a:br>
              <a:rPr lang="en-US" dirty="0" smtClean="0"/>
            </a:br>
            <a:r>
              <a:rPr lang="en-US" dirty="0" smtClean="0"/>
              <a:t/>
            </a:r>
            <a:br>
              <a:rPr lang="en-US" dirty="0" smtClean="0"/>
            </a:br>
            <a:r>
              <a:rPr lang="en-US" dirty="0" smtClean="0"/>
              <a:t>permitted, not required</a:t>
            </a:r>
            <a:br>
              <a:rPr lang="en-US" dirty="0" smtClean="0"/>
            </a:br>
            <a:r>
              <a:rPr lang="en-US" dirty="0" smtClean="0"/>
              <a:t> </a:t>
            </a:r>
            <a:br>
              <a:rPr lang="en-US" dirty="0" smtClean="0"/>
            </a:br>
            <a:r>
              <a:rPr lang="en-US" dirty="0" smtClean="0"/>
              <a:t>Example 18(a) :</a:t>
            </a:r>
            <a:br>
              <a:rPr lang="en-US" dirty="0" smtClean="0"/>
            </a:br>
            <a:r>
              <a:rPr lang="en-US" dirty="0" smtClean="0"/>
              <a:t>P sues D for battery</a:t>
            </a:r>
            <a:br>
              <a:rPr lang="en-US" dirty="0" smtClean="0"/>
            </a:br>
            <a:r>
              <a:rPr lang="en-US" dirty="0" smtClean="0"/>
              <a:t>P joins an action against D for breach of an unrelated contract</a:t>
            </a:r>
          </a:p>
        </p:txBody>
      </p:sp>
    </p:spTree>
    <p:extLst>
      <p:ext uri="{BB962C8B-B14F-4D97-AF65-F5344CB8AC3E}">
        <p14:creationId xmlns:p14="http://schemas.microsoft.com/office/powerpoint/2010/main" val="1731263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6278562"/>
          </a:xfrm>
        </p:spPr>
        <p:txBody>
          <a:bodyPr rtlCol="0">
            <a:normAutofit/>
          </a:bodyPr>
          <a:lstStyle/>
          <a:p>
            <a:pPr>
              <a:defRPr/>
            </a:pPr>
            <a:r>
              <a:rPr lang="en-US" dirty="0" smtClean="0"/>
              <a:t>P sues D1 and D2 for damages in a battery. May D1 cross-claim against D2 for breach of an unrelated contract?</a:t>
            </a:r>
            <a:br>
              <a:rPr lang="en-US" dirty="0" smtClean="0"/>
            </a:br>
            <a:r>
              <a:rPr lang="en-US" dirty="0" smtClean="0"/>
              <a:t/>
            </a:r>
            <a:br>
              <a:rPr lang="en-US" dirty="0" smtClean="0"/>
            </a:br>
            <a:r>
              <a:rPr lang="en-US" dirty="0" smtClean="0"/>
              <a:t> Assume that D1 cross-claims against D2 for his damages in the battery. May D1 now join an action against D2 for breach of an unrelated contract? </a:t>
            </a:r>
          </a:p>
        </p:txBody>
      </p:sp>
    </p:spTree>
    <p:extLst>
      <p:ext uri="{BB962C8B-B14F-4D97-AF65-F5344CB8AC3E}">
        <p14:creationId xmlns:p14="http://schemas.microsoft.com/office/powerpoint/2010/main" val="10698007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828800" y="274638"/>
            <a:ext cx="8382000" cy="6278562"/>
          </a:xfrm>
        </p:spPr>
        <p:txBody>
          <a:bodyPr/>
          <a:lstStyle/>
          <a:p>
            <a:pPr algn="l" eaLnBrk="1" hangingPunct="1"/>
            <a:r>
              <a:rPr lang="en-US" altLang="en-US" smtClean="0"/>
              <a:t>P (NY) sues D (Conn.) in federal court in D. Wyo. for a battery that occurred in Wyo. </a:t>
            </a:r>
            <a:br>
              <a:rPr lang="en-US" altLang="en-US" smtClean="0"/>
            </a:br>
            <a:r>
              <a:rPr lang="en-US" altLang="en-US" smtClean="0"/>
              <a:t>D answers.</a:t>
            </a:r>
            <a:br>
              <a:rPr lang="en-US" altLang="en-US" smtClean="0"/>
            </a:br>
            <a:r>
              <a:rPr lang="en-US" altLang="en-US" smtClean="0"/>
              <a:t>P amends to join an action against D for another battery that occurred in Texas.</a:t>
            </a:r>
            <a:br>
              <a:rPr lang="en-US" altLang="en-US" smtClean="0"/>
            </a:br>
            <a:r>
              <a:rPr lang="en-US" altLang="en-US" smtClean="0"/>
              <a:t/>
            </a:r>
            <a:br>
              <a:rPr lang="en-US" altLang="en-US" smtClean="0"/>
            </a:br>
            <a:r>
              <a:rPr lang="en-US" altLang="en-US" smtClean="0"/>
              <a:t>PJ and V for the Texas battery action?</a:t>
            </a:r>
          </a:p>
        </p:txBody>
      </p:sp>
    </p:spTree>
    <p:extLst>
      <p:ext uri="{BB962C8B-B14F-4D97-AF65-F5344CB8AC3E}">
        <p14:creationId xmlns:p14="http://schemas.microsoft.com/office/powerpoint/2010/main" val="24259189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828800" y="274638"/>
            <a:ext cx="8382000" cy="6202362"/>
          </a:xfrm>
        </p:spPr>
        <p:txBody>
          <a:bodyPr rtlCol="0">
            <a:normAutofit fontScale="90000"/>
          </a:bodyPr>
          <a:lstStyle/>
          <a:p>
            <a:pPr>
              <a:defRPr/>
            </a:pPr>
            <a:r>
              <a:rPr lang="en-US" sz="3600"/>
              <a:t>Rule 20. Permissive Joinder of Parties</a:t>
            </a:r>
            <a:br>
              <a:rPr lang="en-US" sz="3600"/>
            </a:br>
            <a:r>
              <a:rPr lang="en-US" sz="3600"/>
              <a:t>(a) Persons Who May Join or Be Joined.</a:t>
            </a:r>
            <a:br>
              <a:rPr lang="en-US" sz="3600"/>
            </a:br>
            <a:r>
              <a:rPr lang="en-US" sz="3600"/>
              <a:t>    (1) Plaintiffs. Persons may join in one action as plaintiffs if:</a:t>
            </a:r>
            <a:br>
              <a:rPr lang="en-US" sz="3600"/>
            </a:br>
            <a:r>
              <a:rPr lang="en-US" sz="3600"/>
              <a:t>        (A) they assert any right to relief jointly, severally, or in the alternative with respect to or arising out of the same transaction, occurrence, or series of transactions or occurrences; and</a:t>
            </a:r>
            <a:br>
              <a:rPr lang="en-US" sz="3600"/>
            </a:br>
            <a:r>
              <a:rPr lang="en-US" sz="3600"/>
              <a:t>        (B) any question of law or fact common to all plaintiffs will arise in the action.</a:t>
            </a:r>
            <a:r>
              <a:rPr lang="en-US" sz="2800"/>
              <a:t/>
            </a:r>
            <a:br>
              <a:rPr lang="en-US" sz="2800"/>
            </a:br>
            <a:r>
              <a:rPr lang="en-US" sz="2800"/>
              <a:t/>
            </a:r>
            <a:br>
              <a:rPr lang="en-US" sz="2800"/>
            </a:br>
            <a:endParaRPr lang="en-US" sz="2800"/>
          </a:p>
        </p:txBody>
      </p:sp>
    </p:spTree>
    <p:extLst>
      <p:ext uri="{BB962C8B-B14F-4D97-AF65-F5344CB8AC3E}">
        <p14:creationId xmlns:p14="http://schemas.microsoft.com/office/powerpoint/2010/main" val="7920107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74638"/>
            <a:ext cx="8458200" cy="6354762"/>
          </a:xfrm>
        </p:spPr>
        <p:txBody>
          <a:bodyPr rtlCol="0">
            <a:normAutofit fontScale="90000"/>
          </a:bodyPr>
          <a:lstStyle/>
          <a:p>
            <a:pPr>
              <a:defRPr/>
            </a:pPr>
            <a:r>
              <a:rPr lang="en-US" dirty="0" smtClean="0"/>
              <a:t>(2) Defendants. Persons . . . may be joined in one action as defendants if:</a:t>
            </a:r>
            <a:br>
              <a:rPr lang="en-US" dirty="0" smtClean="0"/>
            </a:br>
            <a:r>
              <a:rPr lang="en-US" dirty="0" smtClean="0"/>
              <a:t>        (A) any right to relief is asserted against them jointly, severally, or in the alternative with respect to or arising out of the same transaction, occurrence, or series of transactions or occurrences; and</a:t>
            </a:r>
            <a:br>
              <a:rPr lang="en-US" dirty="0" smtClean="0"/>
            </a:br>
            <a:r>
              <a:rPr lang="en-US" dirty="0" smtClean="0"/>
              <a:t>        (B) any question of law or fact common to all defendants will arise in the action.</a:t>
            </a:r>
          </a:p>
        </p:txBody>
      </p:sp>
    </p:spTree>
    <p:extLst>
      <p:ext uri="{BB962C8B-B14F-4D97-AF65-F5344CB8AC3E}">
        <p14:creationId xmlns:p14="http://schemas.microsoft.com/office/powerpoint/2010/main" val="2955656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752600" y="228600"/>
            <a:ext cx="8915400" cy="6629400"/>
          </a:xfrm>
        </p:spPr>
        <p:txBody>
          <a:bodyPr rtlCol="0">
            <a:normAutofit fontScale="90000"/>
          </a:bodyPr>
          <a:lstStyle/>
          <a:p>
            <a:pPr>
              <a:defRPr/>
            </a:pPr>
            <a:r>
              <a:rPr lang="en-US" sz="2400" b="1" i="1"/>
              <a:t/>
            </a:r>
            <a:br>
              <a:rPr lang="en-US" sz="2400" b="1" i="1"/>
            </a:br>
            <a:r>
              <a:rPr lang="en-US" sz="2400" b="1" i="1"/>
              <a:t/>
            </a:r>
            <a:br>
              <a:rPr lang="en-US" sz="2400" b="1" i="1"/>
            </a:br>
            <a:r>
              <a:rPr lang="en-US" sz="2800"/>
              <a:t>13(a) Compulsory Counterclaim.</a:t>
            </a:r>
            <a:br>
              <a:rPr lang="en-US" sz="2800"/>
            </a:br>
            <a:r>
              <a:rPr lang="en-US" sz="2800"/>
              <a:t>    (1) In General.  A pleading must state as a counterclaim any claim that — at the time of its service — the pleader has against an opposing</a:t>
            </a:r>
            <a:br>
              <a:rPr lang="en-US" sz="2800"/>
            </a:br>
            <a:r>
              <a:rPr lang="en-US" sz="2800"/>
              <a:t>party if the claim:</a:t>
            </a:r>
            <a:br>
              <a:rPr lang="en-US" sz="2800"/>
            </a:br>
            <a:r>
              <a:rPr lang="en-US" sz="2800"/>
              <a:t>        (A) arises out of the transaction or occurrence that is the subject matter of the opposing party’s claim; and</a:t>
            </a:r>
            <a:br>
              <a:rPr lang="en-US" sz="2800"/>
            </a:br>
            <a:r>
              <a:rPr lang="en-US" sz="2800"/>
              <a:t>        (B) does not require adding another party over whom the court cannot acquire jurisdiction.</a:t>
            </a:r>
            <a:br>
              <a:rPr lang="en-US" sz="2800"/>
            </a:br>
            <a:r>
              <a:rPr lang="en-US" sz="2800"/>
              <a:t>    (2) Exceptions.  The pleader need not state the claim if:</a:t>
            </a:r>
            <a:br>
              <a:rPr lang="en-US" sz="2800"/>
            </a:br>
            <a:r>
              <a:rPr lang="en-US" sz="2800"/>
              <a:t>        (A) when the action was commenced, the claim was the subject of another pending action; or</a:t>
            </a:r>
            <a:br>
              <a:rPr lang="en-US" sz="2800"/>
            </a:br>
            <a:r>
              <a:rPr lang="en-US" sz="2800"/>
              <a:t>        (B) the opposing party sued on its claim by attachment or other process that did not establish personal jurisdiction over the pleader on that claim, and the pleader does not assert any counterclaim under this rule.</a:t>
            </a:r>
            <a:r>
              <a:rPr lang="en-US" sz="2400" i="1"/>
              <a:t/>
            </a:r>
            <a:br>
              <a:rPr lang="en-US" sz="2400" i="1"/>
            </a:br>
            <a:r>
              <a:rPr lang="en-US" sz="2400" i="1"/>
              <a:t/>
            </a:r>
            <a:br>
              <a:rPr lang="en-US" sz="2400" i="1"/>
            </a:br>
            <a:r>
              <a:rPr lang="en-US" sz="2400"/>
              <a:t/>
            </a:r>
            <a:br>
              <a:rPr lang="en-US" sz="2400"/>
            </a:br>
            <a:endParaRPr lang="en-US" sz="2400"/>
          </a:p>
        </p:txBody>
      </p:sp>
    </p:spTree>
    <p:extLst>
      <p:ext uri="{BB962C8B-B14F-4D97-AF65-F5344CB8AC3E}">
        <p14:creationId xmlns:p14="http://schemas.microsoft.com/office/powerpoint/2010/main" val="9458341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8"/>
            <a:ext cx="8534400" cy="6354762"/>
          </a:xfrm>
        </p:spPr>
        <p:txBody>
          <a:bodyPr rtlCol="0">
            <a:normAutofit fontScale="90000"/>
          </a:bodyPr>
          <a:lstStyle/>
          <a:p>
            <a:pPr>
              <a:defRPr/>
            </a:pPr>
            <a:r>
              <a:rPr lang="en-US" dirty="0" smtClean="0"/>
              <a:t>1) are people already adversaries? NO</a:t>
            </a:r>
            <a:br>
              <a:rPr lang="en-US" dirty="0" smtClean="0"/>
            </a:br>
            <a:r>
              <a:rPr lang="en-US" dirty="0" smtClean="0"/>
              <a:t>2) does the cause of action concern the same t/o as an action already being litigated? YES</a:t>
            </a:r>
            <a:br>
              <a:rPr lang="en-US" dirty="0" smtClean="0"/>
            </a:br>
            <a:r>
              <a:rPr lang="en-US" dirty="0" smtClean="0"/>
              <a:t/>
            </a:r>
            <a:br>
              <a:rPr lang="en-US" dirty="0" smtClean="0"/>
            </a:br>
            <a:r>
              <a:rPr lang="en-US" dirty="0" smtClean="0"/>
              <a:t>permitted, not required</a:t>
            </a:r>
            <a:br>
              <a:rPr lang="en-US" dirty="0" smtClean="0"/>
            </a:br>
            <a:r>
              <a:rPr lang="en-US" dirty="0" smtClean="0"/>
              <a:t> </a:t>
            </a:r>
            <a:br>
              <a:rPr lang="en-US" dirty="0" smtClean="0"/>
            </a:br>
            <a:r>
              <a:rPr lang="en-US" dirty="0" smtClean="0"/>
              <a:t>Example 20(a):</a:t>
            </a:r>
            <a:br>
              <a:rPr lang="en-US" dirty="0" smtClean="0"/>
            </a:br>
            <a:r>
              <a:rPr lang="en-US" dirty="0" smtClean="0"/>
              <a:t>P sues D1 for battery</a:t>
            </a:r>
            <a:br>
              <a:rPr lang="en-US" dirty="0" smtClean="0"/>
            </a:br>
            <a:r>
              <a:rPr lang="en-US" dirty="0" smtClean="0"/>
              <a:t>P joins a battery action against D2 concerning the same brawl</a:t>
            </a:r>
          </a:p>
        </p:txBody>
      </p:sp>
    </p:spTree>
    <p:extLst>
      <p:ext uri="{BB962C8B-B14F-4D97-AF65-F5344CB8AC3E}">
        <p14:creationId xmlns:p14="http://schemas.microsoft.com/office/powerpoint/2010/main" val="6912222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063626"/>
            <a:ext cx="8305800" cy="4937125"/>
          </a:xfrm>
        </p:spPr>
        <p:txBody>
          <a:bodyPr rtlCol="0">
            <a:normAutofit fontScale="90000"/>
          </a:bodyPr>
          <a:lstStyle/>
          <a:p>
            <a:pPr>
              <a:defRPr/>
            </a:pPr>
            <a:r>
              <a:rPr lang="en-US" dirty="0" smtClean="0"/>
              <a:t>A, B and C, each driving separate cars, get into a car accident</a:t>
            </a:r>
            <a:br>
              <a:rPr lang="en-US" dirty="0" smtClean="0"/>
            </a:br>
            <a:r>
              <a:rPr lang="en-US" dirty="0" smtClean="0"/>
              <a:t/>
            </a:r>
            <a:br>
              <a:rPr lang="en-US" dirty="0" smtClean="0"/>
            </a:br>
            <a:r>
              <a:rPr lang="en-US" dirty="0" smtClean="0"/>
              <a:t>May both B and C sue A? </a:t>
            </a:r>
            <a:br>
              <a:rPr lang="en-US" dirty="0" smtClean="0"/>
            </a:br>
            <a:r>
              <a:rPr lang="en-US" dirty="0" smtClean="0"/>
              <a:t/>
            </a:r>
            <a:br>
              <a:rPr lang="en-US" dirty="0" smtClean="0"/>
            </a:br>
            <a:r>
              <a:rPr lang="en-US" dirty="0" smtClean="0"/>
              <a:t>Must they?</a:t>
            </a:r>
            <a:br>
              <a:rPr lang="en-US" dirty="0" smtClean="0"/>
            </a:br>
            <a:r>
              <a:rPr lang="en-US" dirty="0" smtClean="0"/>
              <a:t/>
            </a:r>
            <a:br>
              <a:rPr lang="en-US" dirty="0" smtClean="0"/>
            </a:br>
            <a:r>
              <a:rPr lang="en-US" dirty="0" smtClean="0"/>
              <a:t>May A sue both B and C?</a:t>
            </a:r>
            <a:br>
              <a:rPr lang="en-US" dirty="0" smtClean="0"/>
            </a:br>
            <a:r>
              <a:rPr lang="en-US" dirty="0" smtClean="0"/>
              <a:t/>
            </a:r>
            <a:br>
              <a:rPr lang="en-US" dirty="0" smtClean="0"/>
            </a:br>
            <a:r>
              <a:rPr lang="en-US" dirty="0" smtClean="0"/>
              <a:t>Must he?</a:t>
            </a:r>
            <a:br>
              <a:rPr lang="en-US" dirty="0" smtClean="0"/>
            </a:br>
            <a:endParaRPr lang="en-US" dirty="0" smtClean="0"/>
          </a:p>
        </p:txBody>
      </p:sp>
    </p:spTree>
    <p:extLst>
      <p:ext uri="{BB962C8B-B14F-4D97-AF65-F5344CB8AC3E}">
        <p14:creationId xmlns:p14="http://schemas.microsoft.com/office/powerpoint/2010/main" val="14033670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2750" y="1063626"/>
            <a:ext cx="6229350" cy="4594225"/>
          </a:xfrm>
        </p:spPr>
        <p:txBody>
          <a:bodyPr rtlCol="0">
            <a:normAutofit fontScale="90000"/>
          </a:bodyPr>
          <a:lstStyle/>
          <a:p>
            <a:pPr>
              <a:defRPr/>
            </a:pPr>
            <a:r>
              <a:rPr lang="en-US" dirty="0" smtClean="0"/>
              <a:t>Rule 13. Counterclaim and </a:t>
            </a:r>
            <a:r>
              <a:rPr lang="en-US" dirty="0" err="1" smtClean="0"/>
              <a:t>Crossclaim</a:t>
            </a:r>
            <a:r>
              <a:rPr lang="en-US" dirty="0" smtClean="0"/>
              <a:t/>
            </a:r>
            <a:br>
              <a:rPr lang="en-US" dirty="0" smtClean="0"/>
            </a:br>
            <a:r>
              <a:rPr lang="en-US" dirty="0" smtClean="0"/>
              <a:t> </a:t>
            </a:r>
            <a:br>
              <a:rPr lang="en-US" dirty="0" smtClean="0"/>
            </a:br>
            <a:r>
              <a:rPr lang="en-US" dirty="0" smtClean="0"/>
              <a:t>. . . </a:t>
            </a:r>
            <a:br>
              <a:rPr lang="en-US" dirty="0" smtClean="0"/>
            </a:br>
            <a:r>
              <a:rPr lang="en-US" dirty="0" smtClean="0"/>
              <a:t> </a:t>
            </a:r>
            <a:br>
              <a:rPr lang="en-US" dirty="0" smtClean="0"/>
            </a:br>
            <a:r>
              <a:rPr lang="en-US" dirty="0" smtClean="0"/>
              <a:t>(h) Joining Additional Parties.  Rules 19 and 20 govern the addition of a person as a party to a counterclaim or </a:t>
            </a:r>
            <a:r>
              <a:rPr lang="en-US" dirty="0" err="1" smtClean="0"/>
              <a:t>crossclaim</a:t>
            </a:r>
            <a:r>
              <a:rPr lang="en-US" dirty="0" smtClean="0"/>
              <a:t>.</a:t>
            </a:r>
            <a:br>
              <a:rPr lang="en-US" dirty="0" smtClean="0"/>
            </a:br>
            <a:endParaRPr lang="en-US" dirty="0" smtClean="0"/>
          </a:p>
        </p:txBody>
      </p:sp>
    </p:spTree>
    <p:extLst>
      <p:ext uri="{BB962C8B-B14F-4D97-AF65-F5344CB8AC3E}">
        <p14:creationId xmlns:p14="http://schemas.microsoft.com/office/powerpoint/2010/main" val="39800190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524000" y="1371601"/>
            <a:ext cx="9448800" cy="4937125"/>
          </a:xfrm>
        </p:spPr>
        <p:txBody>
          <a:bodyPr/>
          <a:lstStyle/>
          <a:p>
            <a:pPr eaLnBrk="1" hangingPunct="1"/>
            <a:r>
              <a:rPr lang="en-US" altLang="en-US" smtClean="0"/>
              <a:t>P sues D1 and D2 for a 4-car pileup in Vermont</a:t>
            </a:r>
            <a:br>
              <a:rPr lang="en-US" altLang="en-US" smtClean="0"/>
            </a:br>
            <a:r>
              <a:rPr lang="en-US" altLang="en-US" smtClean="0"/>
              <a:t/>
            </a:r>
            <a:br>
              <a:rPr lang="en-US" altLang="en-US" smtClean="0"/>
            </a:br>
            <a:r>
              <a:rPr lang="en-US" altLang="en-US" smtClean="0"/>
              <a:t>May D1 cross-claim against D2 for damages D2’s car did to D1’s car?</a:t>
            </a:r>
            <a:br>
              <a:rPr lang="en-US" altLang="en-US" smtClean="0"/>
            </a:br>
            <a:r>
              <a:rPr lang="en-US" altLang="en-US" smtClean="0"/>
              <a:t>May D1 join X to that cross-claim?</a:t>
            </a:r>
            <a:br>
              <a:rPr lang="en-US" altLang="en-US" smtClean="0"/>
            </a:br>
            <a:r>
              <a:rPr lang="en-US" altLang="en-US" smtClean="0"/>
              <a:t>Must D1 join X to that cross-claim?</a:t>
            </a:r>
            <a:br>
              <a:rPr lang="en-US" altLang="en-US" smtClean="0"/>
            </a:br>
            <a:endParaRPr lang="en-US" altLang="en-US" smtClean="0"/>
          </a:p>
        </p:txBody>
      </p:sp>
    </p:spTree>
    <p:extLst>
      <p:ext uri="{BB962C8B-B14F-4D97-AF65-F5344CB8AC3E}">
        <p14:creationId xmlns:p14="http://schemas.microsoft.com/office/powerpoint/2010/main" val="20201859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524000" y="1063626"/>
            <a:ext cx="8991600" cy="4651375"/>
          </a:xfrm>
        </p:spPr>
        <p:txBody>
          <a:bodyPr>
            <a:normAutofit fontScale="90000"/>
          </a:bodyPr>
          <a:lstStyle/>
          <a:p>
            <a:pPr eaLnBrk="1" hangingPunct="1"/>
            <a:r>
              <a:rPr lang="en-US" altLang="en-US" smtClean="0"/>
              <a:t>P sues D for battery concerning P’s damages from a barroom brawl</a:t>
            </a:r>
            <a:br>
              <a:rPr lang="en-US" altLang="en-US" smtClean="0"/>
            </a:br>
            <a:r>
              <a:rPr lang="en-US" altLang="en-US" smtClean="0"/>
              <a:t>May D counterclaim against P for his damages from a different brawl between P, D, and X?</a:t>
            </a:r>
            <a:br>
              <a:rPr lang="en-US" altLang="en-US" smtClean="0"/>
            </a:br>
            <a:r>
              <a:rPr lang="en-US" altLang="en-US" smtClean="0"/>
              <a:t/>
            </a:r>
            <a:br>
              <a:rPr lang="en-US" altLang="en-US" smtClean="0"/>
            </a:br>
            <a:r>
              <a:rPr lang="en-US" altLang="en-US" smtClean="0"/>
              <a:t>May D join X to this counterclaim?</a:t>
            </a:r>
            <a:br>
              <a:rPr lang="en-US" altLang="en-US" smtClean="0"/>
            </a:br>
            <a:endParaRPr lang="en-US" altLang="en-US" smtClean="0"/>
          </a:p>
        </p:txBody>
      </p:sp>
    </p:spTree>
    <p:extLst>
      <p:ext uri="{BB962C8B-B14F-4D97-AF65-F5344CB8AC3E}">
        <p14:creationId xmlns:p14="http://schemas.microsoft.com/office/powerpoint/2010/main" val="11948112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3009900" y="1063626"/>
            <a:ext cx="6172200" cy="4537075"/>
          </a:xfrm>
        </p:spPr>
        <p:txBody>
          <a:bodyPr/>
          <a:lstStyle/>
          <a:p>
            <a:pPr eaLnBrk="1" hangingPunct="1"/>
            <a:r>
              <a:rPr lang="en-US" altLang="en-US" smtClean="0"/>
              <a:t>impleaders</a:t>
            </a:r>
            <a:br>
              <a:rPr lang="en-US" altLang="en-US" smtClean="0"/>
            </a:br>
            <a:r>
              <a:rPr lang="en-US" altLang="en-US" smtClean="0"/>
              <a:t/>
            </a:r>
            <a:br>
              <a:rPr lang="en-US" altLang="en-US" smtClean="0"/>
            </a:br>
            <a:r>
              <a:rPr lang="en-US" altLang="en-US" smtClean="0"/>
              <a:t>also known as</a:t>
            </a:r>
            <a:br>
              <a:rPr lang="en-US" altLang="en-US" smtClean="0"/>
            </a:br>
            <a:r>
              <a:rPr lang="en-US" altLang="en-US" smtClean="0"/>
              <a:t/>
            </a:r>
            <a:br>
              <a:rPr lang="en-US" altLang="en-US" smtClean="0"/>
            </a:br>
            <a:r>
              <a:rPr lang="en-US" altLang="en-US" smtClean="0"/>
              <a:t>third party complaints</a:t>
            </a:r>
            <a:br>
              <a:rPr lang="en-US" altLang="en-US" smtClean="0"/>
            </a:br>
            <a:r>
              <a:rPr lang="en-US" altLang="en-US" smtClean="0"/>
              <a:t/>
            </a:r>
            <a:br>
              <a:rPr lang="en-US" altLang="en-US" smtClean="0"/>
            </a:br>
            <a:endParaRPr lang="en-US" altLang="en-US" smtClean="0"/>
          </a:p>
        </p:txBody>
      </p:sp>
    </p:spTree>
    <p:extLst>
      <p:ext uri="{BB962C8B-B14F-4D97-AF65-F5344CB8AC3E}">
        <p14:creationId xmlns:p14="http://schemas.microsoft.com/office/powerpoint/2010/main" val="5244154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063626"/>
            <a:ext cx="8610600" cy="4765675"/>
          </a:xfrm>
        </p:spPr>
        <p:txBody>
          <a:bodyPr rtlCol="0">
            <a:normAutofit fontScale="90000"/>
          </a:bodyPr>
          <a:lstStyle/>
          <a:p>
            <a:pPr>
              <a:defRPr/>
            </a:pPr>
            <a:r>
              <a:rPr lang="en-US" dirty="0" smtClean="0"/>
              <a:t>Rule 14. Third-Party Practice</a:t>
            </a:r>
            <a:br>
              <a:rPr lang="en-US" dirty="0" smtClean="0"/>
            </a:br>
            <a:r>
              <a:rPr lang="en-US" dirty="0" smtClean="0"/>
              <a:t/>
            </a:r>
            <a:br>
              <a:rPr lang="en-US" dirty="0" smtClean="0"/>
            </a:br>
            <a:r>
              <a:rPr lang="en-US" dirty="0" smtClean="0"/>
              <a:t>(a) When a Defending Party May Bring in a Third Party.</a:t>
            </a:r>
            <a:br>
              <a:rPr lang="en-US" dirty="0" smtClean="0"/>
            </a:br>
            <a:r>
              <a:rPr lang="en-US" dirty="0" smtClean="0"/>
              <a:t>    (1) Timing of the Summons and Complaint.  A defending party may, as third-party plaintiff, serve a summons and complaint on a nonparty who is or may be liable to it for all or part of the claim against it. </a:t>
            </a:r>
          </a:p>
        </p:txBody>
      </p:sp>
    </p:spTree>
    <p:extLst>
      <p:ext uri="{BB962C8B-B14F-4D97-AF65-F5344CB8AC3E}">
        <p14:creationId xmlns:p14="http://schemas.microsoft.com/office/powerpoint/2010/main" val="35849395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752600" y="1063626"/>
            <a:ext cx="8763000" cy="5051425"/>
          </a:xfrm>
        </p:spPr>
        <p:txBody>
          <a:bodyPr>
            <a:normAutofit fontScale="90000"/>
          </a:bodyPr>
          <a:lstStyle/>
          <a:p>
            <a:pPr algn="l" eaLnBrk="1" hangingPunct="1"/>
            <a:r>
              <a:rPr lang="en-US" altLang="en-US" sz="3200"/>
              <a:t> (2) Third-Party Defendant’s Claims and Defenses.  The person served with the summons and third-party complaint — the “third-party defendant”:</a:t>
            </a:r>
            <a:br>
              <a:rPr lang="en-US" altLang="en-US" sz="3200"/>
            </a:br>
            <a:r>
              <a:rPr lang="en-US" altLang="en-US" sz="3200"/>
              <a:t>        (A) must assert any defense against the third party plaintiff’s claim under Rule 12;</a:t>
            </a:r>
            <a:br>
              <a:rPr lang="en-US" altLang="en-US" sz="3200"/>
            </a:br>
            <a:r>
              <a:rPr lang="en-US" altLang="en-US" sz="3200"/>
              <a:t>        (B) must assert any counterclaim against the third-party plaintiff under Rule 13(a), and may assert any counterclaim against the third-party plaintiff under Rule 13(b) or any crossclaim against another third-party defendant under Rule 13(g);</a:t>
            </a:r>
            <a:br>
              <a:rPr lang="en-US" altLang="en-US" sz="3200"/>
            </a:br>
            <a:r>
              <a:rPr lang="en-US" altLang="en-US" sz="3200"/>
              <a:t>        (C) may assert against the plaintiff any defense that the third-party plaintiff has to the plaintiff’s claim; and…</a:t>
            </a:r>
            <a:br>
              <a:rPr lang="en-US" altLang="en-US" sz="3200"/>
            </a:br>
            <a:endParaRPr lang="en-US" altLang="en-US" sz="3200"/>
          </a:p>
        </p:txBody>
      </p:sp>
    </p:spTree>
    <p:extLst>
      <p:ext uri="{BB962C8B-B14F-4D97-AF65-F5344CB8AC3E}">
        <p14:creationId xmlns:p14="http://schemas.microsoft.com/office/powerpoint/2010/main" val="1504408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817689" y="1104901"/>
            <a:ext cx="8078787" cy="4606925"/>
          </a:xfrm>
        </p:spPr>
        <p:txBody>
          <a:bodyPr>
            <a:normAutofit fontScale="90000"/>
          </a:bodyPr>
          <a:lstStyle/>
          <a:p>
            <a:pPr algn="l" eaLnBrk="1" hangingPunct="1"/>
            <a:r>
              <a:rPr lang="en-US" altLang="en-US" sz="3600"/>
              <a:t>P, Z, and X are in a barroom brawl</a:t>
            </a:r>
            <a:br>
              <a:rPr lang="en-US" altLang="en-US" sz="3600"/>
            </a:br>
            <a:r>
              <a:rPr lang="en-US" altLang="en-US" sz="3600"/>
              <a:t/>
            </a:r>
            <a:br>
              <a:rPr lang="en-US" altLang="en-US" sz="3600"/>
            </a:br>
            <a:r>
              <a:rPr lang="en-US" altLang="en-US" sz="3600"/>
              <a:t>P sues Y, Z’s employer on the ground that Z’s battery was committed in the course of employment</a:t>
            </a:r>
            <a:br>
              <a:rPr lang="en-US" altLang="en-US" sz="3600"/>
            </a:br>
            <a:r>
              <a:rPr lang="en-US" altLang="en-US" sz="3600"/>
              <a:t/>
            </a:r>
            <a:br>
              <a:rPr lang="en-US" altLang="en-US" sz="3600"/>
            </a:br>
            <a:r>
              <a:rPr lang="en-US" altLang="en-US" sz="3600"/>
              <a:t>May Y implead Z?</a:t>
            </a:r>
            <a:br>
              <a:rPr lang="en-US" altLang="en-US" sz="3600"/>
            </a:br>
            <a:r>
              <a:rPr lang="en-US" altLang="en-US" sz="3600"/>
              <a:t/>
            </a:r>
            <a:br>
              <a:rPr lang="en-US" altLang="en-US" sz="3600"/>
            </a:br>
            <a:r>
              <a:rPr lang="en-US" altLang="en-US" sz="3600"/>
              <a:t>May Y implead its insurer I?</a:t>
            </a:r>
            <a:br>
              <a:rPr lang="en-US" altLang="en-US" sz="3600"/>
            </a:br>
            <a:r>
              <a:rPr lang="en-US" altLang="en-US" sz="3600"/>
              <a:t/>
            </a:r>
            <a:br>
              <a:rPr lang="en-US" altLang="en-US" sz="3600"/>
            </a:br>
            <a:r>
              <a:rPr lang="en-US" altLang="en-US" sz="3600"/>
              <a:t>If P sues Z, may Z implead X?</a:t>
            </a:r>
            <a:br>
              <a:rPr lang="en-US" altLang="en-US" sz="3600"/>
            </a:br>
            <a:endParaRPr lang="en-US" altLang="en-US" sz="3600"/>
          </a:p>
        </p:txBody>
      </p:sp>
    </p:spTree>
    <p:extLst>
      <p:ext uri="{BB962C8B-B14F-4D97-AF65-F5344CB8AC3E}">
        <p14:creationId xmlns:p14="http://schemas.microsoft.com/office/powerpoint/2010/main" val="26270026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676400" y="1131889"/>
            <a:ext cx="8915400" cy="4587875"/>
          </a:xfrm>
        </p:spPr>
        <p:txBody>
          <a:bodyPr>
            <a:normAutofit fontScale="90000"/>
          </a:bodyPr>
          <a:lstStyle/>
          <a:p>
            <a:pPr eaLnBrk="1" hangingPunct="1"/>
            <a:r>
              <a:rPr lang="en-US" altLang="en-US" sz="3600"/>
              <a:t>P sues D for negligence in federal court</a:t>
            </a:r>
            <a:br>
              <a:rPr lang="en-US" altLang="en-US" sz="3600"/>
            </a:br>
            <a:r>
              <a:rPr lang="en-US" altLang="en-US" sz="3600"/>
              <a:t/>
            </a:r>
            <a:br>
              <a:rPr lang="en-US" altLang="en-US" sz="3600"/>
            </a:br>
            <a:r>
              <a:rPr lang="en-US" altLang="en-US" sz="3600"/>
              <a:t>D fails to implead his insurance company I</a:t>
            </a:r>
            <a:br>
              <a:rPr lang="en-US" altLang="en-US" sz="3600"/>
            </a:br>
            <a:r>
              <a:rPr lang="en-US" altLang="en-US" sz="3600"/>
              <a:t/>
            </a:r>
            <a:br>
              <a:rPr lang="en-US" altLang="en-US" sz="3600"/>
            </a:br>
            <a:r>
              <a:rPr lang="en-US" altLang="en-US" sz="3600"/>
              <a:t>D loses</a:t>
            </a:r>
            <a:br>
              <a:rPr lang="en-US" altLang="en-US" sz="3600"/>
            </a:br>
            <a:r>
              <a:rPr lang="en-US" altLang="en-US" sz="3600"/>
              <a:t/>
            </a:r>
            <a:br>
              <a:rPr lang="en-US" altLang="en-US" sz="3600"/>
            </a:br>
            <a:r>
              <a:rPr lang="en-US" altLang="en-US" sz="3600"/>
              <a:t>D then brings an action against I for indemnification under the insurance contract</a:t>
            </a:r>
            <a:br>
              <a:rPr lang="en-US" altLang="en-US" sz="3600"/>
            </a:br>
            <a:r>
              <a:rPr lang="en-US" altLang="en-US" sz="3600"/>
              <a:t/>
            </a:r>
            <a:br>
              <a:rPr lang="en-US" altLang="en-US" sz="3600"/>
            </a:br>
            <a:r>
              <a:rPr lang="en-US" altLang="en-US" sz="3600"/>
              <a:t>What defenses can I bring up?</a:t>
            </a:r>
          </a:p>
        </p:txBody>
      </p:sp>
    </p:spTree>
    <p:extLst>
      <p:ext uri="{BB962C8B-B14F-4D97-AF65-F5344CB8AC3E}">
        <p14:creationId xmlns:p14="http://schemas.microsoft.com/office/powerpoint/2010/main" val="1326511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752600" y="274638"/>
            <a:ext cx="8534400" cy="6583362"/>
          </a:xfrm>
        </p:spPr>
        <p:txBody>
          <a:bodyPr/>
          <a:lstStyle/>
          <a:p>
            <a:pPr algn="l"/>
            <a:r>
              <a:rPr lang="en-US" altLang="en-US" smtClean="0"/>
              <a:t/>
            </a:r>
            <a:br>
              <a:rPr lang="en-US" altLang="en-US" smtClean="0"/>
            </a:br>
            <a:r>
              <a:rPr lang="en-US" altLang="en-US" smtClean="0"/>
              <a:t>- P (NY) sues D (Cal) for $45,000 in N.Y. state court. </a:t>
            </a:r>
            <a:br>
              <a:rPr lang="en-US" altLang="en-US" smtClean="0"/>
            </a:br>
            <a:r>
              <a:rPr lang="en-US" altLang="en-US" smtClean="0"/>
              <a:t>- D brings a permissive counterclaim for breach of an unrelated contract for $45,000. </a:t>
            </a:r>
            <a:br>
              <a:rPr lang="en-US" altLang="en-US" smtClean="0"/>
            </a:br>
            <a:r>
              <a:rPr lang="en-US" altLang="en-US" smtClean="0"/>
              <a:t>- May P remove? May D remove?</a:t>
            </a:r>
            <a:br>
              <a:rPr lang="en-US" altLang="en-US" smtClean="0"/>
            </a:br>
            <a:endParaRPr lang="en-US" altLang="en-US" smtClean="0"/>
          </a:p>
        </p:txBody>
      </p:sp>
    </p:spTree>
    <p:extLst>
      <p:ext uri="{BB962C8B-B14F-4D97-AF65-F5344CB8AC3E}">
        <p14:creationId xmlns:p14="http://schemas.microsoft.com/office/powerpoint/2010/main" val="3166308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0" y="234461"/>
            <a:ext cx="12192000" cy="6482861"/>
          </a:xfrm>
        </p:spPr>
        <p:txBody>
          <a:bodyPr>
            <a:noAutofit/>
          </a:bodyPr>
          <a:lstStyle/>
          <a:p>
            <a:pPr algn="l" eaLnBrk="1" hangingPunct="1"/>
            <a:r>
              <a:rPr lang="en-US" altLang="en-US" sz="3600" dirty="0"/>
              <a:t>P (NJ) sues D (NY) in S.D.N.Y. </a:t>
            </a:r>
            <a:br>
              <a:rPr lang="en-US" altLang="en-US" sz="3600" dirty="0"/>
            </a:br>
            <a:r>
              <a:rPr lang="en-US" altLang="en-US" sz="3600" dirty="0"/>
              <a:t/>
            </a:r>
            <a:br>
              <a:rPr lang="en-US" altLang="en-US" sz="3600" dirty="0"/>
            </a:br>
            <a:r>
              <a:rPr lang="en-US" altLang="en-US" sz="3600" dirty="0"/>
              <a:t>Suit is under MD battery law concerning a brawl between P and D in MD. </a:t>
            </a:r>
            <a:br>
              <a:rPr lang="en-US" altLang="en-US" sz="3600" dirty="0"/>
            </a:br>
            <a:r>
              <a:rPr lang="en-US" altLang="en-US" sz="3600" dirty="0"/>
              <a:t/>
            </a:r>
            <a:br>
              <a:rPr lang="en-US" altLang="en-US" sz="3600" dirty="0"/>
            </a:br>
            <a:r>
              <a:rPr lang="en-US" altLang="en-US" sz="3600" dirty="0"/>
              <a:t>May D join an indemnification action against X, his insurance company? </a:t>
            </a:r>
            <a:br>
              <a:rPr lang="en-US" altLang="en-US" sz="3600" dirty="0"/>
            </a:br>
            <a:r>
              <a:rPr lang="en-US" altLang="en-US" sz="3600" dirty="0"/>
              <a:t/>
            </a:r>
            <a:br>
              <a:rPr lang="en-US" altLang="en-US" sz="3600" dirty="0"/>
            </a:br>
            <a:r>
              <a:rPr lang="en-US" altLang="en-US" sz="3600" dirty="0"/>
              <a:t>Is there SMJ for P's suit against D if X's state of incorporation is NJ? </a:t>
            </a:r>
            <a:br>
              <a:rPr lang="en-US" altLang="en-US" sz="3600" dirty="0"/>
            </a:br>
            <a:r>
              <a:rPr lang="en-US" altLang="en-US" sz="3600" dirty="0"/>
              <a:t/>
            </a:r>
            <a:br>
              <a:rPr lang="en-US" altLang="en-US" sz="3600" dirty="0"/>
            </a:br>
            <a:r>
              <a:rPr lang="en-US" altLang="en-US" sz="3600" dirty="0"/>
              <a:t>Is there SMJ for D's impleader against X if X's state of incorporation is NY?</a:t>
            </a:r>
            <a:r>
              <a:rPr lang="en-US" altLang="en-US" sz="3600" dirty="0" smtClean="0"/>
              <a:t/>
            </a:r>
            <a:br>
              <a:rPr lang="en-US" altLang="en-US" sz="3600" dirty="0" smtClean="0"/>
            </a:br>
            <a:endParaRPr lang="en-US" altLang="en-US" sz="3600" dirty="0" smtClean="0"/>
          </a:p>
        </p:txBody>
      </p:sp>
    </p:spTree>
    <p:extLst>
      <p:ext uri="{BB962C8B-B14F-4D97-AF65-F5344CB8AC3E}">
        <p14:creationId xmlns:p14="http://schemas.microsoft.com/office/powerpoint/2010/main" val="3580718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836738" y="1131888"/>
            <a:ext cx="8202612" cy="4748212"/>
          </a:xfrm>
        </p:spPr>
        <p:txBody>
          <a:bodyPr>
            <a:normAutofit fontScale="90000"/>
          </a:bodyPr>
          <a:lstStyle/>
          <a:p>
            <a:pPr algn="l" eaLnBrk="1" hangingPunct="1"/>
            <a:r>
              <a:rPr lang="en-US" altLang="en-US" sz="3600"/>
              <a:t>- Assume X is joined.</a:t>
            </a:r>
            <a:r>
              <a:rPr lang="en-US" altLang="en-US" sz="3600" i="1"/>
              <a:t> </a:t>
            </a:r>
            <a:br>
              <a:rPr lang="en-US" altLang="en-US" sz="3600" i="1"/>
            </a:br>
            <a:r>
              <a:rPr lang="en-US" altLang="en-US" sz="3600" i="1"/>
              <a:t/>
            </a:r>
            <a:br>
              <a:rPr lang="en-US" altLang="en-US" sz="3600" i="1"/>
            </a:br>
            <a:r>
              <a:rPr lang="en-US" altLang="en-US" sz="3600" i="1"/>
              <a:t>- </a:t>
            </a:r>
            <a:r>
              <a:rPr lang="en-US" altLang="en-US" sz="3600"/>
              <a:t>D is found liable and it is determined that X must indemnify D under the insurance contract.</a:t>
            </a:r>
            <a:br>
              <a:rPr lang="en-US" altLang="en-US" sz="3600"/>
            </a:br>
            <a:r>
              <a:rPr lang="en-US" altLang="en-US" sz="3600"/>
              <a:t> </a:t>
            </a:r>
            <a:br>
              <a:rPr lang="en-US" altLang="en-US" sz="3600"/>
            </a:br>
            <a:r>
              <a:rPr lang="en-US" altLang="en-US" sz="3600"/>
              <a:t>- Subsequently X sues D in New York state court for premiums that were past due at the time of D's impleader against X. </a:t>
            </a:r>
            <a:br>
              <a:rPr lang="en-US" altLang="en-US" sz="3600"/>
            </a:br>
            <a:r>
              <a:rPr lang="en-US" altLang="en-US" sz="3600"/>
              <a:t/>
            </a:r>
            <a:br>
              <a:rPr lang="en-US" altLang="en-US" sz="3600"/>
            </a:br>
            <a:r>
              <a:rPr lang="en-US" altLang="en-US" sz="3600"/>
              <a:t>- May the suit proceed?</a:t>
            </a:r>
            <a:br>
              <a:rPr lang="en-US" altLang="en-US" sz="3600"/>
            </a:br>
            <a:endParaRPr lang="en-US" altLang="en-US" sz="3600"/>
          </a:p>
        </p:txBody>
      </p:sp>
    </p:spTree>
    <p:extLst>
      <p:ext uri="{BB962C8B-B14F-4D97-AF65-F5344CB8AC3E}">
        <p14:creationId xmlns:p14="http://schemas.microsoft.com/office/powerpoint/2010/main" val="6652582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524000" y="0"/>
            <a:ext cx="9144000" cy="6858000"/>
          </a:xfrm>
        </p:spPr>
        <p:txBody>
          <a:bodyPr/>
          <a:lstStyle/>
          <a:p>
            <a:pPr algn="l" eaLnBrk="1" hangingPunct="1"/>
            <a:r>
              <a:rPr lang="en-US" altLang="en-US" sz="3200"/>
              <a:t>14(a)(2) </a:t>
            </a:r>
            <a:br>
              <a:rPr lang="en-US" altLang="en-US" sz="3200"/>
            </a:br>
            <a:r>
              <a:rPr lang="en-US" altLang="en-US" sz="3200"/>
              <a:t>              (D) may also assert against the plaintiff any claim arising out of the transaction or occurrence that is the subject matter of the plaintiff’s claim against the third-party plaintiff.</a:t>
            </a:r>
            <a:br>
              <a:rPr lang="en-US" altLang="en-US" sz="3200"/>
            </a:br>
            <a:r>
              <a:rPr lang="en-US" altLang="en-US" sz="3200"/>
              <a:t>    (3) Plaintiff’s Claims Against a Third-Party Defendant.  The plaintiff may assert against the third-party defendant any claim arising out of the transaction or occurrence that is the subject matter of the plaintiff’s claim against the third-party plaintiff. </a:t>
            </a:r>
          </a:p>
        </p:txBody>
      </p:sp>
    </p:spTree>
    <p:extLst>
      <p:ext uri="{BB962C8B-B14F-4D97-AF65-F5344CB8AC3E}">
        <p14:creationId xmlns:p14="http://schemas.microsoft.com/office/powerpoint/2010/main" val="4339986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316523" y="246186"/>
            <a:ext cx="11523785" cy="6236676"/>
          </a:xfrm>
        </p:spPr>
        <p:txBody>
          <a:bodyPr>
            <a:normAutofit/>
          </a:bodyPr>
          <a:lstStyle/>
          <a:p>
            <a:pPr algn="l" eaLnBrk="1" hangingPunct="1"/>
            <a:r>
              <a:rPr lang="en-US" altLang="en-US" sz="3600" dirty="0"/>
              <a:t>- X, employee of D, gets in car accident with P</a:t>
            </a:r>
            <a:br>
              <a:rPr lang="en-US" altLang="en-US" sz="3600" dirty="0"/>
            </a:br>
            <a:r>
              <a:rPr lang="en-US" altLang="en-US" sz="3600" dirty="0"/>
              <a:t>- P sues D in D.N.J. under theory of </a:t>
            </a:r>
            <a:r>
              <a:rPr lang="en-US" altLang="en-US" sz="3600" dirty="0" err="1"/>
              <a:t>respondeat</a:t>
            </a:r>
            <a:r>
              <a:rPr lang="en-US" altLang="en-US" sz="3600" dirty="0"/>
              <a:t> superior</a:t>
            </a:r>
            <a:br>
              <a:rPr lang="en-US" altLang="en-US" sz="3600" dirty="0"/>
            </a:br>
            <a:r>
              <a:rPr lang="en-US" altLang="en-US" sz="3600" dirty="0"/>
              <a:t>- D impleads X for indemnification</a:t>
            </a:r>
            <a:br>
              <a:rPr lang="en-US" altLang="en-US" sz="3600" dirty="0"/>
            </a:br>
            <a:r>
              <a:rPr lang="en-US" altLang="en-US" sz="3600" dirty="0"/>
              <a:t>- May X bring an action against P for X’s damages in the car accident? </a:t>
            </a:r>
            <a:br>
              <a:rPr lang="en-US" altLang="en-US" sz="3600" dirty="0"/>
            </a:br>
            <a:r>
              <a:rPr lang="en-US" altLang="en-US" sz="3600" dirty="0"/>
              <a:t>- Must he?</a:t>
            </a:r>
            <a:br>
              <a:rPr lang="en-US" altLang="en-US" sz="3600" dirty="0"/>
            </a:br>
            <a:r>
              <a:rPr lang="en-US" altLang="en-US" sz="3600" dirty="0"/>
              <a:t>- If X does not bring an action against P concerning the car accident, may X bring an action against P for P’s breach of a contract to mow X’s lawn?</a:t>
            </a:r>
            <a:br>
              <a:rPr lang="en-US" altLang="en-US" sz="3600" dirty="0"/>
            </a:br>
            <a:endParaRPr lang="en-US" altLang="en-US" sz="3600" dirty="0"/>
          </a:p>
        </p:txBody>
      </p:sp>
    </p:spTree>
    <p:extLst>
      <p:ext uri="{BB962C8B-B14F-4D97-AF65-F5344CB8AC3E}">
        <p14:creationId xmlns:p14="http://schemas.microsoft.com/office/powerpoint/2010/main" val="27751979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2895600" y="1063626"/>
            <a:ext cx="6286500" cy="4594225"/>
          </a:xfrm>
        </p:spPr>
        <p:txBody>
          <a:bodyPr/>
          <a:lstStyle/>
          <a:p>
            <a:pPr eaLnBrk="1" hangingPunct="1"/>
            <a:r>
              <a:rPr lang="en-US" altLang="en-US" smtClean="0"/>
              <a:t>intersection between joinder rules and</a:t>
            </a:r>
            <a:br>
              <a:rPr lang="en-US" altLang="en-US" smtClean="0"/>
            </a:br>
            <a:r>
              <a:rPr lang="en-US" altLang="en-US" smtClean="0"/>
              <a:t/>
            </a:r>
            <a:br>
              <a:rPr lang="en-US" altLang="en-US" smtClean="0"/>
            </a:br>
            <a:r>
              <a:rPr lang="en-US" altLang="en-US" smtClean="0"/>
              <a:t>PJ and venue</a:t>
            </a:r>
          </a:p>
        </p:txBody>
      </p:sp>
    </p:spTree>
    <p:extLst>
      <p:ext uri="{BB962C8B-B14F-4D97-AF65-F5344CB8AC3E}">
        <p14:creationId xmlns:p14="http://schemas.microsoft.com/office/powerpoint/2010/main" val="6232260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2895600" y="1063626"/>
            <a:ext cx="6286500" cy="4765675"/>
          </a:xfrm>
        </p:spPr>
        <p:txBody>
          <a:bodyPr>
            <a:normAutofit fontScale="90000"/>
          </a:bodyPr>
          <a:lstStyle/>
          <a:p>
            <a:pPr eaLnBrk="1" hangingPunct="1"/>
            <a:r>
              <a:rPr lang="en-US" altLang="en-US" smtClean="0"/>
              <a:t>causes of actions joined under 18(a) by plaintiffs against defendants</a:t>
            </a:r>
            <a:br>
              <a:rPr lang="en-US" altLang="en-US" smtClean="0"/>
            </a:br>
            <a:r>
              <a:rPr lang="en-US" altLang="en-US" smtClean="0"/>
              <a:t/>
            </a:r>
            <a:br>
              <a:rPr lang="en-US" altLang="en-US" smtClean="0"/>
            </a:br>
            <a:r>
              <a:rPr lang="en-US" altLang="en-US" smtClean="0"/>
              <a:t>each must satisfy venue statute and there must be PJ over the defendants for each</a:t>
            </a:r>
          </a:p>
        </p:txBody>
      </p:sp>
    </p:spTree>
    <p:extLst>
      <p:ext uri="{BB962C8B-B14F-4D97-AF65-F5344CB8AC3E}">
        <p14:creationId xmlns:p14="http://schemas.microsoft.com/office/powerpoint/2010/main" val="25412728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2838450" y="1063626"/>
            <a:ext cx="6343650" cy="4594225"/>
          </a:xfrm>
        </p:spPr>
        <p:txBody>
          <a:bodyPr>
            <a:normAutofit fontScale="90000"/>
          </a:bodyPr>
          <a:lstStyle/>
          <a:p>
            <a:pPr eaLnBrk="1" hangingPunct="1"/>
            <a:r>
              <a:rPr lang="en-US" altLang="en-US" smtClean="0"/>
              <a:t>joinder of defendants under Rs 19 &amp; 20</a:t>
            </a:r>
            <a:br>
              <a:rPr lang="en-US" altLang="en-US" smtClean="0"/>
            </a:br>
            <a:r>
              <a:rPr lang="en-US" altLang="en-US" smtClean="0"/>
              <a:t/>
            </a:r>
            <a:br>
              <a:rPr lang="en-US" altLang="en-US" smtClean="0"/>
            </a:br>
            <a:r>
              <a:rPr lang="en-US" altLang="en-US" smtClean="0"/>
              <a:t>there must be PJ over each defendant, the venue statute must be satisfied with respect to all defendants</a:t>
            </a:r>
          </a:p>
        </p:txBody>
      </p:sp>
    </p:spTree>
    <p:extLst>
      <p:ext uri="{BB962C8B-B14F-4D97-AF65-F5344CB8AC3E}">
        <p14:creationId xmlns:p14="http://schemas.microsoft.com/office/powerpoint/2010/main" val="140973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2952750" y="1063626"/>
            <a:ext cx="6229350" cy="4651375"/>
          </a:xfrm>
        </p:spPr>
        <p:txBody>
          <a:bodyPr>
            <a:normAutofit fontScale="90000"/>
          </a:bodyPr>
          <a:lstStyle/>
          <a:p>
            <a:pPr eaLnBrk="1" hangingPunct="1"/>
            <a:r>
              <a:rPr lang="en-US" altLang="en-US" smtClean="0"/>
              <a:t>compulsory counterclaims by defendants against plaintiffs</a:t>
            </a:r>
            <a:br>
              <a:rPr lang="en-US" altLang="en-US" smtClean="0"/>
            </a:br>
            <a:r>
              <a:rPr lang="en-US" altLang="en-US" smtClean="0"/>
              <a:t/>
            </a:r>
            <a:br>
              <a:rPr lang="en-US" altLang="en-US" smtClean="0"/>
            </a:br>
            <a:r>
              <a:rPr lang="en-US" altLang="en-US" smtClean="0"/>
              <a:t>PJ is considered satisfied (or waived)</a:t>
            </a:r>
            <a:br>
              <a:rPr lang="en-US" altLang="en-US" smtClean="0"/>
            </a:br>
            <a:r>
              <a:rPr lang="en-US" altLang="en-US" smtClean="0"/>
              <a:t>venue statute need not be satisfied</a:t>
            </a:r>
          </a:p>
        </p:txBody>
      </p:sp>
    </p:spTree>
    <p:extLst>
      <p:ext uri="{BB962C8B-B14F-4D97-AF65-F5344CB8AC3E}">
        <p14:creationId xmlns:p14="http://schemas.microsoft.com/office/powerpoint/2010/main" val="66081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2057400" y="1063626"/>
            <a:ext cx="8229600" cy="4937125"/>
          </a:xfrm>
        </p:spPr>
        <p:txBody>
          <a:bodyPr/>
          <a:lstStyle/>
          <a:p>
            <a:pPr eaLnBrk="1" hangingPunct="1"/>
            <a:r>
              <a:rPr lang="en-US" altLang="en-US" smtClean="0"/>
              <a:t>Permissive counterclaims by defendants against plaintiffs</a:t>
            </a:r>
            <a:br>
              <a:rPr lang="en-US" altLang="en-US" smtClean="0"/>
            </a:br>
            <a:r>
              <a:rPr lang="en-US" altLang="en-US" smtClean="0"/>
              <a:t/>
            </a:r>
            <a:br>
              <a:rPr lang="en-US" altLang="en-US" smtClean="0"/>
            </a:br>
            <a:r>
              <a:rPr lang="en-US" altLang="en-US" smtClean="0"/>
              <a:t>majority view is PJ is considered satisfied (or waived)</a:t>
            </a:r>
            <a:br>
              <a:rPr lang="en-US" altLang="en-US" smtClean="0"/>
            </a:br>
            <a:r>
              <a:rPr lang="en-US" altLang="en-US" smtClean="0"/>
              <a:t> majority view is venue statute need not be satisfied</a:t>
            </a:r>
          </a:p>
        </p:txBody>
      </p:sp>
    </p:spTree>
    <p:extLst>
      <p:ext uri="{BB962C8B-B14F-4D97-AF65-F5344CB8AC3E}">
        <p14:creationId xmlns:p14="http://schemas.microsoft.com/office/powerpoint/2010/main" val="13765336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2057400" y="1063626"/>
            <a:ext cx="8153400" cy="4708525"/>
          </a:xfrm>
        </p:spPr>
        <p:txBody>
          <a:bodyPr/>
          <a:lstStyle/>
          <a:p>
            <a:pPr eaLnBrk="1" hangingPunct="1"/>
            <a:r>
              <a:rPr lang="en-US" altLang="en-US" smtClean="0"/>
              <a:t>crossclaims between codefendants or coplaintiffs</a:t>
            </a:r>
            <a:br>
              <a:rPr lang="en-US" altLang="en-US" smtClean="0"/>
            </a:br>
            <a:r>
              <a:rPr lang="en-US" altLang="en-US" smtClean="0"/>
              <a:t/>
            </a:r>
            <a:br>
              <a:rPr lang="en-US" altLang="en-US" smtClean="0"/>
            </a:br>
            <a:r>
              <a:rPr lang="en-US" altLang="en-US" smtClean="0"/>
              <a:t>no extra PJ argument is needed</a:t>
            </a:r>
            <a:br>
              <a:rPr lang="en-US" altLang="en-US" smtClean="0"/>
            </a:br>
            <a:r>
              <a:rPr lang="en-US" altLang="en-US" smtClean="0"/>
              <a:t>no extra venue argument is needed</a:t>
            </a:r>
          </a:p>
        </p:txBody>
      </p:sp>
    </p:spTree>
    <p:extLst>
      <p:ext uri="{BB962C8B-B14F-4D97-AF65-F5344CB8AC3E}">
        <p14:creationId xmlns:p14="http://schemas.microsoft.com/office/powerpoint/2010/main" val="2524911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828800" y="274638"/>
            <a:ext cx="8382000" cy="6354762"/>
          </a:xfrm>
        </p:spPr>
        <p:txBody>
          <a:bodyPr rtlCol="0">
            <a:normAutofit/>
          </a:bodyPr>
          <a:lstStyle/>
          <a:p>
            <a:pPr>
              <a:defRPr/>
            </a:pPr>
            <a:r>
              <a:rPr lang="en-US" altLang="en-US" dirty="0" smtClean="0"/>
              <a:t>- P (NY) sues D (Cal) in federal court in Cal concerning a battery that the two got into in NY. </a:t>
            </a:r>
            <a:br>
              <a:rPr lang="en-US" altLang="en-US" dirty="0" smtClean="0"/>
            </a:br>
            <a:r>
              <a:rPr lang="en-US" altLang="en-US" dirty="0" smtClean="0"/>
              <a:t>- D counterclaims concerning the damages that D sustained from P in the brawl. </a:t>
            </a:r>
            <a:br>
              <a:rPr lang="en-US" altLang="en-US" dirty="0" smtClean="0"/>
            </a:br>
            <a:r>
              <a:rPr lang="en-US" altLang="en-US" dirty="0" smtClean="0"/>
              <a:t>- P brings a motion to dismiss the counterclaim for lack of PJ. </a:t>
            </a:r>
            <a:br>
              <a:rPr lang="en-US" altLang="en-US" dirty="0" smtClean="0"/>
            </a:br>
            <a:r>
              <a:rPr lang="en-US" altLang="en-US" dirty="0" smtClean="0"/>
              <a:t>- What result?</a:t>
            </a:r>
            <a:br>
              <a:rPr lang="en-US" altLang="en-US" dirty="0" smtClean="0"/>
            </a:br>
            <a:endParaRPr lang="en-US" altLang="en-US" dirty="0" smtClean="0"/>
          </a:p>
        </p:txBody>
      </p:sp>
    </p:spTree>
    <p:extLst>
      <p:ext uri="{BB962C8B-B14F-4D97-AF65-F5344CB8AC3E}">
        <p14:creationId xmlns:p14="http://schemas.microsoft.com/office/powerpoint/2010/main" val="236738411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2952750" y="1063626"/>
            <a:ext cx="6229350" cy="4537075"/>
          </a:xfrm>
        </p:spPr>
        <p:txBody>
          <a:bodyPr>
            <a:normAutofit fontScale="90000"/>
          </a:bodyPr>
          <a:lstStyle/>
          <a:p>
            <a:pPr eaLnBrk="1" hangingPunct="1"/>
            <a:r>
              <a:rPr lang="en-US" altLang="en-US" smtClean="0"/>
              <a:t>third party complaints brought by defendants</a:t>
            </a:r>
            <a:br>
              <a:rPr lang="en-US" altLang="en-US" smtClean="0"/>
            </a:br>
            <a:r>
              <a:rPr lang="en-US" altLang="en-US" smtClean="0"/>
              <a:t/>
            </a:r>
            <a:br>
              <a:rPr lang="en-US" altLang="en-US" smtClean="0"/>
            </a:br>
            <a:r>
              <a:rPr lang="en-US" altLang="en-US" smtClean="0"/>
              <a:t>there must be PJ over the third party defendant</a:t>
            </a:r>
            <a:br>
              <a:rPr lang="en-US" altLang="en-US" smtClean="0"/>
            </a:br>
            <a:r>
              <a:rPr lang="en-US" altLang="en-US" smtClean="0"/>
              <a:t/>
            </a:r>
            <a:br>
              <a:rPr lang="en-US" altLang="en-US" smtClean="0"/>
            </a:br>
            <a:r>
              <a:rPr lang="en-US" altLang="en-US" smtClean="0"/>
              <a:t>venue statute need not be satisfied</a:t>
            </a:r>
          </a:p>
        </p:txBody>
      </p:sp>
    </p:spTree>
    <p:extLst>
      <p:ext uri="{BB962C8B-B14F-4D97-AF65-F5344CB8AC3E}">
        <p14:creationId xmlns:p14="http://schemas.microsoft.com/office/powerpoint/2010/main" val="3007885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905000" y="274638"/>
            <a:ext cx="8305800" cy="6126162"/>
          </a:xfrm>
        </p:spPr>
        <p:txBody>
          <a:bodyPr rtlCol="0">
            <a:normAutofit fontScale="90000"/>
          </a:bodyPr>
          <a:lstStyle/>
          <a:p>
            <a:pPr>
              <a:defRPr/>
            </a:pPr>
            <a:r>
              <a:rPr lang="en-US" dirty="0" smtClean="0"/>
              <a:t>- P (NY) sues D (Cal) in federal court in Cal concerning a battery that the two got into in NY. </a:t>
            </a:r>
            <a:br>
              <a:rPr lang="en-US" dirty="0" smtClean="0"/>
            </a:br>
            <a:r>
              <a:rPr lang="en-US" dirty="0" smtClean="0"/>
              <a:t>- D counterclaims concerning breach of an unrelated contract that took place solely within NY. </a:t>
            </a:r>
            <a:br>
              <a:rPr lang="en-US" dirty="0" smtClean="0"/>
            </a:br>
            <a:r>
              <a:rPr lang="en-US" dirty="0" smtClean="0"/>
              <a:t>- P brings a motion to dismiss the counterclaim for lack of PJ. </a:t>
            </a:r>
            <a:br>
              <a:rPr lang="en-US" dirty="0" smtClean="0"/>
            </a:br>
            <a:r>
              <a:rPr lang="en-US" dirty="0" smtClean="0"/>
              <a:t>- What result?</a:t>
            </a:r>
            <a:br>
              <a:rPr lang="en-US" dirty="0" smtClean="0"/>
            </a:br>
            <a:endParaRPr lang="en-US" dirty="0" smtClean="0"/>
          </a:p>
        </p:txBody>
      </p:sp>
    </p:spTree>
    <p:extLst>
      <p:ext uri="{BB962C8B-B14F-4D97-AF65-F5344CB8AC3E}">
        <p14:creationId xmlns:p14="http://schemas.microsoft.com/office/powerpoint/2010/main" val="375874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905000" y="274638"/>
            <a:ext cx="8305800" cy="6202362"/>
          </a:xfrm>
        </p:spPr>
        <p:txBody>
          <a:bodyPr rtlCol="0">
            <a:normAutofit fontScale="90000"/>
          </a:bodyPr>
          <a:lstStyle/>
          <a:p>
            <a:pPr>
              <a:defRPr/>
            </a:pPr>
            <a:r>
              <a:rPr lang="en-US" altLang="en-US" dirty="0" smtClean="0"/>
              <a:t>- P (NY) sues D (Cal) in federal court in NY concerning a battery that the two got into in NY. </a:t>
            </a:r>
            <a:br>
              <a:rPr lang="en-US" altLang="en-US" dirty="0" smtClean="0"/>
            </a:br>
            <a:r>
              <a:rPr lang="en-US" altLang="en-US" dirty="0" smtClean="0"/>
              <a:t>- P joins an action against D concerning breach of an unrelated contract that took place solely within Cal. </a:t>
            </a:r>
            <a:br>
              <a:rPr lang="en-US" altLang="en-US" dirty="0" smtClean="0"/>
            </a:br>
            <a:r>
              <a:rPr lang="en-US" altLang="en-US" dirty="0" smtClean="0"/>
              <a:t>- D brings a motion to dismiss the second action for lack of PJ. </a:t>
            </a:r>
            <a:br>
              <a:rPr lang="en-US" altLang="en-US" dirty="0" smtClean="0"/>
            </a:br>
            <a:r>
              <a:rPr lang="en-US" altLang="en-US" dirty="0" smtClean="0"/>
              <a:t>- What result?</a:t>
            </a:r>
            <a:br>
              <a:rPr lang="en-US" altLang="en-US" dirty="0" smtClean="0"/>
            </a:br>
            <a:endParaRPr lang="en-US" altLang="en-US" dirty="0" smtClean="0"/>
          </a:p>
        </p:txBody>
      </p:sp>
    </p:spTree>
    <p:extLst>
      <p:ext uri="{BB962C8B-B14F-4D97-AF65-F5344CB8AC3E}">
        <p14:creationId xmlns:p14="http://schemas.microsoft.com/office/powerpoint/2010/main" val="3586240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1828800" y="274638"/>
            <a:ext cx="8382000" cy="6126162"/>
          </a:xfrm>
        </p:spPr>
        <p:txBody>
          <a:bodyPr/>
          <a:lstStyle/>
          <a:p>
            <a:pPr algn="l"/>
            <a:r>
              <a:rPr lang="en-US" altLang="en-US" smtClean="0"/>
              <a:t>- Assume that P sues D for battery in fed ct. </a:t>
            </a:r>
            <a:br>
              <a:rPr lang="en-US" altLang="en-US" smtClean="0"/>
            </a:br>
            <a:r>
              <a:rPr lang="en-US" altLang="en-US" smtClean="0"/>
              <a:t>- D answers, asserting the defense of lack of PJ and joins a counterclaim for his own damages in the brawl. </a:t>
            </a:r>
            <a:br>
              <a:rPr lang="en-US" altLang="en-US" smtClean="0"/>
            </a:br>
            <a:r>
              <a:rPr lang="en-US" altLang="en-US" smtClean="0"/>
              <a:t>- P argues that D has waived defense of PJ by counterclaiming. - - Result? </a:t>
            </a:r>
          </a:p>
        </p:txBody>
      </p:sp>
    </p:spTree>
    <p:extLst>
      <p:ext uri="{BB962C8B-B14F-4D97-AF65-F5344CB8AC3E}">
        <p14:creationId xmlns:p14="http://schemas.microsoft.com/office/powerpoint/2010/main" val="1877470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905000" y="274638"/>
            <a:ext cx="8305800" cy="6278562"/>
          </a:xfrm>
        </p:spPr>
        <p:txBody>
          <a:bodyPr/>
          <a:lstStyle/>
          <a:p>
            <a:pPr algn="l"/>
            <a:r>
              <a:rPr lang="en-US" altLang="en-US" smtClean="0"/>
              <a:t>12(b): "No defense or objection is waived by joining it with one or more other defenses or objections in a responsive pleading or in a motion"</a:t>
            </a:r>
          </a:p>
        </p:txBody>
      </p:sp>
    </p:spTree>
    <p:extLst>
      <p:ext uri="{BB962C8B-B14F-4D97-AF65-F5344CB8AC3E}">
        <p14:creationId xmlns:p14="http://schemas.microsoft.com/office/powerpoint/2010/main" val="42391238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TotalTime>
  <Words>545</Words>
  <Application>Microsoft Office PowerPoint</Application>
  <PresentationFormat>Widescreen</PresentationFormat>
  <Paragraphs>50</Paragraphs>
  <Slides>50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50</vt:i4>
      </vt:variant>
    </vt:vector>
  </HeadingPairs>
  <TitlesOfParts>
    <vt:vector size="54" baseType="lpstr">
      <vt:lpstr>Arial</vt:lpstr>
      <vt:lpstr>Calibri</vt:lpstr>
      <vt:lpstr>Calibri Light</vt:lpstr>
      <vt:lpstr>Office Theme</vt:lpstr>
      <vt:lpstr>Wed., Oct. 26</vt:lpstr>
      <vt:lpstr>counterclaims</vt:lpstr>
      <vt:lpstr>  13(a) Compulsory Counterclaim.     (1) In General.  A pleading must state as a counterclaim any claim that — at the time of its service — the pleader has against an opposing party if the claim:         (A) arises out of the transaction or occurrence that is the subject matter of the opposing party’s claim; and         (B) does not require adding another party over whom the court cannot acquire jurisdiction.     (2) Exceptions.  The pleader need not state the claim if:         (A) when the action was commenced, the claim was the subject of another pending action; or         (B) the opposing party sued on its claim by attachment or other process that did not establish personal jurisdiction over the pleader on that claim, and the pleader does not assert any counterclaim under this rule.   </vt:lpstr>
      <vt:lpstr> - P (NY) sues D (Cal) for $45,000 in N.Y. state court.  - D brings a permissive counterclaim for breach of an unrelated contract for $45,000.  - May P remove? May D remove? </vt:lpstr>
      <vt:lpstr>- P (NY) sues D (Cal) in federal court in Cal concerning a battery that the two got into in NY.  - D counterclaims concerning the damages that D sustained from P in the brawl.  - P brings a motion to dismiss the counterclaim for lack of PJ.  - What result? </vt:lpstr>
      <vt:lpstr>- P (NY) sues D (Cal) in federal court in Cal concerning a battery that the two got into in NY.  - D counterclaims concerning breach of an unrelated contract that took place solely within NY.  - P brings a motion to dismiss the counterclaim for lack of PJ.  - What result? </vt:lpstr>
      <vt:lpstr>- P (NY) sues D (Cal) in federal court in NY concerning a battery that the two got into in NY.  - P joins an action against D concerning breach of an unrelated contract that took place solely within Cal.  - D brings a motion to dismiss the second action for lack of PJ.  - What result? </vt:lpstr>
      <vt:lpstr>- Assume that P sues D for battery in fed ct.  - D answers, asserting the defense of lack of PJ and joins a counterclaim for his own damages in the brawl.  - P argues that D has waived defense of PJ by counterclaiming. - - Result? </vt:lpstr>
      <vt:lpstr>12(b): "No defense or objection is waived by joining it with one or more other defenses or objections in a responsive pleading or in a motion"</vt:lpstr>
      <vt:lpstr>- P sues D for battery in state court within the statute of limitations - D answers, bringing a compulsory counterclaim for his damages from the same brawl - By the time of the answer, the counterclaim is outside of the statute of limitations - Is it barred? </vt:lpstr>
      <vt:lpstr>(c) Relation Back of Amendments.     (1) When an Amendment Relates Back.  An amendment to a pleading relates back to the date of the original pleading when:         (A) the law that provides the applicable statute of limitations allows relation back;         (B) the amendment asserts a claim or defense that arose out of the conduct, transaction, or occurrence set out — or attempted to be set         out — in the original pleading; or… </vt:lpstr>
      <vt:lpstr>- P sues D for battery in state court within the statute of limitations - D answers, bringing a compulsory counterclaim for defamation concerning statements P made during the brawl - The counterclaim was outside the statute of limitations for defamation (with is shorter than the statute of limitations for battery) even at the time that P served his complaint upon D - P claims that D’s defamation action is barred by the applicable statute of limitations - Is it? </vt:lpstr>
      <vt:lpstr>other joinder rules  joinder of causes of action joinder of parties</vt:lpstr>
      <vt:lpstr>two questions –    1) are people already adversaries? 2) does the cause of action concern the same t/o as an action already being litigated? </vt:lpstr>
      <vt:lpstr>1) are people already adversaries? NO 2) does the cause of action concern the same t/o as an action already being litigated?  NO  forbidden  Example: P sues D1 for breach of contract P joins an action against D2 for an unrelated battery</vt:lpstr>
      <vt:lpstr>1) are people already adversaries? YES 2) does the cause of action concern the same t/o as an action already being litigated? NO   permitted, not required   Example 13(b) : P sues D for battery D joins a counterclaim against P for breach of an unrelated contract</vt:lpstr>
      <vt:lpstr>1) are people already adversaries? NO 2) does the cause of action concern the same t/o as an action already being litigated?  YES  permitted, not required  Example …?</vt:lpstr>
      <vt:lpstr>1) are people already adversaries? YES 2) does the cause of action concern the same t/o as an action already being litigated?  YES required  13(a) claim preclusion  Example: P sues D for battery D must joins an action against P for his damages in the brawl P must join an action against D for defamation concerning statements that D made during the brawl</vt:lpstr>
      <vt:lpstr>Rule 13. Counterclaim and Crossclaim  (g) Crossclaim Against a Coparty.  A pleading may state as a crossclaim any claim by one party against a coparty if the claim arises out of the transaction or occurrence that is the subject matter of the original action or of a counterclaim, or if the claim relates to any property that is the subject matter of the original action. The crossclaim may include a claim that the coparty is or may be liable to the crossclaimant for all or part of a claim asserted in the action against the crossclaimant.  </vt:lpstr>
      <vt:lpstr>1) are people already adversaries? NO 2) does the cause of action concern the same t/o as an action already being litigated? YES   permitted, not required  Example (crossclaim): P sues D1 and D2 for battery D1 joins an action against D2 for his damages in the brawl</vt:lpstr>
      <vt:lpstr>P sues D and D’s employer E for a battery committed by D in the course of D’s employment. May E cross-claim against D for indemnification?</vt:lpstr>
      <vt:lpstr>If E chooses not to cross-claim for indemnification, may E nevertheless cross-claim against D for D’s pilfering office supplies?  </vt:lpstr>
      <vt:lpstr>If E chooses to cross-claim against D for indemnification, may D join an action against E for E’s failure to pay back wages? </vt:lpstr>
      <vt:lpstr>Rule 18. Joinder of Claims  (a) In General.  A party asserting a claim, counterclaim, crossclaim, or third-party claim may join, as independent or alternative claims, as many claims as it has against an opposing party.   </vt:lpstr>
      <vt:lpstr>1) are people already adversaries? YES 2) does the cause of action concern the same t/o as an action already being litigated? NO   permitted, not required   Example 18(a) : P sues D for battery P joins an action against D for breach of an unrelated contract</vt:lpstr>
      <vt:lpstr>P sues D1 and D2 for damages in a battery. May D1 cross-claim against D2 for breach of an unrelated contract?   Assume that D1 cross-claims against D2 for his damages in the battery. May D1 now join an action against D2 for breach of an unrelated contract? </vt:lpstr>
      <vt:lpstr>P (NY) sues D (Conn.) in federal court in D. Wyo. for a battery that occurred in Wyo.  D answers. P amends to join an action against D for another battery that occurred in Texas.  PJ and V for the Texas battery action?</vt:lpstr>
      <vt:lpstr>Rule 20. Permissive Joinder of Parties (a) Persons Who May Join or Be Joined.     (1) Plaintiffs. Persons may join in one action as plaintiffs if:         (A) they assert any right to relief jointly, severally, or in the alternative with respect to or arising out of the same transaction, occurrence, or series of transactions or occurrences; and         (B) any question of law or fact common to all plaintiffs will arise in the action.  </vt:lpstr>
      <vt:lpstr>(2) Defendants. Persons . . . may be joined in one action as defendants if:         (A) any right to relief is asserted against them jointly, severally, or in the alternative with respect to or arising out of the same transaction, occurrence, or series of transactions or occurrences; and         (B) any question of law or fact common to all defendants will arise in the action.</vt:lpstr>
      <vt:lpstr>1) are people already adversaries? NO 2) does the cause of action concern the same t/o as an action already being litigated? YES  permitted, not required   Example 20(a): P sues D1 for battery P joins a battery action against D2 concerning the same brawl</vt:lpstr>
      <vt:lpstr>A, B and C, each driving separate cars, get into a car accident  May both B and C sue A?   Must they?  May A sue both B and C?  Must he? </vt:lpstr>
      <vt:lpstr>Rule 13. Counterclaim and Crossclaim   . . .    (h) Joining Additional Parties.  Rules 19 and 20 govern the addition of a person as a party to a counterclaim or crossclaim. </vt:lpstr>
      <vt:lpstr>P sues D1 and D2 for a 4-car pileup in Vermont  May D1 cross-claim against D2 for damages D2’s car did to D1’s car? May D1 join X to that cross-claim? Must D1 join X to that cross-claim? </vt:lpstr>
      <vt:lpstr>P sues D for battery concerning P’s damages from a barroom brawl May D counterclaim against P for his damages from a different brawl between P, D, and X?  May D join X to this counterclaim? </vt:lpstr>
      <vt:lpstr>impleaders  also known as  third party complaints  </vt:lpstr>
      <vt:lpstr>Rule 14. Third-Party Practice  (a) When a Defending Party May Bring in a Third Party.     (1) Timing of the Summons and Complaint.  A defending party may, as third-party plaintiff, serve a summons and complaint on a nonparty who is or may be liable to it for all or part of the claim against it. </vt:lpstr>
      <vt:lpstr> (2) Third-Party Defendant’s Claims and Defenses.  The person served with the summons and third-party complaint — the “third-party defendant”:         (A) must assert any defense against the third party plaintiff’s claim under Rule 12;         (B) must assert any counterclaim against the third-party plaintiff under Rule 13(a), and may assert any counterclaim against the third-party plaintiff under Rule 13(b) or any crossclaim against another third-party defendant under Rule 13(g);         (C) may assert against the plaintiff any defense that the third-party plaintiff has to the plaintiff’s claim; and… </vt:lpstr>
      <vt:lpstr>P, Z, and X are in a barroom brawl  P sues Y, Z’s employer on the ground that Z’s battery was committed in the course of employment  May Y implead Z?  May Y implead its insurer I?  If P sues Z, may Z implead X? </vt:lpstr>
      <vt:lpstr>P sues D for negligence in federal court  D fails to implead his insurance company I  D loses  D then brings an action against I for indemnification under the insurance contract  What defenses can I bring up?</vt:lpstr>
      <vt:lpstr>P (NJ) sues D (NY) in S.D.N.Y.   Suit is under MD battery law concerning a brawl between P and D in MD.   May D join an indemnification action against X, his insurance company?   Is there SMJ for P's suit against D if X's state of incorporation is NJ?   Is there SMJ for D's impleader against X if X's state of incorporation is NY? </vt:lpstr>
      <vt:lpstr>- Assume X is joined.   - D is found liable and it is determined that X must indemnify D under the insurance contract.   - Subsequently X sues D in New York state court for premiums that were past due at the time of D's impleader against X.   - May the suit proceed? </vt:lpstr>
      <vt:lpstr>14(a)(2)                (D) may also assert against the plaintiff any claim arising out of the transaction or occurrence that is the subject matter of the plaintiff’s claim against the third-party plaintiff.     (3) Plaintiff’s Claims Against a Third-Party Defendant.  The plaintiff may assert against the third-party defendant any claim arising out of the transaction or occurrence that is the subject matter of the plaintiff’s claim against the third-party plaintiff. </vt:lpstr>
      <vt:lpstr>- X, employee of D, gets in car accident with P - P sues D in D.N.J. under theory of respondeat superior - D impleads X for indemnification - May X bring an action against P for X’s damages in the car accident?  - Must he? - If X does not bring an action against P concerning the car accident, may X bring an action against P for P’s breach of a contract to mow X’s lawn? </vt:lpstr>
      <vt:lpstr>intersection between joinder rules and  PJ and venue</vt:lpstr>
      <vt:lpstr>causes of actions joined under 18(a) by plaintiffs against defendants  each must satisfy venue statute and there must be PJ over the defendants for each</vt:lpstr>
      <vt:lpstr>joinder of defendants under Rs 19 &amp; 20  there must be PJ over each defendant, the venue statute must be satisfied with respect to all defendants</vt:lpstr>
      <vt:lpstr>compulsory counterclaims by defendants against plaintiffs  PJ is considered satisfied (or waived) venue statute need not be satisfied</vt:lpstr>
      <vt:lpstr>Permissive counterclaims by defendants against plaintiffs  majority view is PJ is considered satisfied (or waived)  majority view is venue statute need not be satisfied</vt:lpstr>
      <vt:lpstr>crossclaims between codefendants or coplaintiffs  no extra PJ argument is needed no extra venue argument is needed</vt:lpstr>
      <vt:lpstr>third party complaints brought by defendants  there must be PJ over the third party defendant  venue statute need not be satisfied</vt:lpstr>
    </vt:vector>
  </TitlesOfParts>
  <Company>College of William and Mary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Wed., Oct. 5</dc:title>
  <dc:creator>Green, Michael S</dc:creator>
  <cp:lastModifiedBy>Owner</cp:lastModifiedBy>
  <cp:revision>31</cp:revision>
  <cp:lastPrinted>2016-10-19T15:29:49Z</cp:lastPrinted>
  <dcterms:created xsi:type="dcterms:W3CDTF">2016-10-04T18:58:36Z</dcterms:created>
  <dcterms:modified xsi:type="dcterms:W3CDTF">2016-10-26T12:51:30Z</dcterms:modified>
</cp:coreProperties>
</file>