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7" r:id="rId2"/>
    <p:sldId id="517" r:id="rId3"/>
    <p:sldId id="518" r:id="rId4"/>
    <p:sldId id="449" r:id="rId5"/>
    <p:sldId id="451" r:id="rId6"/>
    <p:sldId id="438" r:id="rId7"/>
    <p:sldId id="446" r:id="rId8"/>
    <p:sldId id="459" r:id="rId9"/>
    <p:sldId id="467" r:id="rId10"/>
    <p:sldId id="466" r:id="rId11"/>
    <p:sldId id="463" r:id="rId12"/>
    <p:sldId id="464" r:id="rId13"/>
    <p:sldId id="465" r:id="rId14"/>
    <p:sldId id="468" r:id="rId15"/>
    <p:sldId id="469" r:id="rId16"/>
    <p:sldId id="470" r:id="rId17"/>
    <p:sldId id="490" r:id="rId18"/>
    <p:sldId id="491" r:id="rId19"/>
    <p:sldId id="492" r:id="rId20"/>
    <p:sldId id="493" r:id="rId21"/>
    <p:sldId id="494" r:id="rId22"/>
    <p:sldId id="495" r:id="rId23"/>
    <p:sldId id="496" r:id="rId24"/>
    <p:sldId id="497" r:id="rId25"/>
    <p:sldId id="498" r:id="rId26"/>
    <p:sldId id="499" r:id="rId27"/>
    <p:sldId id="500" r:id="rId28"/>
    <p:sldId id="501" r:id="rId29"/>
    <p:sldId id="502" r:id="rId30"/>
    <p:sldId id="503" r:id="rId31"/>
    <p:sldId id="504" r:id="rId32"/>
    <p:sldId id="505" r:id="rId33"/>
    <p:sldId id="506" r:id="rId34"/>
    <p:sldId id="507"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EA5EA1-9371-43D8-8390-C5C1679D6EA6}" type="datetimeFigureOut">
              <a:rPr lang="en-US" smtClean="0"/>
              <a:t>10/24/2016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7FA2F5-FAAF-4CA7-824F-005987F49B5F}" type="slidenum">
              <a:rPr lang="en-US" smtClean="0"/>
              <a:t>‹#›</a:t>
            </a:fld>
            <a:endParaRPr lang="en-US"/>
          </a:p>
        </p:txBody>
      </p:sp>
    </p:spTree>
    <p:extLst>
      <p:ext uri="{BB962C8B-B14F-4D97-AF65-F5344CB8AC3E}">
        <p14:creationId xmlns:p14="http://schemas.microsoft.com/office/powerpoint/2010/main" val="35580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Oct. 24</a:t>
            </a:r>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1063626"/>
            <a:ext cx="8458200" cy="4765675"/>
          </a:xfrm>
        </p:spPr>
        <p:txBody>
          <a:bodyPr/>
          <a:lstStyle/>
          <a:p>
            <a:pPr algn="l" eaLnBrk="1" hangingPunct="1"/>
            <a:r>
              <a:rPr lang="en-US" altLang="en-US" smtClean="0"/>
              <a:t>P sues D for mild asbestosis caused by asbestos exposure. P receives damages. Years later, he develops deadly mesothelioma, a cancer caused by asbestos. P sues D for this harm. Claim precluded?</a:t>
            </a:r>
            <a:br>
              <a:rPr lang="en-US" altLang="en-US" smtClean="0"/>
            </a:br>
            <a:endParaRPr lang="en-US" altLang="en-US" smtClean="0"/>
          </a:p>
        </p:txBody>
      </p:sp>
    </p:spTree>
    <p:extLst>
      <p:ext uri="{BB962C8B-B14F-4D97-AF65-F5344CB8AC3E}">
        <p14:creationId xmlns:p14="http://schemas.microsoft.com/office/powerpoint/2010/main" val="162632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81200" y="274638"/>
            <a:ext cx="8229600" cy="6354762"/>
          </a:xfrm>
        </p:spPr>
        <p:txBody>
          <a:bodyPr/>
          <a:lstStyle/>
          <a:p>
            <a:r>
              <a:rPr lang="en-US" altLang="en-US" smtClean="0"/>
              <a:t>exceptions to claim preclusion</a:t>
            </a:r>
          </a:p>
        </p:txBody>
      </p:sp>
    </p:spTree>
    <p:extLst>
      <p:ext uri="{BB962C8B-B14F-4D97-AF65-F5344CB8AC3E}">
        <p14:creationId xmlns:p14="http://schemas.microsoft.com/office/powerpoint/2010/main" val="1376204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600200" y="990601"/>
            <a:ext cx="8839200" cy="4835525"/>
          </a:xfrm>
        </p:spPr>
        <p:txBody>
          <a:bodyPr>
            <a:normAutofit fontScale="90000"/>
          </a:bodyPr>
          <a:lstStyle/>
          <a:p>
            <a:pPr algn="l" eaLnBrk="1" hangingPunct="1"/>
            <a:r>
              <a:rPr lang="en-US" altLang="en-US" sz="3600"/>
              <a:t>- African-American students as a class bring suit against school board for racial discrimination. </a:t>
            </a:r>
            <a:br>
              <a:rPr lang="en-US" altLang="en-US" sz="3600"/>
            </a:br>
            <a:r>
              <a:rPr lang="en-US" altLang="en-US" sz="3600"/>
              <a:t>- The court holds that segregated schools is compatible with the 14</a:t>
            </a:r>
            <a:r>
              <a:rPr lang="en-US" altLang="en-US" sz="3600" baseline="30000"/>
              <a:t>th</a:t>
            </a:r>
            <a:r>
              <a:rPr lang="en-US" altLang="en-US" sz="3600"/>
              <a:t> Amendment and enters judgment for the defendant. </a:t>
            </a:r>
            <a:br>
              <a:rPr lang="en-US" altLang="en-US" sz="3600"/>
            </a:br>
            <a:r>
              <a:rPr lang="en-US" altLang="en-US" sz="3600"/>
              <a:t>- Afterward in Brown v Board of Education, the United States Supreme Court in another action between different parties strikes down as unconstitutional segregated education. </a:t>
            </a:r>
            <a:br>
              <a:rPr lang="en-US" altLang="en-US" sz="3600"/>
            </a:br>
            <a:r>
              <a:rPr lang="en-US" altLang="en-US" sz="3600"/>
              <a:t>- The plaintiff class brings a new action. </a:t>
            </a:r>
            <a:br>
              <a:rPr lang="en-US" altLang="en-US" sz="3600"/>
            </a:br>
            <a:r>
              <a:rPr lang="en-US" altLang="en-US" sz="3600"/>
              <a:t>- Claim precluded? </a:t>
            </a:r>
          </a:p>
        </p:txBody>
      </p:sp>
    </p:spTree>
    <p:extLst>
      <p:ext uri="{BB962C8B-B14F-4D97-AF65-F5344CB8AC3E}">
        <p14:creationId xmlns:p14="http://schemas.microsoft.com/office/powerpoint/2010/main" val="1211943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755776" y="1131889"/>
            <a:ext cx="8759825" cy="4784725"/>
          </a:xfrm>
        </p:spPr>
        <p:txBody>
          <a:bodyPr>
            <a:normAutofit fontScale="90000"/>
          </a:bodyPr>
          <a:lstStyle/>
          <a:p>
            <a:pPr algn="l" eaLnBrk="1" hangingPunct="1"/>
            <a:r>
              <a:rPr lang="en-US" altLang="en-US" sz="4000"/>
              <a:t>Rest (2d) Judg 26(f) Exceptions to Splitting a Claim</a:t>
            </a:r>
            <a:br>
              <a:rPr lang="en-US" altLang="en-US" sz="4000"/>
            </a:br>
            <a:r>
              <a:rPr lang="en-US" altLang="en-US" sz="4000"/>
              <a:t>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a:t>
            </a:r>
            <a:br>
              <a:rPr lang="en-US" altLang="en-US" sz="4000"/>
            </a:br>
            <a:endParaRPr lang="en-US" altLang="en-US" sz="4000"/>
          </a:p>
        </p:txBody>
      </p:sp>
    </p:spTree>
    <p:extLst>
      <p:ext uri="{BB962C8B-B14F-4D97-AF65-F5344CB8AC3E}">
        <p14:creationId xmlns:p14="http://schemas.microsoft.com/office/powerpoint/2010/main" val="2826948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781300" y="1063626"/>
            <a:ext cx="6400800" cy="4708525"/>
          </a:xfrm>
        </p:spPr>
        <p:txBody>
          <a:bodyPr/>
          <a:lstStyle/>
          <a:p>
            <a:pPr eaLnBrk="1" hangingPunct="1"/>
            <a:r>
              <a:rPr lang="en-US" altLang="en-US" smtClean="0"/>
              <a:t>“on the merits”</a:t>
            </a:r>
          </a:p>
        </p:txBody>
      </p:sp>
    </p:spTree>
    <p:extLst>
      <p:ext uri="{BB962C8B-B14F-4D97-AF65-F5344CB8AC3E}">
        <p14:creationId xmlns:p14="http://schemas.microsoft.com/office/powerpoint/2010/main" val="101736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3906106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400325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33600" y="274638"/>
            <a:ext cx="8077200" cy="6049962"/>
          </a:xfrm>
        </p:spPr>
        <p:txBody>
          <a:bodyPr/>
          <a:lstStyle/>
          <a:p>
            <a:r>
              <a:rPr lang="en-US" altLang="en-US" smtClean="0"/>
              <a:t>counterclaims</a:t>
            </a:r>
          </a:p>
        </p:txBody>
      </p:sp>
    </p:spTree>
    <p:extLst>
      <p:ext uri="{BB962C8B-B14F-4D97-AF65-F5344CB8AC3E}">
        <p14:creationId xmlns:p14="http://schemas.microsoft.com/office/powerpoint/2010/main" val="2997091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752600" y="228600"/>
            <a:ext cx="8915400" cy="6629400"/>
          </a:xfrm>
        </p:spPr>
        <p:txBody>
          <a:bodyPr rtlCol="0">
            <a:normAutofit fontScale="90000"/>
          </a:bodyPr>
          <a:lstStyle/>
          <a:p>
            <a:pPr>
              <a:defRPr/>
            </a:pPr>
            <a:r>
              <a:rPr lang="en-US" sz="2400" b="1" i="1"/>
              <a:t/>
            </a:r>
            <a:br>
              <a:rPr lang="en-US" sz="2400" b="1" i="1"/>
            </a:br>
            <a:r>
              <a:rPr lang="en-US" sz="2400" b="1" i="1"/>
              <a:t/>
            </a:r>
            <a:br>
              <a:rPr lang="en-US" sz="2400" b="1" i="1"/>
            </a:br>
            <a:r>
              <a:rPr lang="en-US" sz="2800"/>
              <a:t>13(a) Compulsory Counterclaim.</a:t>
            </a:r>
            <a:br>
              <a:rPr lang="en-US" sz="2800"/>
            </a:br>
            <a:r>
              <a:rPr lang="en-US" sz="2800"/>
              <a:t>    (1) In General.  A pleading must state as a counterclaim any claim that — at the time of its service — the pleader has against an opposing</a:t>
            </a:r>
            <a:br>
              <a:rPr lang="en-US" sz="2800"/>
            </a:br>
            <a:r>
              <a:rPr lang="en-US" sz="2800"/>
              <a:t>party if the claim:</a:t>
            </a:r>
            <a:br>
              <a:rPr lang="en-US" sz="2800"/>
            </a:br>
            <a:r>
              <a:rPr lang="en-US" sz="2800"/>
              <a:t>        (A) arises out of the transaction or occurrence that is the subject matter of the opposing party’s claim; and</a:t>
            </a:r>
            <a:br>
              <a:rPr lang="en-US" sz="2800"/>
            </a:br>
            <a:r>
              <a:rPr lang="en-US" sz="2800"/>
              <a:t>        (B) does not require adding another party over whom the court cannot acquire jurisdiction.</a:t>
            </a:r>
            <a:br>
              <a:rPr lang="en-US" sz="2800"/>
            </a:br>
            <a:r>
              <a:rPr lang="en-US" sz="2800"/>
              <a:t>    (2) Exceptions.  The pleader need not state the claim if:</a:t>
            </a:r>
            <a:br>
              <a:rPr lang="en-US" sz="2800"/>
            </a:br>
            <a:r>
              <a:rPr lang="en-US" sz="2800"/>
              <a:t>        (A) when the action was commenced, the claim was the subject of another pending action; or</a:t>
            </a:r>
            <a:br>
              <a:rPr lang="en-US" sz="2800"/>
            </a:br>
            <a:r>
              <a:rPr lang="en-US" sz="2800"/>
              <a:t>        (B) the opposing party sued on its claim by attachment or other process that did not establish personal jurisdiction over the pleader on that claim, and the pleader does not assert any counterclaim under this rule.</a:t>
            </a:r>
            <a:r>
              <a:rPr lang="en-US" sz="2400" i="1"/>
              <a:t/>
            </a:r>
            <a:br>
              <a:rPr lang="en-US" sz="2400" i="1"/>
            </a:br>
            <a:r>
              <a:rPr lang="en-US" sz="2400" i="1"/>
              <a:t/>
            </a:r>
            <a:br>
              <a:rPr lang="en-US" sz="2400" i="1"/>
            </a:br>
            <a:r>
              <a:rPr lang="en-US" sz="2400"/>
              <a:t/>
            </a:r>
            <a:br>
              <a:rPr lang="en-US" sz="2400"/>
            </a:br>
            <a:endParaRPr lang="en-US" sz="2400"/>
          </a:p>
        </p:txBody>
      </p:sp>
    </p:spTree>
    <p:extLst>
      <p:ext uri="{BB962C8B-B14F-4D97-AF65-F5344CB8AC3E}">
        <p14:creationId xmlns:p14="http://schemas.microsoft.com/office/powerpoint/2010/main" val="94583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05000" y="274638"/>
            <a:ext cx="8305800" cy="6278562"/>
          </a:xfrm>
        </p:spPr>
        <p:txBody>
          <a:bodyPr/>
          <a:lstStyle/>
          <a:p>
            <a:pPr algn="l"/>
            <a:r>
              <a:rPr lang="en-US" altLang="en-US" sz="3600"/>
              <a:t>Assume NY does not have a compulsory counterclaim rule.</a:t>
            </a:r>
            <a:br>
              <a:rPr lang="en-US" altLang="en-US" sz="3600"/>
            </a:br>
            <a:r>
              <a:rPr lang="en-US" altLang="en-US" sz="3600"/>
              <a:t/>
            </a:r>
            <a:br>
              <a:rPr lang="en-US" altLang="en-US" sz="3600"/>
            </a:br>
            <a:r>
              <a:rPr lang="en-US" altLang="en-US" sz="3600"/>
              <a:t>•    P sues D in NY state court for negligence concerning a car accident. Judgment for P.</a:t>
            </a:r>
            <a:br>
              <a:rPr lang="en-US" altLang="en-US" sz="3600"/>
            </a:br>
            <a:r>
              <a:rPr lang="en-US" altLang="en-US" sz="3600"/>
              <a:t>•    D subsequently sues P in federal court for negligence concerning the same accident</a:t>
            </a:r>
          </a:p>
        </p:txBody>
      </p:sp>
    </p:spTree>
    <p:extLst>
      <p:ext uri="{BB962C8B-B14F-4D97-AF65-F5344CB8AC3E}">
        <p14:creationId xmlns:p14="http://schemas.microsoft.com/office/powerpoint/2010/main" val="168503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365125"/>
            <a:ext cx="10709031" cy="5836383"/>
          </a:xfrm>
        </p:spPr>
        <p:txBody>
          <a:bodyPr/>
          <a:lstStyle/>
          <a:p>
            <a:r>
              <a:rPr lang="en-US" dirty="0"/>
              <a:t>c</a:t>
            </a:r>
            <a:r>
              <a:rPr lang="en-US" dirty="0" smtClean="0"/>
              <a:t>laim preclusion</a:t>
            </a:r>
            <a:endParaRPr lang="en-US" dirty="0"/>
          </a:p>
        </p:txBody>
      </p:sp>
    </p:spTree>
    <p:extLst>
      <p:ext uri="{BB962C8B-B14F-4D97-AF65-F5344CB8AC3E}">
        <p14:creationId xmlns:p14="http://schemas.microsoft.com/office/powerpoint/2010/main" val="2574952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274638"/>
            <a:ext cx="8305800" cy="6430962"/>
          </a:xfrm>
        </p:spPr>
        <p:txBody>
          <a:bodyPr/>
          <a:lstStyle/>
          <a:p>
            <a:pPr algn="l"/>
            <a:r>
              <a:rPr lang="en-US" altLang="en-US" sz="3600"/>
              <a:t>Assume NY does not have a compulsory counterclaim rule.</a:t>
            </a:r>
            <a:br>
              <a:rPr lang="en-US" altLang="en-US" sz="3600"/>
            </a:br>
            <a:r>
              <a:rPr lang="en-US" altLang="en-US" sz="3600"/>
              <a:t/>
            </a:r>
            <a:br>
              <a:rPr lang="en-US" altLang="en-US" sz="3600"/>
            </a:br>
            <a:r>
              <a:rPr lang="en-US" altLang="en-US" sz="3600"/>
              <a:t>•    P sues D in federal court for negligence concerning a car accident. Judgment for P.</a:t>
            </a:r>
            <a:br>
              <a:rPr lang="en-US" altLang="en-US" sz="3600"/>
            </a:br>
            <a:r>
              <a:rPr lang="en-US" altLang="en-US" sz="3600"/>
              <a:t/>
            </a:r>
            <a:br>
              <a:rPr lang="en-US" altLang="en-US" sz="3600"/>
            </a:br>
            <a:r>
              <a:rPr lang="en-US" altLang="en-US" sz="3600"/>
              <a:t>•    D subsequently sues P in NY state court for negligence concerning the same accident</a:t>
            </a:r>
          </a:p>
        </p:txBody>
      </p:sp>
    </p:spTree>
    <p:extLst>
      <p:ext uri="{BB962C8B-B14F-4D97-AF65-F5344CB8AC3E}">
        <p14:creationId xmlns:p14="http://schemas.microsoft.com/office/powerpoint/2010/main" val="171832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430962"/>
          </a:xfrm>
        </p:spPr>
        <p:txBody>
          <a:bodyPr/>
          <a:lstStyle/>
          <a:p>
            <a:pPr algn="l"/>
            <a:r>
              <a:rPr lang="en-US" altLang="en-US" smtClean="0"/>
              <a:t>- P sues D in state court for battery.</a:t>
            </a:r>
            <a:br>
              <a:rPr lang="en-US" altLang="en-US" smtClean="0"/>
            </a:br>
            <a:r>
              <a:rPr lang="en-US" altLang="en-US" smtClean="0"/>
              <a:t>- While that action is proceeding D sues P in federal court for D's damages from the same brawl.</a:t>
            </a:r>
            <a:br>
              <a:rPr lang="en-US" altLang="en-US" smtClean="0"/>
            </a:br>
            <a:r>
              <a:rPr lang="en-US" altLang="en-US" smtClean="0"/>
              <a:t>- Is P required to bring his battery action in the federal court as a compulsory counterclaim to D's federal suit against P?</a:t>
            </a:r>
            <a:br>
              <a:rPr lang="en-US" altLang="en-US" smtClean="0"/>
            </a:br>
            <a:endParaRPr lang="en-US" altLang="en-US" smtClean="0"/>
          </a:p>
        </p:txBody>
      </p:sp>
    </p:spTree>
    <p:extLst>
      <p:ext uri="{BB962C8B-B14F-4D97-AF65-F5344CB8AC3E}">
        <p14:creationId xmlns:p14="http://schemas.microsoft.com/office/powerpoint/2010/main" val="737364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81200" y="274638"/>
            <a:ext cx="8229600" cy="6202362"/>
          </a:xfrm>
        </p:spPr>
        <p:txBody>
          <a:bodyPr/>
          <a:lstStyle/>
          <a:p>
            <a:pPr algn="l"/>
            <a:r>
              <a:rPr lang="en-US" altLang="en-US" sz="3200"/>
              <a:t>P sues D in California state court for breach of a contract to pay for securities</a:t>
            </a:r>
            <a:br>
              <a:rPr lang="en-US" altLang="en-US" sz="3200"/>
            </a:br>
            <a:r>
              <a:rPr lang="en-US" altLang="en-US" sz="3200"/>
              <a:t>- D fails to join an action against P for violation of federal securities law in connection with the sale</a:t>
            </a:r>
            <a:br>
              <a:rPr lang="en-US" altLang="en-US" sz="3200"/>
            </a:br>
            <a:r>
              <a:rPr lang="en-US" altLang="en-US" sz="3200"/>
              <a:t>- California has a compulsory counterclaim rule.</a:t>
            </a:r>
            <a:br>
              <a:rPr lang="en-US" altLang="en-US" sz="3200"/>
            </a:br>
            <a:r>
              <a:rPr lang="en-US" altLang="en-US" sz="3200"/>
              <a:t>- Subsequently D brings an action in federal court in California against P for violations of federal securities law</a:t>
            </a:r>
            <a:br>
              <a:rPr lang="en-US" altLang="en-US" sz="3200"/>
            </a:br>
            <a:r>
              <a:rPr lang="en-US" altLang="en-US" sz="3200"/>
              <a:t>- P claims the action is barred under California's compulsory counterclaim rule</a:t>
            </a:r>
            <a:br>
              <a:rPr lang="en-US" altLang="en-US" sz="3200"/>
            </a:br>
            <a:r>
              <a:rPr lang="en-US" altLang="en-US" sz="3200"/>
              <a:t>- What result?</a:t>
            </a:r>
          </a:p>
        </p:txBody>
      </p:sp>
    </p:spTree>
    <p:extLst>
      <p:ext uri="{BB962C8B-B14F-4D97-AF65-F5344CB8AC3E}">
        <p14:creationId xmlns:p14="http://schemas.microsoft.com/office/powerpoint/2010/main" val="2602636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839200" cy="6583362"/>
          </a:xfrm>
        </p:spPr>
        <p:txBody>
          <a:bodyPr/>
          <a:lstStyle/>
          <a:p>
            <a:pPr algn="l"/>
            <a:r>
              <a:rPr lang="en-US" altLang="en-US" sz="3600"/>
              <a:t>- Officer P sues arrestee D in California state court for battery in connections with P's arrest of D. </a:t>
            </a:r>
            <a:br>
              <a:rPr lang="en-US" altLang="en-US" sz="3600"/>
            </a:br>
            <a:r>
              <a:rPr lang="en-US" altLang="en-US" sz="3600"/>
              <a:t>- California has a compulsory counterclaim rule. </a:t>
            </a:r>
            <a:br>
              <a:rPr lang="en-US" altLang="en-US" sz="3600"/>
            </a:br>
            <a:r>
              <a:rPr lang="en-US" altLang="en-US" sz="3600"/>
              <a:t>- Must D join in his answer his federal civil rights action against P concerning P's actions in the arrest?</a:t>
            </a:r>
            <a:br>
              <a:rPr lang="en-US" altLang="en-US" sz="3600"/>
            </a:br>
            <a:r>
              <a:rPr lang="en-US" altLang="en-US" sz="3600"/>
              <a:t> - If D brings the counterclaim, may P remove?</a:t>
            </a:r>
            <a:br>
              <a:rPr lang="en-US" altLang="en-US" sz="3600"/>
            </a:br>
            <a:r>
              <a:rPr lang="en-US" altLang="en-US" sz="3600"/>
              <a:t> - If D brings the counterclaim, may D remove? </a:t>
            </a:r>
            <a:r>
              <a:rPr lang="en-US" altLang="en-US" sz="4000"/>
              <a:t/>
            </a:r>
            <a:br>
              <a:rPr lang="en-US" altLang="en-US" sz="4000"/>
            </a:br>
            <a:r>
              <a:rPr lang="en-US" altLang="en-US" sz="4000"/>
              <a:t> </a:t>
            </a:r>
          </a:p>
        </p:txBody>
      </p:sp>
    </p:spTree>
    <p:extLst>
      <p:ext uri="{BB962C8B-B14F-4D97-AF65-F5344CB8AC3E}">
        <p14:creationId xmlns:p14="http://schemas.microsoft.com/office/powerpoint/2010/main" val="1482161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52600" y="274638"/>
            <a:ext cx="8458200" cy="6354762"/>
          </a:xfrm>
        </p:spPr>
        <p:txBody>
          <a:bodyPr/>
          <a:lstStyle/>
          <a:p>
            <a:pPr algn="l"/>
            <a:r>
              <a:rPr lang="en-US" altLang="en-US" sz="4000"/>
              <a:t>Officer X knows that he is likely to be sued under federal civil rights law by Y, someone he arrested. He feels that a state court would be more favorable to him than a federal court. How might X use the compulsory counterclaim rule (assuming it applies in state court) to ensure a state court forum for Y’s federal civil rights action?</a:t>
            </a:r>
            <a:br>
              <a:rPr lang="en-US" altLang="en-US" sz="4000"/>
            </a:br>
            <a:endParaRPr lang="en-US" altLang="en-US" sz="4000"/>
          </a:p>
        </p:txBody>
      </p:sp>
    </p:spTree>
    <p:extLst>
      <p:ext uri="{BB962C8B-B14F-4D97-AF65-F5344CB8AC3E}">
        <p14:creationId xmlns:p14="http://schemas.microsoft.com/office/powerpoint/2010/main" val="3415427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52600" y="274638"/>
            <a:ext cx="8458200" cy="6430962"/>
          </a:xfrm>
        </p:spPr>
        <p:txBody>
          <a:bodyPr rtlCol="0">
            <a:normAutofit fontScale="90000"/>
          </a:bodyPr>
          <a:lstStyle/>
          <a:p>
            <a:pPr>
              <a:defRPr/>
            </a:pPr>
            <a:r>
              <a:rPr lang="en-US" sz="3600" dirty="0"/>
              <a:t>P sues D in federal court concerning negligence </a:t>
            </a:r>
            <a:br>
              <a:rPr lang="en-US" sz="3600" dirty="0"/>
            </a:br>
            <a:r>
              <a:rPr lang="en-US" sz="3600" dirty="0"/>
              <a:t>•    D makes pre-answer motion to dismiss for failure to state a claim </a:t>
            </a:r>
            <a:br>
              <a:rPr lang="en-US" sz="3600" dirty="0"/>
            </a:br>
            <a:r>
              <a:rPr lang="en-US" sz="3600" dirty="0"/>
              <a:t>•    D is granted motion</a:t>
            </a:r>
            <a:br>
              <a:rPr lang="en-US" sz="3600" dirty="0"/>
            </a:br>
            <a:r>
              <a:rPr lang="en-US" sz="3600" dirty="0"/>
              <a:t>•    Subsequently D sues P in federal court concerning negligence in connection with the same accident</a:t>
            </a:r>
            <a:br>
              <a:rPr lang="en-US" sz="3600" dirty="0"/>
            </a:br>
            <a:r>
              <a:rPr lang="en-US" sz="3600" dirty="0"/>
              <a:t>•    P asserts defense that D is precluded from bringing action because it was a compulsory counterclaim in the </a:t>
            </a:r>
            <a:r>
              <a:rPr lang="en-US" sz="3600"/>
              <a:t>earlier suit</a:t>
            </a:r>
            <a:r>
              <a:rPr lang="en-US" sz="3600" dirty="0"/>
              <a:t/>
            </a:r>
            <a:br>
              <a:rPr lang="en-US" sz="3600" dirty="0"/>
            </a:br>
            <a:r>
              <a:rPr lang="en-US" sz="3600" dirty="0"/>
              <a:t>•    Barred? </a:t>
            </a:r>
            <a:br>
              <a:rPr lang="en-US" sz="3600" dirty="0"/>
            </a:br>
            <a:endParaRPr lang="en-US" sz="3600" dirty="0"/>
          </a:p>
        </p:txBody>
      </p:sp>
    </p:spTree>
    <p:extLst>
      <p:ext uri="{BB962C8B-B14F-4D97-AF65-F5344CB8AC3E}">
        <p14:creationId xmlns:p14="http://schemas.microsoft.com/office/powerpoint/2010/main" val="294292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28800" y="274638"/>
            <a:ext cx="8382000" cy="6049962"/>
          </a:xfrm>
        </p:spPr>
        <p:txBody>
          <a:bodyPr/>
          <a:lstStyle/>
          <a:p>
            <a:r>
              <a:rPr lang="en-US" altLang="en-US" smtClean="0"/>
              <a:t>Williams v Robinson</a:t>
            </a:r>
            <a:br>
              <a:rPr lang="en-US" altLang="en-US" smtClean="0"/>
            </a:br>
            <a:r>
              <a:rPr lang="en-US" altLang="en-US" smtClean="0"/>
              <a:t>(D.D.C 1940)</a:t>
            </a:r>
          </a:p>
        </p:txBody>
      </p:sp>
    </p:spTree>
    <p:extLst>
      <p:ext uri="{BB962C8B-B14F-4D97-AF65-F5344CB8AC3E}">
        <p14:creationId xmlns:p14="http://schemas.microsoft.com/office/powerpoint/2010/main" val="1805481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126162"/>
          </a:xfrm>
        </p:spPr>
        <p:txBody>
          <a:bodyPr/>
          <a:lstStyle/>
          <a:p>
            <a:pPr algn="l"/>
            <a:r>
              <a:rPr lang="en-US" altLang="en-US" smtClean="0"/>
              <a:t>“The words ‘transaction’ and ‘occurrence’ probably mean, whatever may be done by one person which affects another's rights and out of which a cause of action may arise.”</a:t>
            </a:r>
          </a:p>
        </p:txBody>
      </p:sp>
    </p:spTree>
    <p:extLst>
      <p:ext uri="{BB962C8B-B14F-4D97-AF65-F5344CB8AC3E}">
        <p14:creationId xmlns:p14="http://schemas.microsoft.com/office/powerpoint/2010/main" val="3018011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202362"/>
          </a:xfrm>
        </p:spPr>
        <p:txBody>
          <a:bodyPr/>
          <a:lstStyle/>
          <a:p>
            <a:pPr algn="l"/>
            <a:r>
              <a:rPr lang="en-US" altLang="en-US" smtClean="0"/>
              <a:t>(b) Permissive Counterclaim.  A pleading may state as a counterclaim against an opposing party any claim that is not compulsory.</a:t>
            </a:r>
            <a:br>
              <a:rPr lang="en-US" altLang="en-US" smtClean="0"/>
            </a:br>
            <a:endParaRPr lang="en-US" altLang="en-US" smtClean="0"/>
          </a:p>
        </p:txBody>
      </p:sp>
    </p:spTree>
    <p:extLst>
      <p:ext uri="{BB962C8B-B14F-4D97-AF65-F5344CB8AC3E}">
        <p14:creationId xmlns:p14="http://schemas.microsoft.com/office/powerpoint/2010/main" val="3303214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02362"/>
          </a:xfrm>
        </p:spPr>
        <p:txBody>
          <a:bodyPr rtlCol="0">
            <a:normAutofit fontScale="90000"/>
          </a:bodyPr>
          <a:lstStyle/>
          <a:p>
            <a:pPr>
              <a:defRPr/>
            </a:pPr>
            <a:r>
              <a:rPr lang="en-US" dirty="0" smtClean="0"/>
              <a:t>P, X and D get into a brawl. P sues D for battery.</a:t>
            </a:r>
            <a:br>
              <a:rPr lang="en-US" dirty="0" smtClean="0"/>
            </a:br>
            <a:r>
              <a:rPr lang="en-US" dirty="0" smtClean="0"/>
              <a:t>May D counterclaim against P for breach of an unrelated contract?</a:t>
            </a:r>
            <a:br>
              <a:rPr lang="en-US" dirty="0" smtClean="0"/>
            </a:br>
            <a:r>
              <a:rPr lang="en-US" dirty="0" smtClean="0"/>
              <a:t>Must he? </a:t>
            </a:r>
            <a:br>
              <a:rPr lang="en-US" dirty="0" smtClean="0"/>
            </a:br>
            <a:r>
              <a:rPr lang="en-US" dirty="0" smtClean="0"/>
              <a:t>May D bring a counterclaim against P for D's damages in the brawl?</a:t>
            </a:r>
            <a:br>
              <a:rPr lang="en-US" dirty="0" smtClean="0"/>
            </a:br>
            <a:r>
              <a:rPr lang="en-US" dirty="0" smtClean="0"/>
              <a:t>Must he?</a:t>
            </a:r>
            <a:br>
              <a:rPr lang="en-US" dirty="0" smtClean="0"/>
            </a:br>
            <a:r>
              <a:rPr lang="en-US" dirty="0" smtClean="0"/>
              <a:t>Must D join X to his counterclaim against P?</a:t>
            </a:r>
            <a:br>
              <a:rPr lang="en-US" dirty="0" smtClean="0"/>
            </a:br>
            <a:endParaRPr lang="en-US" dirty="0" smtClean="0"/>
          </a:p>
        </p:txBody>
      </p:sp>
    </p:spTree>
    <p:extLst>
      <p:ext uri="{BB962C8B-B14F-4D97-AF65-F5344CB8AC3E}">
        <p14:creationId xmlns:p14="http://schemas.microsoft.com/office/powerpoint/2010/main" val="276102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262" y="365125"/>
            <a:ext cx="10814538" cy="5918444"/>
          </a:xfrm>
        </p:spPr>
        <p:txBody>
          <a:bodyPr/>
          <a:lstStyle/>
          <a:p>
            <a:r>
              <a:rPr lang="en-US" dirty="0"/>
              <a:t>c</a:t>
            </a:r>
            <a:r>
              <a:rPr lang="en-US" dirty="0" smtClean="0"/>
              <a:t>laim splitting</a:t>
            </a:r>
            <a:endParaRPr lang="en-US" dirty="0"/>
          </a:p>
        </p:txBody>
      </p:sp>
    </p:spTree>
    <p:extLst>
      <p:ext uri="{BB962C8B-B14F-4D97-AF65-F5344CB8AC3E}">
        <p14:creationId xmlns:p14="http://schemas.microsoft.com/office/powerpoint/2010/main" val="2399438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76400" y="274638"/>
            <a:ext cx="8534400" cy="6202362"/>
          </a:xfrm>
        </p:spPr>
        <p:txBody>
          <a:bodyPr/>
          <a:lstStyle/>
          <a:p>
            <a:r>
              <a:rPr lang="en-US" altLang="en-US" smtClean="0"/>
              <a:t>two questions – </a:t>
            </a:r>
            <a:br>
              <a:rPr lang="en-US" altLang="en-US" smtClean="0"/>
            </a:br>
            <a:r>
              <a:rPr lang="en-US" altLang="en-US" smtClean="0"/>
              <a:t> </a:t>
            </a:r>
            <a:br>
              <a:rPr lang="en-US" altLang="en-US" smtClean="0"/>
            </a:br>
            <a:r>
              <a:rPr lang="en-US" altLang="en-US" smtClean="0"/>
              <a:t>1) are people already adversaries?</a:t>
            </a:r>
            <a:br>
              <a:rPr lang="en-US" altLang="en-US" smtClean="0"/>
            </a:br>
            <a:r>
              <a:rPr lang="en-US" altLang="en-US" smtClean="0"/>
              <a:t>2) does the cause of action concern the same t/o as an action already being litigated?</a:t>
            </a:r>
            <a:br>
              <a:rPr lang="en-US" altLang="en-US" smtClean="0"/>
            </a:br>
            <a:endParaRPr lang="en-US" altLang="en-US" smtClean="0"/>
          </a:p>
        </p:txBody>
      </p:sp>
    </p:spTree>
    <p:extLst>
      <p:ext uri="{BB962C8B-B14F-4D97-AF65-F5344CB8AC3E}">
        <p14:creationId xmlns:p14="http://schemas.microsoft.com/office/powerpoint/2010/main" val="3103264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05000" y="274638"/>
            <a:ext cx="8305800" cy="6278562"/>
          </a:xfrm>
        </p:spPr>
        <p:txBody>
          <a:bodyPr/>
          <a:lstStyle/>
          <a:p>
            <a:r>
              <a:rPr lang="en-US" altLang="en-US" smtClean="0"/>
              <a:t>No to 1 and 2</a:t>
            </a:r>
            <a:br>
              <a:rPr lang="en-US" altLang="en-US" smtClean="0"/>
            </a:br>
            <a:r>
              <a:rPr lang="en-US" altLang="en-US" smtClean="0"/>
              <a:t>forbidden</a:t>
            </a:r>
            <a:br>
              <a:rPr lang="en-US" altLang="en-US" smtClean="0"/>
            </a:br>
            <a:r>
              <a:rPr lang="en-US" altLang="en-US" smtClean="0"/>
              <a:t/>
            </a:r>
            <a:br>
              <a:rPr lang="en-US" altLang="en-US" smtClean="0"/>
            </a:br>
            <a:r>
              <a:rPr lang="en-US" altLang="en-US" smtClean="0"/>
              <a:t> </a:t>
            </a:r>
          </a:p>
        </p:txBody>
      </p:sp>
    </p:spTree>
    <p:extLst>
      <p:ext uri="{BB962C8B-B14F-4D97-AF65-F5344CB8AC3E}">
        <p14:creationId xmlns:p14="http://schemas.microsoft.com/office/powerpoint/2010/main" val="1789063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304801"/>
            <a:ext cx="8382000" cy="6126163"/>
          </a:xfrm>
        </p:spPr>
        <p:txBody>
          <a:bodyPr/>
          <a:lstStyle/>
          <a:p>
            <a:r>
              <a:rPr lang="en-US" altLang="en-US" smtClean="0"/>
              <a:t>Yes to 1</a:t>
            </a:r>
            <a:br>
              <a:rPr lang="en-US" altLang="en-US" smtClean="0"/>
            </a:br>
            <a:r>
              <a:rPr lang="en-US" altLang="en-US" smtClean="0"/>
              <a:t>No to 2</a:t>
            </a:r>
            <a:br>
              <a:rPr lang="en-US" altLang="en-US" smtClean="0"/>
            </a:br>
            <a:r>
              <a:rPr lang="en-US" altLang="en-US" smtClean="0"/>
              <a:t/>
            </a:r>
            <a:br>
              <a:rPr lang="en-US" altLang="en-US" smtClean="0"/>
            </a:br>
            <a:r>
              <a:rPr lang="en-US" altLang="en-US" smtClean="0"/>
              <a:t>permitted, not required</a:t>
            </a:r>
            <a:br>
              <a:rPr lang="en-US" altLang="en-US" smtClean="0"/>
            </a:br>
            <a:r>
              <a:rPr lang="en-US" altLang="en-US" smtClean="0"/>
              <a:t/>
            </a:r>
            <a:br>
              <a:rPr lang="en-US" altLang="en-US" smtClean="0"/>
            </a:br>
            <a:r>
              <a:rPr lang="en-US" altLang="en-US" smtClean="0"/>
              <a:t> 13(b)</a:t>
            </a:r>
            <a:br>
              <a:rPr lang="en-US" altLang="en-US" smtClean="0"/>
            </a:br>
            <a:endParaRPr lang="en-US" altLang="en-US" smtClean="0"/>
          </a:p>
        </p:txBody>
      </p:sp>
    </p:spTree>
    <p:extLst>
      <p:ext uri="{BB962C8B-B14F-4D97-AF65-F5344CB8AC3E}">
        <p14:creationId xmlns:p14="http://schemas.microsoft.com/office/powerpoint/2010/main" val="231228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52600" y="228601"/>
            <a:ext cx="8382000" cy="6354763"/>
          </a:xfrm>
        </p:spPr>
        <p:txBody>
          <a:bodyPr/>
          <a:lstStyle/>
          <a:p>
            <a:r>
              <a:rPr lang="en-US" altLang="en-US" smtClean="0"/>
              <a:t>No to 1 </a:t>
            </a:r>
            <a:br>
              <a:rPr lang="en-US" altLang="en-US" smtClean="0"/>
            </a:br>
            <a:r>
              <a:rPr lang="en-US" altLang="en-US" smtClean="0"/>
              <a:t>Yes to 2</a:t>
            </a:r>
            <a:br>
              <a:rPr lang="en-US" altLang="en-US" smtClean="0"/>
            </a:br>
            <a:r>
              <a:rPr lang="en-US" altLang="en-US" smtClean="0"/>
              <a:t/>
            </a:r>
            <a:br>
              <a:rPr lang="en-US" altLang="en-US" smtClean="0"/>
            </a:br>
            <a:r>
              <a:rPr lang="en-US" altLang="en-US" smtClean="0"/>
              <a:t>permitted, not required</a:t>
            </a:r>
            <a:br>
              <a:rPr lang="en-US" altLang="en-US" smtClean="0"/>
            </a:br>
            <a:endParaRPr lang="en-US" altLang="en-US" smtClean="0"/>
          </a:p>
        </p:txBody>
      </p:sp>
    </p:spTree>
    <p:extLst>
      <p:ext uri="{BB962C8B-B14F-4D97-AF65-F5344CB8AC3E}">
        <p14:creationId xmlns:p14="http://schemas.microsoft.com/office/powerpoint/2010/main" val="2063120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05000" y="274638"/>
            <a:ext cx="8305800" cy="6202362"/>
          </a:xfrm>
        </p:spPr>
        <p:txBody>
          <a:bodyPr/>
          <a:lstStyle/>
          <a:p>
            <a:r>
              <a:rPr lang="en-US" altLang="en-US" smtClean="0"/>
              <a:t>Yes to 1 </a:t>
            </a:r>
            <a:br>
              <a:rPr lang="en-US" altLang="en-US" smtClean="0"/>
            </a:br>
            <a:r>
              <a:rPr lang="en-US" altLang="en-US" smtClean="0"/>
              <a:t>Yes to 2</a:t>
            </a:r>
            <a:br>
              <a:rPr lang="en-US" altLang="en-US" smtClean="0"/>
            </a:br>
            <a:r>
              <a:rPr lang="en-US" altLang="en-US" smtClean="0"/>
              <a:t/>
            </a:r>
            <a:br>
              <a:rPr lang="en-US" altLang="en-US" smtClean="0"/>
            </a:br>
            <a:r>
              <a:rPr lang="en-US" altLang="en-US" smtClean="0"/>
              <a:t>required</a:t>
            </a:r>
            <a:br>
              <a:rPr lang="en-US" altLang="en-US" smtClean="0"/>
            </a:br>
            <a:r>
              <a:rPr lang="en-US" altLang="en-US" smtClean="0"/>
              <a:t/>
            </a:r>
            <a:br>
              <a:rPr lang="en-US" altLang="en-US" smtClean="0"/>
            </a:br>
            <a:r>
              <a:rPr lang="en-US" altLang="en-US" smtClean="0"/>
              <a:t>13(a)</a:t>
            </a:r>
            <a:br>
              <a:rPr lang="en-US" altLang="en-US" smtClean="0"/>
            </a:br>
            <a:r>
              <a:rPr lang="en-US" altLang="en-US" smtClean="0"/>
              <a:t>claim preclusion</a:t>
            </a:r>
            <a:br>
              <a:rPr lang="en-US" altLang="en-US" smtClean="0"/>
            </a:br>
            <a:endParaRPr lang="en-US" altLang="en-US" smtClean="0"/>
          </a:p>
        </p:txBody>
      </p:sp>
    </p:spTree>
    <p:extLst>
      <p:ext uri="{BB962C8B-B14F-4D97-AF65-F5344CB8AC3E}">
        <p14:creationId xmlns:p14="http://schemas.microsoft.com/office/powerpoint/2010/main" val="236079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smtClean="0"/>
              <a:t>interjurisdictional claim preclusion</a:t>
            </a:r>
          </a:p>
        </p:txBody>
      </p:sp>
    </p:spTree>
    <p:extLst>
      <p:ext uri="{BB962C8B-B14F-4D97-AF65-F5344CB8AC3E}">
        <p14:creationId xmlns:p14="http://schemas.microsoft.com/office/powerpoint/2010/main" val="27963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24000" y="274638"/>
            <a:ext cx="9067800" cy="6583362"/>
          </a:xfrm>
        </p:spPr>
        <p:txBody>
          <a:bodyPr/>
          <a:lstStyle/>
          <a:p>
            <a:r>
              <a:rPr lang="en-US" altLang="en-US" smtClean="0"/>
              <a:t>Art IV, § 1. </a:t>
            </a:r>
            <a:br>
              <a:rPr lang="en-US" altLang="en-US" smtClean="0"/>
            </a:br>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 </a:t>
            </a:r>
            <a:br>
              <a:rPr lang="en-US" altLang="en-US" smtClean="0"/>
            </a:br>
            <a:endParaRPr lang="en-US" altLang="en-US" smtClean="0"/>
          </a:p>
        </p:txBody>
      </p:sp>
    </p:spTree>
    <p:extLst>
      <p:ext uri="{BB962C8B-B14F-4D97-AF65-F5344CB8AC3E}">
        <p14:creationId xmlns:p14="http://schemas.microsoft.com/office/powerpoint/2010/main" val="145742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smtClean="0"/>
              <a:t>scope of a claim</a:t>
            </a:r>
          </a:p>
        </p:txBody>
      </p:sp>
    </p:spTree>
    <p:extLst>
      <p:ext uri="{BB962C8B-B14F-4D97-AF65-F5344CB8AC3E}">
        <p14:creationId xmlns:p14="http://schemas.microsoft.com/office/powerpoint/2010/main" val="221553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271720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00200" y="1131888"/>
            <a:ext cx="8839200" cy="4500562"/>
          </a:xfrm>
        </p:spPr>
        <p:txBody>
          <a:bodyPr/>
          <a:lstStyle/>
          <a:p>
            <a:pPr algn="l" eaLnBrk="1" hangingPunct="1"/>
            <a:r>
              <a:rPr lang="en-US" altLang="en-US" smtClean="0"/>
              <a:t>P sues D for breach of contract – the product sent to P was defective. P asks for damages and gets a judgment.</a:t>
            </a:r>
            <a:br>
              <a:rPr lang="en-US" altLang="en-US" smtClean="0"/>
            </a:br>
            <a:r>
              <a:rPr lang="en-US" altLang="en-US" smtClean="0"/>
              <a:t/>
            </a:r>
            <a:br>
              <a:rPr lang="en-US" altLang="en-US" smtClean="0"/>
            </a:br>
            <a:r>
              <a:rPr lang="en-US" altLang="en-US" smtClean="0"/>
              <a:t>May P sue later for the amount that D overcharged P for the product?</a:t>
            </a:r>
          </a:p>
        </p:txBody>
      </p:sp>
    </p:spTree>
    <p:extLst>
      <p:ext uri="{BB962C8B-B14F-4D97-AF65-F5344CB8AC3E}">
        <p14:creationId xmlns:p14="http://schemas.microsoft.com/office/powerpoint/2010/main" val="308538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27214" y="1131888"/>
            <a:ext cx="8212137" cy="4633912"/>
          </a:xfrm>
        </p:spPr>
        <p:txBody>
          <a:bodyPr>
            <a:normAutofit fontScale="90000"/>
          </a:bodyPr>
          <a:lstStyle/>
          <a:p>
            <a:pPr algn="l" eaLnBrk="1" hangingPunct="1"/>
            <a:r>
              <a:rPr lang="en-US" altLang="en-US" sz="4000"/>
              <a:t>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a:t>
            </a:r>
            <a:br>
              <a:rPr lang="en-US" altLang="en-US" sz="4000"/>
            </a:br>
            <a:endParaRPr lang="en-US" altLang="en-US" sz="4000"/>
          </a:p>
        </p:txBody>
      </p:sp>
    </p:spTree>
    <p:extLst>
      <p:ext uri="{BB962C8B-B14F-4D97-AF65-F5344CB8AC3E}">
        <p14:creationId xmlns:p14="http://schemas.microsoft.com/office/powerpoint/2010/main" val="687698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493</Words>
  <Application>Microsoft Office PowerPoint</Application>
  <PresentationFormat>Widescreen</PresentationFormat>
  <Paragraphs>34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Mon., Oct. 24</vt:lpstr>
      <vt:lpstr>claim preclusion</vt:lpstr>
      <vt:lpstr>claim splitting</vt:lpstr>
      <vt:lpstr>interjurisdictional claim preclusion</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scope of a claim</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P sues D for breach of contract – the product sent to P was defective. P asks for damages and gets a judgment.  May P sue later for the amount that D overcharged P for the product?</vt:lpstr>
      <vt:lpstr>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vt:lpstr>
      <vt:lpstr>P sues D for mild asbestosis caused by asbestos exposure. P receives damages. Years later, he develops deadly mesothelioma, a cancer caused by asbestos. P sues D for this harm. Claim precluded? </vt:lpstr>
      <vt:lpstr>exceptions to claim preclusion</vt:lpstr>
      <vt:lpstr>- African-American students as a class bring suit against school board for racial discrimination.  - The court holds that segregated schools is compatible with the 14th Amendment and enters judgment for the defendant.  - Afterward in Brown v Board of Education, the United States Supreme Court in another action between different parties strikes down as unconstitutional segregated education.  - The plaintiff class brings a new action.  - Claim precluded? </vt:lpstr>
      <vt:lpstr>Rest (2d) Judg 26(f) Exceptions to Splitting a Claim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 </vt:lpstr>
      <vt:lpstr>“on the merits”</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lpstr>counterclaims</vt:lpstr>
      <vt:lpstr>  13(a) Compulsory Counterclaim.     (1) In General.  A pleading must state as a counterclaim any claim that — at the time of its service — the pleader has against an opposing party if the claim:         (A) arises out of the transaction or occurrence that is the subject matter of the opposing party’s claim; and         (B) does not require adding another party over whom the court cannot acquire jurisdiction.     (2) Exceptions.  The pleader need not state the claim if:         (A) when the action was commenced, the claim was the subject of another pending action; or         (B) the opposing party sued on its claim by attachment or other process that did not establish personal jurisdiction over the pleader on that claim, and the pleader does not assert any counterclaim under this rule.   </vt:lpstr>
      <vt:lpstr>Assume NY does not have a compulsory counterclaim rule.  •    P sues D in NY state court for negligence concerning a car accident. Judgment for P. •    D subsequently sues P in federal court for negligence concerning the same accident</vt:lpstr>
      <vt:lpstr>Assume NY does not have a compulsory counterclaim rule.  •    P sues D in federal court for negligence concerning a car accident. Judgment for P.  •    D subsequently sues P in NY state court for negligence concerning the same accident</vt:lpstr>
      <vt:lpstr>- P sues D in state court for battery. - While that action is proceeding D sues P in federal court for D's damages from the same brawl. - Is P required to bring his battery action in the federal court as a compulsory counterclaim to D's federal suit against P? </vt:lpstr>
      <vt:lpstr>P sues D in California state court for breach of a contract to pay for securities - D fails to join an action against P for violation of federal securities law in connection with the sale - California has a compulsory counterclaim rule. - Subsequently D brings an action in federal court in California against P for violations of federal securities law - P claims the action is barred under California's compulsory counterclaim rule - What result?</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Officer X knows that he is likely to be sued under federal civil rights law by Y, someone he arrested. He feels that a state court would be more favorable to him than a federal court. How might X use the compulsory counterclaim rule (assuming it applies in state court) to ensure a state court forum for Y’s federal civil rights action? </vt:lpstr>
      <vt:lpstr>P sues D in federal court concerning negligence  •    D makes pre-answer motion to dismiss for failure to state a claim  •    D is granted motion •    Subsequently D sues P in federal court concerning negligence in connection with the same accident •    P asserts defense that D is precluded from bringing action because it was a compulsory counterclaim in the earlier suit •    Barred?  </vt:lpstr>
      <vt:lpstr>Williams v Robinson (D.D.C 1940)</vt:lpstr>
      <vt:lpstr>“The words ‘transaction’ and ‘occurrence’ probably mean, whatever may be done by one person which affects another's rights and out of which a cause of action may arise.”</vt:lpstr>
      <vt:lpstr>(b) Permissive Counterclaim.  A pleading may state as a counterclaim against an opposing party any claim that is not compulsory. </vt:lpstr>
      <vt:lpstr>P, X and D get into a brawl. P sues D for battery. May D counterclaim against P for breach of an unrelated contract? Must he?  May D bring a counterclaim against P for D's damages in the brawl? Must he? Must D join X to his counterclaim against P? </vt:lpstr>
      <vt:lpstr>two questions –    1) are people already adversaries? 2) does the cause of action concern the same t/o as an action already being litigated? </vt:lpstr>
      <vt:lpstr>No to 1 and 2 forbidden   </vt:lpstr>
      <vt:lpstr>Yes to 1 No to 2  permitted, not required   13(b) </vt:lpstr>
      <vt:lpstr>No to 1  Yes to 2  permitted, not required </vt:lpstr>
      <vt:lpstr>Yes to 1  Yes to 2  required  13(a) claim preclusion </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Green, Michael S</cp:lastModifiedBy>
  <cp:revision>30</cp:revision>
  <cp:lastPrinted>2016-10-19T15:29:49Z</cp:lastPrinted>
  <dcterms:created xsi:type="dcterms:W3CDTF">2016-10-04T18:58:36Z</dcterms:created>
  <dcterms:modified xsi:type="dcterms:W3CDTF">2016-10-24T20:43:23Z</dcterms:modified>
</cp:coreProperties>
</file>