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6"/>
  </p:handoutMasterIdLst>
  <p:sldIdLst>
    <p:sldId id="257" r:id="rId2"/>
    <p:sldId id="417" r:id="rId3"/>
    <p:sldId id="454" r:id="rId4"/>
    <p:sldId id="452" r:id="rId5"/>
    <p:sldId id="419" r:id="rId6"/>
    <p:sldId id="453" r:id="rId7"/>
    <p:sldId id="455" r:id="rId8"/>
    <p:sldId id="418" r:id="rId9"/>
    <p:sldId id="456" r:id="rId10"/>
    <p:sldId id="421" r:id="rId11"/>
    <p:sldId id="422" r:id="rId12"/>
    <p:sldId id="423" r:id="rId13"/>
    <p:sldId id="424" r:id="rId14"/>
    <p:sldId id="425" r:id="rId15"/>
    <p:sldId id="426" r:id="rId16"/>
    <p:sldId id="427" r:id="rId17"/>
    <p:sldId id="428" r:id="rId18"/>
    <p:sldId id="429" r:id="rId19"/>
    <p:sldId id="430" r:id="rId20"/>
    <p:sldId id="431" r:id="rId21"/>
    <p:sldId id="432" r:id="rId22"/>
    <p:sldId id="433" r:id="rId23"/>
    <p:sldId id="434" r:id="rId24"/>
    <p:sldId id="435" r:id="rId25"/>
    <p:sldId id="436" r:id="rId26"/>
    <p:sldId id="437" r:id="rId27"/>
    <p:sldId id="438" r:id="rId28"/>
    <p:sldId id="439" r:id="rId29"/>
    <p:sldId id="440" r:id="rId30"/>
    <p:sldId id="441" r:id="rId31"/>
    <p:sldId id="442" r:id="rId32"/>
    <p:sldId id="443" r:id="rId33"/>
    <p:sldId id="444" r:id="rId34"/>
    <p:sldId id="445" r:id="rId35"/>
    <p:sldId id="446" r:id="rId36"/>
    <p:sldId id="447" r:id="rId37"/>
    <p:sldId id="448" r:id="rId38"/>
    <p:sldId id="449" r:id="rId39"/>
    <p:sldId id="450" r:id="rId40"/>
    <p:sldId id="451" r:id="rId41"/>
    <p:sldId id="457" r:id="rId42"/>
    <p:sldId id="458" r:id="rId43"/>
    <p:sldId id="459" r:id="rId44"/>
    <p:sldId id="460" r:id="rId45"/>
    <p:sldId id="461" r:id="rId46"/>
    <p:sldId id="462" r:id="rId47"/>
    <p:sldId id="463" r:id="rId48"/>
    <p:sldId id="464" r:id="rId49"/>
    <p:sldId id="465" r:id="rId50"/>
    <p:sldId id="466" r:id="rId51"/>
    <p:sldId id="467" r:id="rId52"/>
    <p:sldId id="468" r:id="rId53"/>
    <p:sldId id="469" r:id="rId54"/>
    <p:sldId id="470"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96" y="18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EA5EA1-9371-43D8-8390-C5C1679D6EA6}" type="datetimeFigureOut">
              <a:rPr lang="en-US" smtClean="0"/>
              <a:t>10/20/2016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7FA2F5-FAAF-4CA7-824F-005987F49B5F}" type="slidenum">
              <a:rPr lang="en-US" smtClean="0"/>
              <a:t>‹#›</a:t>
            </a:fld>
            <a:endParaRPr lang="en-US"/>
          </a:p>
        </p:txBody>
      </p:sp>
    </p:spTree>
    <p:extLst>
      <p:ext uri="{BB962C8B-B14F-4D97-AF65-F5344CB8AC3E}">
        <p14:creationId xmlns:p14="http://schemas.microsoft.com/office/powerpoint/2010/main" val="355805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Oct. 20</a:t>
            </a:r>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52600" y="274638"/>
            <a:ext cx="8763000" cy="6126162"/>
          </a:xfrm>
        </p:spPr>
        <p:txBody>
          <a:bodyPr/>
          <a:lstStyle/>
          <a:p>
            <a:pPr algn="l"/>
            <a:r>
              <a:rPr lang="en-US" altLang="en-US" smtClean="0"/>
              <a:t>- P sues D for under state law for violating a racially restrictive covenant</a:t>
            </a:r>
            <a:br>
              <a:rPr lang="en-US" altLang="en-US" smtClean="0"/>
            </a:br>
            <a:r>
              <a:rPr lang="en-US" altLang="en-US" smtClean="0"/>
              <a:t>- D loses and P is given a judgment of $100,000, which is executed</a:t>
            </a:r>
            <a:br>
              <a:rPr lang="en-US" altLang="en-US" smtClean="0"/>
            </a:br>
            <a:r>
              <a:rPr lang="en-US" altLang="en-US" smtClean="0"/>
              <a:t>- D then realizes that racially restrictive covenants are unconstitutional</a:t>
            </a:r>
            <a:br>
              <a:rPr lang="en-US" altLang="en-US" smtClean="0"/>
            </a:br>
            <a:r>
              <a:rPr lang="en-US" altLang="en-US" smtClean="0"/>
              <a:t>- D brings suit against P for restitution of the $100,000</a:t>
            </a:r>
          </a:p>
        </p:txBody>
      </p:sp>
    </p:spTree>
    <p:extLst>
      <p:ext uri="{BB962C8B-B14F-4D97-AF65-F5344CB8AC3E}">
        <p14:creationId xmlns:p14="http://schemas.microsoft.com/office/powerpoint/2010/main" val="372275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6430962"/>
          </a:xfrm>
        </p:spPr>
        <p:txBody>
          <a:bodyPr/>
          <a:lstStyle/>
          <a:p>
            <a:r>
              <a:rPr lang="en-US" altLang="en-US" smtClean="0"/>
              <a:t>distinguish defendant preclusion from</a:t>
            </a:r>
            <a:br>
              <a:rPr lang="en-US" altLang="en-US" smtClean="0"/>
            </a:br>
            <a:r>
              <a:rPr lang="en-US" altLang="en-US" smtClean="0"/>
              <a:t/>
            </a:r>
            <a:br>
              <a:rPr lang="en-US" altLang="en-US" smtClean="0"/>
            </a:br>
            <a:r>
              <a:rPr lang="en-US" altLang="en-US" smtClean="0"/>
              <a:t>compulsory counterclaim rule</a:t>
            </a:r>
          </a:p>
        </p:txBody>
      </p:sp>
    </p:spTree>
    <p:extLst>
      <p:ext uri="{BB962C8B-B14F-4D97-AF65-F5344CB8AC3E}">
        <p14:creationId xmlns:p14="http://schemas.microsoft.com/office/powerpoint/2010/main" val="3844003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274638"/>
            <a:ext cx="8229600" cy="6278562"/>
          </a:xfrm>
        </p:spPr>
        <p:txBody>
          <a:bodyPr/>
          <a:lstStyle/>
          <a:p>
            <a:pPr algn="l"/>
            <a:r>
              <a:rPr lang="en-US" altLang="en-US" smtClean="0"/>
              <a:t>P sues D in California state court for negligence in connection with a car accident.</a:t>
            </a:r>
            <a:br>
              <a:rPr lang="en-US" altLang="en-US" smtClean="0"/>
            </a:br>
            <a:r>
              <a:rPr lang="en-US" altLang="en-US" smtClean="0"/>
              <a:t>P wins – the jury finds that D was negligent and awards P $100,000.</a:t>
            </a:r>
            <a:br>
              <a:rPr lang="en-US" altLang="en-US" smtClean="0"/>
            </a:br>
            <a:r>
              <a:rPr lang="en-US" altLang="en-US" smtClean="0"/>
              <a:t>D sues P in California state court for his damages in the accident.</a:t>
            </a:r>
          </a:p>
        </p:txBody>
      </p:sp>
    </p:spTree>
    <p:extLst>
      <p:ext uri="{BB962C8B-B14F-4D97-AF65-F5344CB8AC3E}">
        <p14:creationId xmlns:p14="http://schemas.microsoft.com/office/powerpoint/2010/main" val="2439065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1738314" y="1143000"/>
            <a:ext cx="7786687" cy="4686300"/>
          </a:xfrm>
        </p:spPr>
        <p:txBody>
          <a:bodyPr>
            <a:normAutofit fontScale="90000"/>
          </a:bodyPr>
          <a:lstStyle/>
          <a:p>
            <a:pPr algn="l" eaLnBrk="1" hangingPunct="1"/>
            <a:r>
              <a:rPr lang="en-US" altLang="en-US" sz="3000"/>
              <a:t>- P sues D for breaching a contract requiring D to give P coal every winter</a:t>
            </a:r>
            <a:br>
              <a:rPr lang="en-US" altLang="en-US" sz="3000"/>
            </a:br>
            <a:r>
              <a:rPr lang="en-US" altLang="en-US" sz="3000"/>
              <a:t>- In the suit D challenges the validity of the contract </a:t>
            </a:r>
            <a:br>
              <a:rPr lang="en-US" altLang="en-US" sz="3000"/>
            </a:br>
            <a:r>
              <a:rPr lang="en-US" altLang="en-US" sz="3000"/>
              <a:t>- The court determines the contract to be valid</a:t>
            </a:r>
            <a:br>
              <a:rPr lang="en-US" altLang="en-US" sz="3000"/>
            </a:br>
            <a:r>
              <a:rPr lang="en-US" altLang="en-US" sz="3000"/>
              <a:t>P wins damages from D</a:t>
            </a:r>
            <a:br>
              <a:rPr lang="en-US" altLang="en-US" sz="3000"/>
            </a:br>
            <a:r>
              <a:rPr lang="en-US" altLang="en-US" sz="3000"/>
              <a:t>- The next winter, D breaches again</a:t>
            </a:r>
            <a:br>
              <a:rPr lang="en-US" altLang="en-US" sz="3000"/>
            </a:br>
            <a:r>
              <a:rPr lang="en-US" altLang="en-US" sz="3000"/>
              <a:t>- P once again sues D for breach</a:t>
            </a:r>
            <a:br>
              <a:rPr lang="en-US" altLang="en-US" sz="3000"/>
            </a:br>
            <a:r>
              <a:rPr lang="en-US" altLang="en-US" sz="3000"/>
              <a:t>- Is P claim precluded?</a:t>
            </a:r>
            <a:br>
              <a:rPr lang="en-US" altLang="en-US" sz="3000"/>
            </a:br>
            <a:r>
              <a:rPr lang="en-US" altLang="en-US" sz="3000"/>
              <a:t>- D once again challenges the validity of the contract</a:t>
            </a:r>
            <a:br>
              <a:rPr lang="en-US" altLang="en-US" sz="3000"/>
            </a:br>
            <a:r>
              <a:rPr lang="en-US" altLang="en-US" sz="3000"/>
              <a:t>- Anything P can do?</a:t>
            </a:r>
          </a:p>
        </p:txBody>
      </p:sp>
    </p:spTree>
    <p:extLst>
      <p:ext uri="{BB962C8B-B14F-4D97-AF65-F5344CB8AC3E}">
        <p14:creationId xmlns:p14="http://schemas.microsoft.com/office/powerpoint/2010/main" val="2854172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057400" y="274638"/>
            <a:ext cx="8153400" cy="6278562"/>
          </a:xfrm>
        </p:spPr>
        <p:txBody>
          <a:bodyPr/>
          <a:lstStyle/>
          <a:p>
            <a:r>
              <a:rPr lang="en-US" altLang="en-US" smtClean="0"/>
              <a:t>issue preclusion</a:t>
            </a:r>
          </a:p>
        </p:txBody>
      </p:sp>
    </p:spTree>
    <p:extLst>
      <p:ext uri="{BB962C8B-B14F-4D97-AF65-F5344CB8AC3E}">
        <p14:creationId xmlns:p14="http://schemas.microsoft.com/office/powerpoint/2010/main" val="3549613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126162"/>
          </a:xfrm>
        </p:spPr>
        <p:txBody>
          <a:bodyPr/>
          <a:lstStyle/>
          <a:p>
            <a:r>
              <a:rPr lang="en-US" altLang="en-US" smtClean="0"/>
              <a:t>issue preclusion</a:t>
            </a:r>
            <a:br>
              <a:rPr lang="en-US" altLang="en-US" smtClean="0"/>
            </a:br>
            <a:r>
              <a:rPr lang="en-US" altLang="en-US" smtClean="0"/>
              <a:t/>
            </a:r>
            <a:br>
              <a:rPr lang="en-US" altLang="en-US" smtClean="0"/>
            </a:br>
            <a:r>
              <a:rPr lang="en-US" altLang="en-US" smtClean="0"/>
              <a:t>if a party fully and fairly litigated an issue in an earlier case he can (with certain exceptions) be barred from relitigating the same issue in subsequent proceedings</a:t>
            </a:r>
          </a:p>
        </p:txBody>
      </p:sp>
    </p:spTree>
    <p:extLst>
      <p:ext uri="{BB962C8B-B14F-4D97-AF65-F5344CB8AC3E}">
        <p14:creationId xmlns:p14="http://schemas.microsoft.com/office/powerpoint/2010/main" val="3512065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153400" cy="6049962"/>
          </a:xfrm>
        </p:spPr>
        <p:txBody>
          <a:bodyPr/>
          <a:lstStyle/>
          <a:p>
            <a:r>
              <a:rPr lang="en-US" altLang="en-US" smtClean="0"/>
              <a:t>requirements for claim preclusion</a:t>
            </a:r>
          </a:p>
        </p:txBody>
      </p:sp>
    </p:spTree>
    <p:extLst>
      <p:ext uri="{BB962C8B-B14F-4D97-AF65-F5344CB8AC3E}">
        <p14:creationId xmlns:p14="http://schemas.microsoft.com/office/powerpoint/2010/main" val="2877251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2895600" y="1063626"/>
            <a:ext cx="6286500" cy="4594225"/>
          </a:xfrm>
        </p:spPr>
        <p:txBody>
          <a:bodyPr/>
          <a:lstStyle/>
          <a:p>
            <a:pPr eaLnBrk="1" hangingPunct="1"/>
            <a:r>
              <a:rPr lang="en-US" altLang="en-US" smtClean="0"/>
              <a:t>there must be: </a:t>
            </a:r>
            <a:br>
              <a:rPr lang="en-US" altLang="en-US" smtClean="0"/>
            </a:br>
            <a:r>
              <a:rPr lang="en-US" altLang="en-US" smtClean="0"/>
              <a:t/>
            </a:r>
            <a:br>
              <a:rPr lang="en-US" altLang="en-US" smtClean="0"/>
            </a:br>
            <a:r>
              <a:rPr lang="en-US" altLang="en-US" smtClean="0"/>
              <a:t>a final judgment</a:t>
            </a:r>
          </a:p>
        </p:txBody>
      </p:sp>
    </p:spTree>
    <p:extLst>
      <p:ext uri="{BB962C8B-B14F-4D97-AF65-F5344CB8AC3E}">
        <p14:creationId xmlns:p14="http://schemas.microsoft.com/office/powerpoint/2010/main" val="930685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1676400" y="1200151"/>
            <a:ext cx="8839200" cy="4651375"/>
          </a:xfrm>
        </p:spPr>
        <p:txBody>
          <a:bodyPr/>
          <a:lstStyle/>
          <a:p>
            <a:pPr algn="l" eaLnBrk="1" hangingPunct="1"/>
            <a:r>
              <a:rPr lang="en-US" altLang="en-US" smtClean="0"/>
              <a:t>- P sues D concerning personal injuries in connection with a car accident</a:t>
            </a:r>
            <a:br>
              <a:rPr lang="en-US" altLang="en-US" smtClean="0"/>
            </a:br>
            <a:r>
              <a:rPr lang="en-US" altLang="en-US" smtClean="0"/>
              <a:t>- P loses, appeals</a:t>
            </a:r>
            <a:br>
              <a:rPr lang="en-US" altLang="en-US" smtClean="0"/>
            </a:br>
            <a:r>
              <a:rPr lang="en-US" altLang="en-US" smtClean="0"/>
              <a:t>- While actions is on appeal, P sues D concerning property damage in connection with accident</a:t>
            </a:r>
            <a:br>
              <a:rPr lang="en-US" altLang="en-US" smtClean="0"/>
            </a:br>
            <a:endParaRPr lang="en-US" altLang="en-US" smtClean="0"/>
          </a:p>
        </p:txBody>
      </p:sp>
    </p:spTree>
    <p:extLst>
      <p:ext uri="{BB962C8B-B14F-4D97-AF65-F5344CB8AC3E}">
        <p14:creationId xmlns:p14="http://schemas.microsoft.com/office/powerpoint/2010/main" val="3073936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009900" y="1063626"/>
            <a:ext cx="6172200" cy="4651375"/>
          </a:xfrm>
        </p:spPr>
        <p:txBody>
          <a:bodyPr/>
          <a:lstStyle/>
          <a:p>
            <a:pPr eaLnBrk="1" hangingPunct="1"/>
            <a:r>
              <a:rPr lang="en-US" altLang="en-US" smtClean="0"/>
              <a:t>the judgment must be:</a:t>
            </a:r>
            <a:br>
              <a:rPr lang="en-US" altLang="en-US" smtClean="0"/>
            </a:br>
            <a:r>
              <a:rPr lang="en-US" altLang="en-US" smtClean="0"/>
              <a:t/>
            </a:r>
            <a:br>
              <a:rPr lang="en-US" altLang="en-US" smtClean="0"/>
            </a:br>
            <a:r>
              <a:rPr lang="en-US" altLang="en-US" smtClean="0"/>
              <a:t>valid</a:t>
            </a:r>
          </a:p>
        </p:txBody>
      </p:sp>
    </p:spTree>
    <p:extLst>
      <p:ext uri="{BB962C8B-B14F-4D97-AF65-F5344CB8AC3E}">
        <p14:creationId xmlns:p14="http://schemas.microsoft.com/office/powerpoint/2010/main" val="5840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422031" y="1063626"/>
            <a:ext cx="9941169" cy="4708525"/>
          </a:xfrm>
        </p:spPr>
        <p:txBody>
          <a:bodyPr>
            <a:normAutofit fontScale="90000"/>
          </a:bodyPr>
          <a:lstStyle/>
          <a:p>
            <a:pPr algn="l"/>
            <a:r>
              <a:rPr lang="en-US" altLang="en-US" dirty="0" smtClean="0"/>
              <a:t>claim preclusion</a:t>
            </a:r>
            <a:br>
              <a:rPr lang="en-US" altLang="en-US" dirty="0" smtClean="0"/>
            </a:br>
            <a:r>
              <a:rPr lang="en-US" altLang="en-US" dirty="0" smtClean="0"/>
              <a:t/>
            </a:r>
            <a:br>
              <a:rPr lang="en-US" altLang="en-US" dirty="0" smtClean="0"/>
            </a:br>
            <a:r>
              <a:rPr lang="en-US" altLang="en-US" dirty="0" smtClean="0"/>
              <a:t>- when P sues D and it comes to a judgment,</a:t>
            </a:r>
            <a:br>
              <a:rPr lang="en-US" altLang="en-US" dirty="0" smtClean="0"/>
            </a:br>
            <a:r>
              <a:rPr lang="en-US" altLang="en-US" dirty="0" smtClean="0"/>
              <a:t/>
            </a:r>
            <a:br>
              <a:rPr lang="en-US" altLang="en-US" dirty="0" smtClean="0"/>
            </a:br>
            <a:r>
              <a:rPr lang="en-US" altLang="en-US" dirty="0" smtClean="0"/>
              <a:t>claim preclusion bars P from subsequently bringing suit on actions that P did bring or </a:t>
            </a:r>
            <a:r>
              <a:rPr lang="en-US" altLang="en-US" i="1" dirty="0" smtClean="0"/>
              <a:t>should have brought </a:t>
            </a:r>
            <a:r>
              <a:rPr lang="en-US" altLang="en-US" dirty="0" smtClean="0"/>
              <a:t>in the earlier suit</a:t>
            </a:r>
            <a:br>
              <a:rPr lang="en-US" altLang="en-US" dirty="0" smtClean="0"/>
            </a:br>
            <a:r>
              <a:rPr lang="en-US" altLang="en-US" dirty="0" smtClean="0"/>
              <a:t/>
            </a:r>
            <a:br>
              <a:rPr lang="en-US" altLang="en-US" dirty="0" smtClean="0"/>
            </a:br>
            <a:r>
              <a:rPr lang="en-US" altLang="en-US" dirty="0" smtClean="0"/>
              <a:t>also bars D from bringing a suit seeking to undue the earlier judgment</a:t>
            </a:r>
            <a:br>
              <a:rPr lang="en-US" altLang="en-US" dirty="0" smtClean="0"/>
            </a:br>
            <a:endParaRPr lang="en-US" altLang="en-US" dirty="0" smtClean="0"/>
          </a:p>
        </p:txBody>
      </p:sp>
    </p:spTree>
    <p:extLst>
      <p:ext uri="{BB962C8B-B14F-4D97-AF65-F5344CB8AC3E}">
        <p14:creationId xmlns:p14="http://schemas.microsoft.com/office/powerpoint/2010/main" val="4095633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05000" y="274638"/>
            <a:ext cx="8763000" cy="6202362"/>
          </a:xfrm>
        </p:spPr>
        <p:txBody>
          <a:bodyPr/>
          <a:lstStyle/>
          <a:p>
            <a:pPr algn="l"/>
            <a:r>
              <a:rPr lang="en-US" altLang="en-US" smtClean="0"/>
              <a:t>P sues D in federal court in NY.</a:t>
            </a:r>
            <a:br>
              <a:rPr lang="en-US" altLang="en-US" smtClean="0"/>
            </a:br>
            <a:r>
              <a:rPr lang="en-US" altLang="en-US" smtClean="0"/>
              <a:t>D appears.</a:t>
            </a:r>
            <a:br>
              <a:rPr lang="en-US" altLang="en-US" smtClean="0"/>
            </a:br>
            <a:r>
              <a:rPr lang="en-US" altLang="en-US" smtClean="0"/>
              <a:t>There is no PJ over D but no one notices this fact.</a:t>
            </a:r>
            <a:br>
              <a:rPr lang="en-US" altLang="en-US" smtClean="0"/>
            </a:br>
            <a:r>
              <a:rPr lang="en-US" altLang="en-US" smtClean="0"/>
              <a:t>Judgment for P.</a:t>
            </a:r>
            <a:br>
              <a:rPr lang="en-US" altLang="en-US" smtClean="0"/>
            </a:br>
            <a:r>
              <a:rPr lang="en-US" altLang="en-US" smtClean="0"/>
              <a:t>P then brings a separate suit in state court in Cal. to enforce the judgment.</a:t>
            </a:r>
            <a:br>
              <a:rPr lang="en-US" altLang="en-US" smtClean="0"/>
            </a:br>
            <a:r>
              <a:rPr lang="en-US" altLang="en-US" smtClean="0"/>
              <a:t>Can D challenge the earlier judgment on the grounds that there was no PJ?</a:t>
            </a:r>
          </a:p>
        </p:txBody>
      </p:sp>
    </p:spTree>
    <p:extLst>
      <p:ext uri="{BB962C8B-B14F-4D97-AF65-F5344CB8AC3E}">
        <p14:creationId xmlns:p14="http://schemas.microsoft.com/office/powerpoint/2010/main" val="1316532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827214" y="1044576"/>
            <a:ext cx="8840787" cy="4784725"/>
          </a:xfrm>
        </p:spPr>
        <p:txBody>
          <a:bodyPr>
            <a:normAutofit fontScale="90000"/>
          </a:bodyPr>
          <a:lstStyle/>
          <a:p>
            <a:pPr algn="l" eaLnBrk="1" hangingPunct="1"/>
            <a:r>
              <a:rPr lang="en-US" altLang="en-US" smtClean="0"/>
              <a:t>P sues D in federal court in NY.</a:t>
            </a:r>
            <a:br>
              <a:rPr lang="en-US" altLang="en-US" smtClean="0"/>
            </a:br>
            <a:r>
              <a:rPr lang="en-US" altLang="en-US" smtClean="0"/>
              <a:t>D appears.</a:t>
            </a:r>
            <a:br>
              <a:rPr lang="en-US" altLang="en-US" smtClean="0"/>
            </a:br>
            <a:r>
              <a:rPr lang="en-US" altLang="en-US" smtClean="0"/>
              <a:t>There is no SMJ, but no one notices this fact. </a:t>
            </a:r>
            <a:br>
              <a:rPr lang="en-US" altLang="en-US" smtClean="0"/>
            </a:br>
            <a:r>
              <a:rPr lang="en-US" altLang="en-US" smtClean="0"/>
              <a:t>P then brings a separate suit in state court in Cal. to enforce the judgment.</a:t>
            </a:r>
            <a:br>
              <a:rPr lang="en-US" altLang="en-US" smtClean="0"/>
            </a:br>
            <a:r>
              <a:rPr lang="en-US" altLang="en-US" smtClean="0"/>
              <a:t>Can D challenge the earlier judgment on the grounds that there was no SMJ?</a:t>
            </a:r>
          </a:p>
        </p:txBody>
      </p:sp>
    </p:spTree>
    <p:extLst>
      <p:ext uri="{BB962C8B-B14F-4D97-AF65-F5344CB8AC3E}">
        <p14:creationId xmlns:p14="http://schemas.microsoft.com/office/powerpoint/2010/main" val="1074887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91600" cy="4338637"/>
          </a:xfrm>
        </p:spPr>
        <p:txBody>
          <a:bodyPr>
            <a:normAutofit fontScale="90000"/>
          </a:bodyPr>
          <a:lstStyle/>
          <a:p>
            <a:pPr algn="l"/>
            <a:r>
              <a:rPr lang="en-US" altLang="en-US" smtClean="0"/>
              <a:t>P sues D in federal court in connection with an accident. There is no SMJ.</a:t>
            </a:r>
            <a:br>
              <a:rPr lang="en-US" altLang="en-US" smtClean="0"/>
            </a:br>
            <a:r>
              <a:rPr lang="en-US" altLang="en-US" smtClean="0"/>
              <a:t/>
            </a:r>
            <a:br>
              <a:rPr lang="en-US" altLang="en-US" smtClean="0"/>
            </a:br>
            <a:r>
              <a:rPr lang="en-US" altLang="en-US" smtClean="0"/>
              <a:t>D defaults.</a:t>
            </a:r>
            <a:br>
              <a:rPr lang="en-US" altLang="en-US" smtClean="0"/>
            </a:br>
            <a:r>
              <a:rPr lang="en-US" altLang="en-US" smtClean="0"/>
              <a:t/>
            </a:r>
            <a:br>
              <a:rPr lang="en-US" altLang="en-US" smtClean="0"/>
            </a:br>
            <a:r>
              <a:rPr lang="en-US" altLang="en-US" smtClean="0"/>
              <a:t>P then tries to sue D on the judgment in state court.</a:t>
            </a:r>
            <a:br>
              <a:rPr lang="en-US" altLang="en-US" smtClean="0"/>
            </a:br>
            <a:r>
              <a:rPr lang="en-US" altLang="en-US" smtClean="0"/>
              <a:t/>
            </a:r>
            <a:br>
              <a:rPr lang="en-US" altLang="en-US" smtClean="0"/>
            </a:br>
            <a:r>
              <a:rPr lang="en-US" altLang="en-US" smtClean="0"/>
              <a:t>Can D challenge the judgment as invalid?</a:t>
            </a:r>
          </a:p>
        </p:txBody>
      </p:sp>
    </p:spTree>
    <p:extLst>
      <p:ext uri="{BB962C8B-B14F-4D97-AF65-F5344CB8AC3E}">
        <p14:creationId xmlns:p14="http://schemas.microsoft.com/office/powerpoint/2010/main" val="1025543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95600" y="1063626"/>
            <a:ext cx="6286500" cy="4594225"/>
          </a:xfrm>
        </p:spPr>
        <p:txBody>
          <a:bodyPr/>
          <a:lstStyle/>
          <a:p>
            <a:pPr eaLnBrk="1" hangingPunct="1"/>
            <a:r>
              <a:rPr lang="en-US" altLang="en-US" smtClean="0"/>
              <a:t>the judgment must be:</a:t>
            </a:r>
            <a:br>
              <a:rPr lang="en-US" altLang="en-US" smtClean="0"/>
            </a:br>
            <a:r>
              <a:rPr lang="en-US" altLang="en-US" smtClean="0"/>
              <a:t/>
            </a:r>
            <a:br>
              <a:rPr lang="en-US" altLang="en-US" smtClean="0"/>
            </a:br>
            <a:r>
              <a:rPr lang="en-US" altLang="en-US" smtClean="0"/>
              <a:t>on the merits</a:t>
            </a:r>
          </a:p>
        </p:txBody>
      </p:sp>
    </p:spTree>
    <p:extLst>
      <p:ext uri="{BB962C8B-B14F-4D97-AF65-F5344CB8AC3E}">
        <p14:creationId xmlns:p14="http://schemas.microsoft.com/office/powerpoint/2010/main" val="373420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1600200" y="1063626"/>
            <a:ext cx="8839200" cy="4708525"/>
          </a:xfrm>
        </p:spPr>
        <p:txBody>
          <a:bodyPr>
            <a:normAutofit fontScale="90000"/>
          </a:bodyPr>
          <a:lstStyle/>
          <a:p>
            <a:pPr algn="l" eaLnBrk="1" hangingPunct="1"/>
            <a:r>
              <a:rPr lang="en-US" altLang="en-US" smtClean="0"/>
              <a:t>- P sues D for </a:t>
            </a:r>
            <a:r>
              <a:rPr lang="en-US" altLang="en-US" i="1" smtClean="0"/>
              <a:t>intentional</a:t>
            </a:r>
            <a:r>
              <a:rPr lang="en-US" altLang="en-US" smtClean="0"/>
              <a:t> infliction of emotional distress</a:t>
            </a:r>
            <a:br>
              <a:rPr lang="en-US" altLang="en-US" smtClean="0"/>
            </a:br>
            <a:r>
              <a:rPr lang="en-US" altLang="en-US" smtClean="0"/>
              <a:t>- D gets the action dismissed for failure to state a claim (P did not allege requisite intent)</a:t>
            </a:r>
            <a:br>
              <a:rPr lang="en-US" altLang="en-US" smtClean="0"/>
            </a:br>
            <a:r>
              <a:rPr lang="en-US" altLang="en-US" smtClean="0"/>
              <a:t>- P then sues D for </a:t>
            </a:r>
            <a:r>
              <a:rPr lang="en-US" altLang="en-US" i="1" smtClean="0"/>
              <a:t>negligent</a:t>
            </a:r>
            <a:r>
              <a:rPr lang="en-US" altLang="en-US" smtClean="0"/>
              <a:t> infliction of emotional distress concerning the same transaction</a:t>
            </a:r>
            <a:br>
              <a:rPr lang="en-US" altLang="en-US" smtClean="0"/>
            </a:br>
            <a:endParaRPr lang="en-US" altLang="en-US" smtClean="0"/>
          </a:p>
        </p:txBody>
      </p:sp>
    </p:spTree>
    <p:extLst>
      <p:ext uri="{BB962C8B-B14F-4D97-AF65-F5344CB8AC3E}">
        <p14:creationId xmlns:p14="http://schemas.microsoft.com/office/powerpoint/2010/main" val="2760533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752600" y="1131889"/>
            <a:ext cx="8534400" cy="4651375"/>
          </a:xfrm>
        </p:spPr>
        <p:txBody>
          <a:bodyPr>
            <a:normAutofit fontScale="90000"/>
          </a:bodyPr>
          <a:lstStyle/>
          <a:p>
            <a:pPr algn="l"/>
            <a:r>
              <a:rPr lang="en-US" altLang="en-US" sz="4000"/>
              <a:t>If a final valid judgment on the merits then…</a:t>
            </a:r>
            <a:br>
              <a:rPr lang="en-US" altLang="en-US" sz="4000"/>
            </a:br>
            <a:r>
              <a:rPr lang="en-US" altLang="en-US" sz="4000"/>
              <a:t/>
            </a:r>
            <a:br>
              <a:rPr lang="en-US" altLang="en-US" sz="4000"/>
            </a:br>
            <a:r>
              <a:rPr lang="en-US" altLang="en-US" sz="4000"/>
              <a:t>If judgment is for P, P’s claim is merged in the judgment (no new causes of action about the transaction allowed)</a:t>
            </a:r>
            <a:br>
              <a:rPr lang="en-US" altLang="en-US" sz="4000"/>
            </a:br>
            <a:r>
              <a:rPr lang="en-US" altLang="en-US" sz="4000"/>
              <a:t/>
            </a:r>
            <a:br>
              <a:rPr lang="en-US" altLang="en-US" sz="4000"/>
            </a:br>
            <a:r>
              <a:rPr lang="en-US" altLang="en-US" sz="4000"/>
              <a:t>If judgment is for D, P’s claim is extinguished (no new causes of action about the transaction allowed)</a:t>
            </a:r>
            <a:br>
              <a:rPr lang="en-US" altLang="en-US" sz="4000"/>
            </a:br>
            <a:endParaRPr lang="en-US" altLang="en-US" sz="4000"/>
          </a:p>
        </p:txBody>
      </p:sp>
    </p:spTree>
    <p:extLst>
      <p:ext uri="{BB962C8B-B14F-4D97-AF65-F5344CB8AC3E}">
        <p14:creationId xmlns:p14="http://schemas.microsoft.com/office/powerpoint/2010/main" val="148029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6049962"/>
          </a:xfrm>
        </p:spPr>
        <p:txBody>
          <a:bodyPr/>
          <a:lstStyle/>
          <a:p>
            <a:r>
              <a:rPr lang="en-US" altLang="en-US" smtClean="0"/>
              <a:t>why claim preclusion?</a:t>
            </a:r>
          </a:p>
        </p:txBody>
      </p:sp>
    </p:spTree>
    <p:extLst>
      <p:ext uri="{BB962C8B-B14F-4D97-AF65-F5344CB8AC3E}">
        <p14:creationId xmlns:p14="http://schemas.microsoft.com/office/powerpoint/2010/main" val="4268351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smtClean="0"/>
              <a:t>scope of a claim</a:t>
            </a:r>
          </a:p>
        </p:txBody>
      </p:sp>
    </p:spTree>
    <p:extLst>
      <p:ext uri="{BB962C8B-B14F-4D97-AF65-F5344CB8AC3E}">
        <p14:creationId xmlns:p14="http://schemas.microsoft.com/office/powerpoint/2010/main" val="2215532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3009900" y="1063626"/>
            <a:ext cx="6172200" cy="4251325"/>
          </a:xfrm>
        </p:spPr>
        <p:txBody>
          <a:bodyPr/>
          <a:lstStyle/>
          <a:p>
            <a:pPr eaLnBrk="1" hangingPunct="1"/>
            <a:r>
              <a:rPr lang="en-US" altLang="en-US" smtClean="0"/>
              <a:t>Williamson v. Columbia Gas &amp; Electric</a:t>
            </a:r>
            <a:br>
              <a:rPr lang="en-US" altLang="en-US" smtClean="0"/>
            </a:br>
            <a:r>
              <a:rPr lang="en-US" altLang="en-US" smtClean="0"/>
              <a:t>(3d Cir 1950)</a:t>
            </a:r>
            <a:br>
              <a:rPr lang="en-US" altLang="en-US" smtClean="0"/>
            </a:br>
            <a:endParaRPr lang="en-US" altLang="en-US" smtClean="0"/>
          </a:p>
        </p:txBody>
      </p:sp>
    </p:spTree>
    <p:extLst>
      <p:ext uri="{BB962C8B-B14F-4D97-AF65-F5344CB8AC3E}">
        <p14:creationId xmlns:p14="http://schemas.microsoft.com/office/powerpoint/2010/main" val="254674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133600" y="274638"/>
            <a:ext cx="8077200" cy="6049962"/>
          </a:xfrm>
        </p:spPr>
        <p:txBody>
          <a:bodyPr/>
          <a:lstStyle/>
          <a:p>
            <a:r>
              <a:rPr lang="en-US" altLang="en-US" smtClean="0"/>
              <a:t>does it matter that the precluding suit was filed </a:t>
            </a:r>
            <a:r>
              <a:rPr lang="en-US" altLang="en-US" i="1" smtClean="0"/>
              <a:t>after</a:t>
            </a:r>
            <a:r>
              <a:rPr lang="en-US" altLang="en-US" smtClean="0"/>
              <a:t> the precluded suit?</a:t>
            </a:r>
          </a:p>
        </p:txBody>
      </p:sp>
    </p:spTree>
    <p:extLst>
      <p:ext uri="{BB962C8B-B14F-4D97-AF65-F5344CB8AC3E}">
        <p14:creationId xmlns:p14="http://schemas.microsoft.com/office/powerpoint/2010/main" val="311199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86248"/>
          </a:xfrm>
        </p:spPr>
        <p:txBody>
          <a:bodyPr/>
          <a:lstStyle/>
          <a:p>
            <a:r>
              <a:rPr lang="en-US" dirty="0"/>
              <a:t>b</a:t>
            </a:r>
            <a:r>
              <a:rPr lang="en-US" dirty="0" smtClean="0"/>
              <a:t>arring </a:t>
            </a:r>
            <a:r>
              <a:rPr lang="en-US" dirty="0" err="1" smtClean="0"/>
              <a:t>relitigation</a:t>
            </a:r>
            <a:r>
              <a:rPr lang="en-US" dirty="0" smtClean="0"/>
              <a:t> of action that was brought</a:t>
            </a:r>
            <a:endParaRPr lang="en-US" dirty="0"/>
          </a:p>
        </p:txBody>
      </p:sp>
    </p:spTree>
    <p:extLst>
      <p:ext uri="{BB962C8B-B14F-4D97-AF65-F5344CB8AC3E}">
        <p14:creationId xmlns:p14="http://schemas.microsoft.com/office/powerpoint/2010/main" val="135987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278562"/>
          </a:xfrm>
        </p:spPr>
        <p:txBody>
          <a:bodyPr/>
          <a:lstStyle/>
          <a:p>
            <a:r>
              <a:rPr lang="en-US" altLang="en-US" smtClean="0"/>
              <a:t>Assume that the stipulation about the accrual of the cause of action had been accepted in the Sherman Act suit,</a:t>
            </a:r>
            <a:br>
              <a:rPr lang="en-US" altLang="en-US" smtClean="0"/>
            </a:br>
            <a:r>
              <a:rPr lang="en-US" altLang="en-US" smtClean="0"/>
              <a:t/>
            </a:r>
            <a:br>
              <a:rPr lang="en-US" altLang="en-US" smtClean="0"/>
            </a:br>
            <a:r>
              <a:rPr lang="en-US" altLang="en-US" smtClean="0"/>
              <a:t>would that suit have been barred by the statute of limitations?</a:t>
            </a:r>
          </a:p>
        </p:txBody>
      </p:sp>
    </p:spTree>
    <p:extLst>
      <p:ext uri="{BB962C8B-B14F-4D97-AF65-F5344CB8AC3E}">
        <p14:creationId xmlns:p14="http://schemas.microsoft.com/office/powerpoint/2010/main" val="2102794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274638"/>
            <a:ext cx="8077200" cy="6354762"/>
          </a:xfrm>
        </p:spPr>
        <p:txBody>
          <a:bodyPr/>
          <a:lstStyle/>
          <a:p>
            <a:r>
              <a:rPr lang="en-US" altLang="en-US" smtClean="0"/>
              <a:t>Can Williamson bring the Clayton Act suit in federal court in another jurisdiction?</a:t>
            </a:r>
          </a:p>
        </p:txBody>
      </p:sp>
    </p:spTree>
    <p:extLst>
      <p:ext uri="{BB962C8B-B14F-4D97-AF65-F5344CB8AC3E}">
        <p14:creationId xmlns:p14="http://schemas.microsoft.com/office/powerpoint/2010/main" val="42003858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0" y="1131889"/>
            <a:ext cx="9144000" cy="4624387"/>
          </a:xfrm>
        </p:spPr>
        <p:txBody>
          <a:bodyPr>
            <a:normAutofit fontScale="90000"/>
          </a:bodyPr>
          <a:lstStyle/>
          <a:p>
            <a:pPr algn="l"/>
            <a:r>
              <a:rPr lang="en-US" altLang="en-US" sz="3600" dirty="0"/>
              <a:t>- P sues D in Pa. state court under NY negligence law for his property damages in a NY accident.</a:t>
            </a:r>
            <a:br>
              <a:rPr lang="en-US" altLang="en-US" sz="3600" dirty="0"/>
            </a:br>
            <a:r>
              <a:rPr lang="en-US" altLang="en-US" sz="3600" dirty="0"/>
              <a:t>- P’s action is dismissed </a:t>
            </a:r>
            <a:r>
              <a:rPr lang="en-US" altLang="en-US" sz="3600" dirty="0" smtClean="0"/>
              <a:t>due </a:t>
            </a:r>
            <a:r>
              <a:rPr lang="en-US" altLang="en-US" sz="3600" dirty="0"/>
              <a:t>to Pa.’s 1 year statute of limitations for negligence.</a:t>
            </a:r>
            <a:br>
              <a:rPr lang="en-US" altLang="en-US" sz="3600" dirty="0"/>
            </a:br>
            <a:r>
              <a:rPr lang="en-US" altLang="en-US" sz="3600" dirty="0"/>
              <a:t>- May P sues D in Pa. state court for his personal damages concerning the same accident?</a:t>
            </a:r>
            <a:br>
              <a:rPr lang="en-US" altLang="en-US" sz="3600" dirty="0"/>
            </a:br>
            <a:r>
              <a:rPr lang="en-US" altLang="en-US" sz="3600" dirty="0"/>
              <a:t>- May P sues D in Del. state court for his property damages concerning the same accident? (Del. has a 2 year statute of limitations for negligence.)</a:t>
            </a:r>
          </a:p>
        </p:txBody>
      </p:sp>
    </p:spTree>
    <p:extLst>
      <p:ext uri="{BB962C8B-B14F-4D97-AF65-F5344CB8AC3E}">
        <p14:creationId xmlns:p14="http://schemas.microsoft.com/office/powerpoint/2010/main" val="3479206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81200" y="274638"/>
            <a:ext cx="8229600" cy="6202362"/>
          </a:xfrm>
        </p:spPr>
        <p:txBody>
          <a:bodyPr/>
          <a:lstStyle/>
          <a:p>
            <a:r>
              <a:rPr lang="en-US" altLang="en-US" smtClean="0"/>
              <a:t>Can Williamson bring the Sherman Act suit in federal court in another jurisdiction? </a:t>
            </a:r>
          </a:p>
        </p:txBody>
      </p:sp>
    </p:spTree>
    <p:extLst>
      <p:ext uri="{BB962C8B-B14F-4D97-AF65-F5344CB8AC3E}">
        <p14:creationId xmlns:p14="http://schemas.microsoft.com/office/powerpoint/2010/main" val="838650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274638"/>
            <a:ext cx="8915400" cy="6126162"/>
          </a:xfrm>
        </p:spPr>
        <p:txBody>
          <a:bodyPr/>
          <a:lstStyle/>
          <a:p>
            <a:pPr algn="l"/>
            <a:r>
              <a:rPr lang="en-US" altLang="en-US" sz="3600"/>
              <a:t>- P sues D in Pa. state court under NY negligence law for his property damages in a NY accident.</a:t>
            </a:r>
            <a:br>
              <a:rPr lang="en-US" altLang="en-US" sz="3600"/>
            </a:br>
            <a:r>
              <a:rPr lang="en-US" altLang="en-US" sz="3600"/>
              <a:t>- P’s action is dismissed by due to a finding that P was contributorily negligent.</a:t>
            </a:r>
            <a:br>
              <a:rPr lang="en-US" altLang="en-US" sz="3600"/>
            </a:br>
            <a:r>
              <a:rPr lang="en-US" altLang="en-US" sz="3600"/>
              <a:t>- May P sues D in Pa. state court for recklessness (to which contributory negligence is not an affirmative defense)?</a:t>
            </a:r>
            <a:br>
              <a:rPr lang="en-US" altLang="en-US" sz="3600"/>
            </a:br>
            <a:r>
              <a:rPr lang="en-US" altLang="en-US" sz="3600"/>
              <a:t>- May P sues D in Del. state court for recklessness?</a:t>
            </a:r>
          </a:p>
        </p:txBody>
      </p:sp>
    </p:spTree>
    <p:extLst>
      <p:ext uri="{BB962C8B-B14F-4D97-AF65-F5344CB8AC3E}">
        <p14:creationId xmlns:p14="http://schemas.microsoft.com/office/powerpoint/2010/main" val="1491151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27172017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81200" y="274638"/>
            <a:ext cx="8229600" cy="6278562"/>
          </a:xfrm>
        </p:spPr>
        <p:txBody>
          <a:bodyPr/>
          <a:lstStyle/>
          <a:p>
            <a:r>
              <a:rPr lang="en-US" altLang="en-US" smtClean="0"/>
              <a:t>defense of claim splitting</a:t>
            </a:r>
            <a:br>
              <a:rPr lang="en-US" altLang="en-US" smtClean="0"/>
            </a:br>
            <a:r>
              <a:rPr lang="en-US" altLang="en-US" smtClean="0"/>
              <a:t/>
            </a:r>
            <a:br>
              <a:rPr lang="en-US" altLang="en-US" smtClean="0"/>
            </a:br>
            <a:r>
              <a:rPr lang="en-US" altLang="en-US" smtClean="0"/>
              <a:t>if a P splits a claim the D can get the later filed action dismissed without prejudice</a:t>
            </a:r>
            <a:br>
              <a:rPr lang="en-US" altLang="en-US" smtClean="0"/>
            </a:br>
            <a:r>
              <a:rPr lang="en-US" altLang="en-US" smtClean="0"/>
              <a:t/>
            </a:r>
            <a:br>
              <a:rPr lang="en-US" altLang="en-US" smtClean="0"/>
            </a:br>
            <a:r>
              <a:rPr lang="en-US" altLang="en-US" smtClean="0"/>
              <a:t>why didn’t Columbia Gas use this defense?</a:t>
            </a:r>
          </a:p>
        </p:txBody>
      </p:sp>
    </p:spTree>
    <p:extLst>
      <p:ext uri="{BB962C8B-B14F-4D97-AF65-F5344CB8AC3E}">
        <p14:creationId xmlns:p14="http://schemas.microsoft.com/office/powerpoint/2010/main" val="589374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05000" y="274638"/>
            <a:ext cx="8305800" cy="6202362"/>
          </a:xfrm>
        </p:spPr>
        <p:txBody>
          <a:bodyPr/>
          <a:lstStyle/>
          <a:p>
            <a:pPr algn="l"/>
            <a:r>
              <a:rPr lang="en-US" altLang="en-US" sz="3600"/>
              <a:t>P sues D concerning a transaction.</a:t>
            </a:r>
            <a:br>
              <a:rPr lang="en-US" altLang="en-US" sz="3600"/>
            </a:br>
            <a:r>
              <a:rPr lang="en-US" altLang="en-US" sz="3600"/>
              <a:t>It comes to a judgment.</a:t>
            </a:r>
            <a:br>
              <a:rPr lang="en-US" altLang="en-US" sz="3600"/>
            </a:br>
            <a:r>
              <a:rPr lang="en-US" altLang="en-US" sz="3600"/>
              <a:t>P then sues D concerning the same action.</a:t>
            </a:r>
            <a:br>
              <a:rPr lang="en-US" altLang="en-US" sz="3600"/>
            </a:br>
            <a:r>
              <a:rPr lang="en-US" altLang="en-US" sz="3600"/>
              <a:t>Claim precluded.</a:t>
            </a:r>
            <a:br>
              <a:rPr lang="en-US" altLang="en-US" sz="3600"/>
            </a:br>
            <a:r>
              <a:rPr lang="en-US" altLang="en-US" sz="3600"/>
              <a:t/>
            </a:r>
            <a:br>
              <a:rPr lang="en-US" altLang="en-US" sz="3600"/>
            </a:br>
            <a:r>
              <a:rPr lang="en-US" altLang="en-US" sz="3600"/>
              <a:t>P sues D concerning an action.</a:t>
            </a:r>
            <a:br>
              <a:rPr lang="en-US" altLang="en-US" sz="3600"/>
            </a:br>
            <a:r>
              <a:rPr lang="en-US" altLang="en-US" sz="3600"/>
              <a:t>While the first action is going, P sues D concerning the same transaction.</a:t>
            </a:r>
            <a:br>
              <a:rPr lang="en-US" altLang="en-US" sz="3600"/>
            </a:br>
            <a:r>
              <a:rPr lang="en-US" altLang="en-US" sz="3600"/>
              <a:t>One of them comes to judgment, without D having brought up claim splitting.</a:t>
            </a:r>
            <a:br>
              <a:rPr lang="en-US" altLang="en-US" sz="3600"/>
            </a:br>
            <a:r>
              <a:rPr lang="en-US" altLang="en-US" sz="3600"/>
              <a:t>Arguably not P is not claim precluded concerning the remaining action.</a:t>
            </a:r>
          </a:p>
        </p:txBody>
      </p:sp>
    </p:spTree>
    <p:extLst>
      <p:ext uri="{BB962C8B-B14F-4D97-AF65-F5344CB8AC3E}">
        <p14:creationId xmlns:p14="http://schemas.microsoft.com/office/powerpoint/2010/main" val="217311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smtClean="0"/>
              <a:t>interjurisdictional claim preclusion</a:t>
            </a:r>
          </a:p>
        </p:txBody>
      </p:sp>
    </p:spTree>
    <p:extLst>
      <p:ext uri="{BB962C8B-B14F-4D97-AF65-F5344CB8AC3E}">
        <p14:creationId xmlns:p14="http://schemas.microsoft.com/office/powerpoint/2010/main" val="279632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828800" y="274638"/>
            <a:ext cx="8839200" cy="6278562"/>
          </a:xfrm>
        </p:spPr>
        <p:txBody>
          <a:bodyPr/>
          <a:lstStyle/>
          <a:p>
            <a:pPr algn="l"/>
            <a:r>
              <a:rPr lang="en-US" altLang="en-US" smtClean="0"/>
              <a:t>- P sues D in state court in Georgia for breach of contract</a:t>
            </a:r>
            <a:br>
              <a:rPr lang="en-US" altLang="en-US" smtClean="0"/>
            </a:br>
            <a:r>
              <a:rPr lang="en-US" altLang="en-US" smtClean="0"/>
              <a:t>- Georgia preclusion law allows separate suits in law and equity</a:t>
            </a:r>
            <a:br>
              <a:rPr lang="en-US" altLang="en-US" smtClean="0"/>
            </a:br>
            <a:r>
              <a:rPr lang="en-US" altLang="en-US" smtClean="0"/>
              <a:t>- Judgment for D, there was no contract</a:t>
            </a:r>
            <a:br>
              <a:rPr lang="en-US" altLang="en-US" smtClean="0"/>
            </a:br>
            <a:r>
              <a:rPr lang="en-US" altLang="en-US" smtClean="0"/>
              <a:t>- P then sues D in state court in California for quantum meruit</a:t>
            </a:r>
            <a:br>
              <a:rPr lang="en-US" altLang="en-US" smtClean="0"/>
            </a:br>
            <a:r>
              <a:rPr lang="en-US" altLang="en-US" smtClean="0"/>
              <a:t>- California preclusion law does not allow separate suits in law and equity</a:t>
            </a:r>
          </a:p>
        </p:txBody>
      </p:sp>
    </p:spTree>
    <p:extLst>
      <p:ext uri="{BB962C8B-B14F-4D97-AF65-F5344CB8AC3E}">
        <p14:creationId xmlns:p14="http://schemas.microsoft.com/office/powerpoint/2010/main" val="1330603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258097"/>
          </a:xfrm>
        </p:spPr>
        <p:txBody>
          <a:bodyPr/>
          <a:lstStyle/>
          <a:p>
            <a:r>
              <a:rPr lang="en-US" dirty="0"/>
              <a:t>P sues D in California state court for negligence in connection with a car accident.</a:t>
            </a:r>
            <a:br>
              <a:rPr lang="en-US" dirty="0"/>
            </a:br>
            <a:r>
              <a:rPr lang="en-US" dirty="0"/>
              <a:t>P loses – the jury finds that D was not negligent. Judgment for D.</a:t>
            </a:r>
            <a:br>
              <a:rPr lang="en-US" dirty="0"/>
            </a:br>
            <a:r>
              <a:rPr lang="en-US" dirty="0"/>
              <a:t>P sues D in California state court for negligence in connection with the same car accident, hoping the jury will get things right this time</a:t>
            </a:r>
            <a:r>
              <a:rPr lang="en-US" dirty="0" smtClean="0"/>
              <a:t>.</a:t>
            </a:r>
            <a:endParaRPr lang="en-US" dirty="0"/>
          </a:p>
        </p:txBody>
      </p:sp>
    </p:spTree>
    <p:extLst>
      <p:ext uri="{BB962C8B-B14F-4D97-AF65-F5344CB8AC3E}">
        <p14:creationId xmlns:p14="http://schemas.microsoft.com/office/powerpoint/2010/main" val="224329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24000" y="274638"/>
            <a:ext cx="9067800" cy="6583362"/>
          </a:xfrm>
        </p:spPr>
        <p:txBody>
          <a:bodyPr/>
          <a:lstStyle/>
          <a:p>
            <a:r>
              <a:rPr lang="en-US" altLang="en-US" smtClean="0"/>
              <a:t>Art IV, § 1. </a:t>
            </a:r>
            <a:br>
              <a:rPr lang="en-US" altLang="en-US" smtClean="0"/>
            </a:br>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 </a:t>
            </a:r>
            <a:br>
              <a:rPr lang="en-US" altLang="en-US" smtClean="0"/>
            </a:br>
            <a:endParaRPr lang="en-US" altLang="en-US" smtClean="0"/>
          </a:p>
        </p:txBody>
      </p:sp>
    </p:spTree>
    <p:extLst>
      <p:ext uri="{BB962C8B-B14F-4D97-AF65-F5344CB8AC3E}">
        <p14:creationId xmlns:p14="http://schemas.microsoft.com/office/powerpoint/2010/main" val="1457426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895600" y="1063626"/>
            <a:ext cx="6286500" cy="4651375"/>
          </a:xfrm>
        </p:spPr>
        <p:txBody>
          <a:bodyPr/>
          <a:lstStyle/>
          <a:p>
            <a:pPr eaLnBrk="1" hangingPunct="1"/>
            <a:r>
              <a:rPr lang="en-US" altLang="en-US" smtClean="0"/>
              <a:t> </a:t>
            </a:r>
            <a:br>
              <a:rPr lang="en-US" altLang="en-US" smtClean="0"/>
            </a:br>
            <a:r>
              <a:rPr lang="en-US" altLang="en-US" smtClean="0"/>
              <a:t>Sutcliffe Storage &amp; Warehouse Co. v. U.S.</a:t>
            </a:r>
            <a:br>
              <a:rPr lang="en-US" altLang="en-US" smtClean="0"/>
            </a:br>
            <a:r>
              <a:rPr lang="en-US" altLang="en-US" smtClean="0"/>
              <a:t>(1</a:t>
            </a:r>
            <a:r>
              <a:rPr lang="en-US" altLang="en-US" baseline="30000" smtClean="0"/>
              <a:t>st</a:t>
            </a:r>
            <a:r>
              <a:rPr lang="en-US" altLang="en-US" smtClean="0"/>
              <a:t> Cir. 1947)</a:t>
            </a:r>
          </a:p>
        </p:txBody>
      </p:sp>
    </p:spTree>
    <p:extLst>
      <p:ext uri="{BB962C8B-B14F-4D97-AF65-F5344CB8AC3E}">
        <p14:creationId xmlns:p14="http://schemas.microsoft.com/office/powerpoint/2010/main" val="42242947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09900" y="1063626"/>
            <a:ext cx="6172200" cy="4537075"/>
          </a:xfrm>
        </p:spPr>
        <p:txBody>
          <a:bodyPr/>
          <a:lstStyle/>
          <a:p>
            <a:pPr eaLnBrk="1" hangingPunct="1"/>
            <a:r>
              <a:rPr lang="en-US" altLang="en-US" smtClean="0"/>
              <a:t>Commercial Box &amp; Lumber Co. Uniroyal Inc.</a:t>
            </a:r>
            <a:br>
              <a:rPr lang="en-US" altLang="en-US" smtClean="0"/>
            </a:br>
            <a:r>
              <a:rPr lang="en-US" altLang="en-US" smtClean="0"/>
              <a:t/>
            </a:r>
            <a:br>
              <a:rPr lang="en-US" altLang="en-US" smtClean="0"/>
            </a:br>
            <a:r>
              <a:rPr lang="en-US" altLang="en-US" smtClean="0"/>
              <a:t>(5</a:t>
            </a:r>
            <a:r>
              <a:rPr lang="en-US" altLang="en-US" baseline="30000" smtClean="0"/>
              <a:t>th</a:t>
            </a:r>
            <a:r>
              <a:rPr lang="en-US" altLang="en-US" smtClean="0"/>
              <a:t> Cir. 1980)</a:t>
            </a:r>
          </a:p>
        </p:txBody>
      </p:sp>
    </p:spTree>
    <p:extLst>
      <p:ext uri="{BB962C8B-B14F-4D97-AF65-F5344CB8AC3E}">
        <p14:creationId xmlns:p14="http://schemas.microsoft.com/office/powerpoint/2010/main" val="3816310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00200" y="1131888"/>
            <a:ext cx="8839200" cy="4500562"/>
          </a:xfrm>
        </p:spPr>
        <p:txBody>
          <a:bodyPr/>
          <a:lstStyle/>
          <a:p>
            <a:pPr algn="l" eaLnBrk="1" hangingPunct="1"/>
            <a:r>
              <a:rPr lang="en-US" altLang="en-US" smtClean="0"/>
              <a:t>P sues D for breach of contract – the product sent to P was defective. P asks for damages and gets a judgment.</a:t>
            </a:r>
            <a:br>
              <a:rPr lang="en-US" altLang="en-US" smtClean="0"/>
            </a:br>
            <a:r>
              <a:rPr lang="en-US" altLang="en-US" smtClean="0"/>
              <a:t/>
            </a:r>
            <a:br>
              <a:rPr lang="en-US" altLang="en-US" smtClean="0"/>
            </a:br>
            <a:r>
              <a:rPr lang="en-US" altLang="en-US" smtClean="0"/>
              <a:t>May P sue later for the amount that D overcharged P for the product?</a:t>
            </a:r>
          </a:p>
        </p:txBody>
      </p:sp>
    </p:spTree>
    <p:extLst>
      <p:ext uri="{BB962C8B-B14F-4D97-AF65-F5344CB8AC3E}">
        <p14:creationId xmlns:p14="http://schemas.microsoft.com/office/powerpoint/2010/main" val="30853832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79600" y="1131889"/>
            <a:ext cx="8159750" cy="4605337"/>
          </a:xfrm>
        </p:spPr>
        <p:txBody>
          <a:bodyPr>
            <a:normAutofit fontScale="90000"/>
          </a:bodyPr>
          <a:lstStyle/>
          <a:p>
            <a:pPr algn="l" eaLnBrk="1" hangingPunct="1"/>
            <a:r>
              <a:rPr lang="en-US" altLang="en-US" sz="2400"/>
              <a:t>Footnote 2</a:t>
            </a:r>
            <a:br>
              <a:rPr lang="en-US" altLang="en-US" sz="2400"/>
            </a:br>
            <a:r>
              <a:rPr lang="en-US" altLang="en-US" sz="2400"/>
              <a:t>Commercial Box filed suit only on the labor losses it incurred related to the change in destination. The owner and general manager of Commercial Box, Robert Torrans, stated in his deposition that the fact that the first suit was confined to the issue of increased labor and lumber costs was due to representations by Uniroyal that if claims were made solely on those issues, there would be more likelihood of payment. When Uniroyal did not pay, Torrans believed that the prior law suit had better chances of success if it was confined to those issues. In light of such alleged representations by Uniroyal and since Commercial Box was never required to include the present issue in its first complaint, we refuse to accept the district court's finding of a lack of diligence.</a:t>
            </a:r>
          </a:p>
        </p:txBody>
      </p:sp>
    </p:spTree>
    <p:extLst>
      <p:ext uri="{BB962C8B-B14F-4D97-AF65-F5344CB8AC3E}">
        <p14:creationId xmlns:p14="http://schemas.microsoft.com/office/powerpoint/2010/main" val="1842276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202362"/>
          </a:xfrm>
        </p:spPr>
        <p:txBody>
          <a:bodyPr/>
          <a:lstStyle/>
          <a:p>
            <a:r>
              <a:rPr lang="en-US" altLang="en-US" smtClean="0"/>
              <a:t>claim preclusion and changes in the law</a:t>
            </a:r>
          </a:p>
        </p:txBody>
      </p:sp>
    </p:spTree>
    <p:extLst>
      <p:ext uri="{BB962C8B-B14F-4D97-AF65-F5344CB8AC3E}">
        <p14:creationId xmlns:p14="http://schemas.microsoft.com/office/powerpoint/2010/main" val="1510610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20850" y="1063626"/>
            <a:ext cx="7804150" cy="4708525"/>
          </a:xfrm>
        </p:spPr>
        <p:txBody>
          <a:bodyPr>
            <a:normAutofit fontScale="90000"/>
          </a:bodyPr>
          <a:lstStyle/>
          <a:p>
            <a:pPr algn="l" eaLnBrk="1" hangingPunct="1"/>
            <a:r>
              <a:rPr lang="en-US" altLang="en-US" sz="3000"/>
              <a:t>- P sues D (a municipality) for employment discrimination on the basis of sex under Title VII of the Civil Rights Act of 1964. Judgment for P with injunctive relief, but no compensatory damages, since it was held they are not available under Title VII</a:t>
            </a:r>
            <a:br>
              <a:rPr lang="en-US" altLang="en-US" sz="3000"/>
            </a:br>
            <a:r>
              <a:rPr lang="en-US" altLang="en-US" sz="3000"/>
              <a:t>- Subsequently the Supreme Court decides that compensatory damages are available against municipalities under 42 USC 1983</a:t>
            </a:r>
            <a:br>
              <a:rPr lang="en-US" altLang="en-US" sz="3000"/>
            </a:br>
            <a:r>
              <a:rPr lang="en-US" altLang="en-US" sz="3000"/>
              <a:t>- P sues D under 1983 for compensatory damages for the past employment discrimination. </a:t>
            </a:r>
            <a:br>
              <a:rPr lang="en-US" altLang="en-US" sz="3000"/>
            </a:br>
            <a:r>
              <a:rPr lang="en-US" altLang="en-US" sz="3000"/>
              <a:t>- Claim precluded?</a:t>
            </a:r>
          </a:p>
        </p:txBody>
      </p:sp>
    </p:spTree>
    <p:extLst>
      <p:ext uri="{BB962C8B-B14F-4D97-AF65-F5344CB8AC3E}">
        <p14:creationId xmlns:p14="http://schemas.microsoft.com/office/powerpoint/2010/main" val="3400388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81200" y="274638"/>
            <a:ext cx="8229600" cy="6354762"/>
          </a:xfrm>
        </p:spPr>
        <p:txBody>
          <a:bodyPr/>
          <a:lstStyle/>
          <a:p>
            <a:r>
              <a:rPr lang="en-US" altLang="en-US" smtClean="0"/>
              <a:t>exceptions to claim preclusion</a:t>
            </a:r>
          </a:p>
        </p:txBody>
      </p:sp>
    </p:spTree>
    <p:extLst>
      <p:ext uri="{BB962C8B-B14F-4D97-AF65-F5344CB8AC3E}">
        <p14:creationId xmlns:p14="http://schemas.microsoft.com/office/powerpoint/2010/main" val="13762048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600200" y="990601"/>
            <a:ext cx="8839200" cy="4835525"/>
          </a:xfrm>
        </p:spPr>
        <p:txBody>
          <a:bodyPr>
            <a:normAutofit fontScale="90000"/>
          </a:bodyPr>
          <a:lstStyle/>
          <a:p>
            <a:pPr algn="l" eaLnBrk="1" hangingPunct="1"/>
            <a:r>
              <a:rPr lang="en-US" altLang="en-US" sz="3600"/>
              <a:t>- African-American students as a class bring suit against school board for racial discrimination. </a:t>
            </a:r>
            <a:br>
              <a:rPr lang="en-US" altLang="en-US" sz="3600"/>
            </a:br>
            <a:r>
              <a:rPr lang="en-US" altLang="en-US" sz="3600"/>
              <a:t>- The court holds that segregated schools is compatible with the 14</a:t>
            </a:r>
            <a:r>
              <a:rPr lang="en-US" altLang="en-US" sz="3600" baseline="30000"/>
              <a:t>th</a:t>
            </a:r>
            <a:r>
              <a:rPr lang="en-US" altLang="en-US" sz="3600"/>
              <a:t> Amendment and enters judgment for the defendant. </a:t>
            </a:r>
            <a:br>
              <a:rPr lang="en-US" altLang="en-US" sz="3600"/>
            </a:br>
            <a:r>
              <a:rPr lang="en-US" altLang="en-US" sz="3600"/>
              <a:t>- Afterward in Brown v Board of Education, the United States Supreme Court in another action between different parties strikes down as unconstitutional segregated education. </a:t>
            </a:r>
            <a:br>
              <a:rPr lang="en-US" altLang="en-US" sz="3600"/>
            </a:br>
            <a:r>
              <a:rPr lang="en-US" altLang="en-US" sz="3600"/>
              <a:t>- The plaintiff class brings a new action. </a:t>
            </a:r>
            <a:br>
              <a:rPr lang="en-US" altLang="en-US" sz="3600"/>
            </a:br>
            <a:r>
              <a:rPr lang="en-US" altLang="en-US" sz="3600"/>
              <a:t>- Claim precluded? </a:t>
            </a:r>
          </a:p>
        </p:txBody>
      </p:sp>
    </p:spTree>
    <p:extLst>
      <p:ext uri="{BB962C8B-B14F-4D97-AF65-F5344CB8AC3E}">
        <p14:creationId xmlns:p14="http://schemas.microsoft.com/office/powerpoint/2010/main" val="1211943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755776" y="1131889"/>
            <a:ext cx="8759825" cy="4784725"/>
          </a:xfrm>
        </p:spPr>
        <p:txBody>
          <a:bodyPr>
            <a:normAutofit fontScale="90000"/>
          </a:bodyPr>
          <a:lstStyle/>
          <a:p>
            <a:pPr algn="l" eaLnBrk="1" hangingPunct="1"/>
            <a:r>
              <a:rPr lang="en-US" altLang="en-US" sz="4000"/>
              <a:t>Rest (2d) Judg 26(f) Exceptions to Splitting a Claim</a:t>
            </a:r>
            <a:br>
              <a:rPr lang="en-US" altLang="en-US" sz="4000"/>
            </a:br>
            <a:r>
              <a:rPr lang="en-US" altLang="en-US" sz="4000"/>
              <a:t>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a:t>
            </a:r>
            <a:br>
              <a:rPr lang="en-US" altLang="en-US" sz="4000"/>
            </a:br>
            <a:endParaRPr lang="en-US" altLang="en-US" sz="4000"/>
          </a:p>
        </p:txBody>
      </p:sp>
    </p:spTree>
    <p:extLst>
      <p:ext uri="{BB962C8B-B14F-4D97-AF65-F5344CB8AC3E}">
        <p14:creationId xmlns:p14="http://schemas.microsoft.com/office/powerpoint/2010/main" val="2826948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02362"/>
          </a:xfrm>
        </p:spPr>
        <p:txBody>
          <a:bodyPr/>
          <a:lstStyle/>
          <a:p>
            <a:r>
              <a:rPr lang="en-US" altLang="en-US" smtClean="0"/>
              <a:t>defendant preclusion</a:t>
            </a:r>
          </a:p>
        </p:txBody>
      </p:sp>
    </p:spTree>
    <p:extLst>
      <p:ext uri="{BB962C8B-B14F-4D97-AF65-F5344CB8AC3E}">
        <p14:creationId xmlns:p14="http://schemas.microsoft.com/office/powerpoint/2010/main" val="8089762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1063626"/>
            <a:ext cx="8458200" cy="4765675"/>
          </a:xfrm>
        </p:spPr>
        <p:txBody>
          <a:bodyPr/>
          <a:lstStyle/>
          <a:p>
            <a:pPr algn="l" eaLnBrk="1" hangingPunct="1"/>
            <a:r>
              <a:rPr lang="en-US" altLang="en-US" smtClean="0"/>
              <a:t>P sues D for mild asbestosis caused by asbestos exposure. P receives damages. Years later, he develops deadly mesothelioma, a cancer caused by asbestos. P sues D for this harm. Claim precluded?</a:t>
            </a:r>
            <a:br>
              <a:rPr lang="en-US" altLang="en-US" smtClean="0"/>
            </a:br>
            <a:endParaRPr lang="en-US" altLang="en-US" smtClean="0"/>
          </a:p>
        </p:txBody>
      </p:sp>
    </p:spTree>
    <p:extLst>
      <p:ext uri="{BB962C8B-B14F-4D97-AF65-F5344CB8AC3E}">
        <p14:creationId xmlns:p14="http://schemas.microsoft.com/office/powerpoint/2010/main" val="16263251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27214" y="1131888"/>
            <a:ext cx="8212137" cy="4633912"/>
          </a:xfrm>
        </p:spPr>
        <p:txBody>
          <a:bodyPr>
            <a:normAutofit fontScale="90000"/>
          </a:bodyPr>
          <a:lstStyle/>
          <a:p>
            <a:pPr algn="l" eaLnBrk="1" hangingPunct="1"/>
            <a:r>
              <a:rPr lang="en-US" altLang="en-US" sz="4000"/>
              <a:t>P sues D Railroad alleging that the conductor was negligent in starting the car while P was disembarking and that as a result P broke his arm. After judgment for P, P brings a new action against D alleging that after disembarking from the car he fell into a trench negligently left by D beside the road and broke his leg. </a:t>
            </a:r>
            <a:br>
              <a:rPr lang="en-US" altLang="en-US" sz="4000"/>
            </a:br>
            <a:endParaRPr lang="en-US" altLang="en-US" sz="4000"/>
          </a:p>
        </p:txBody>
      </p:sp>
    </p:spTree>
    <p:extLst>
      <p:ext uri="{BB962C8B-B14F-4D97-AF65-F5344CB8AC3E}">
        <p14:creationId xmlns:p14="http://schemas.microsoft.com/office/powerpoint/2010/main" val="6876982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781300" y="1063626"/>
            <a:ext cx="6400800" cy="4708525"/>
          </a:xfrm>
        </p:spPr>
        <p:txBody>
          <a:bodyPr/>
          <a:lstStyle/>
          <a:p>
            <a:pPr eaLnBrk="1" hangingPunct="1"/>
            <a:r>
              <a:rPr lang="en-US" altLang="en-US" smtClean="0"/>
              <a:t>“on the merits”</a:t>
            </a:r>
          </a:p>
        </p:txBody>
      </p:sp>
    </p:spTree>
    <p:extLst>
      <p:ext uri="{BB962C8B-B14F-4D97-AF65-F5344CB8AC3E}">
        <p14:creationId xmlns:p14="http://schemas.microsoft.com/office/powerpoint/2010/main" val="10173660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752600" y="0"/>
            <a:ext cx="8915400" cy="6858000"/>
          </a:xfrm>
        </p:spPr>
        <p:txBody>
          <a:bodyPr/>
          <a:lstStyle/>
          <a:p>
            <a:pPr algn="l" eaLnBrk="1" hangingPunct="1"/>
            <a:r>
              <a:rPr lang="en-US" altLang="en-US" sz="2800"/>
              <a:t>§ 20. Judgment For Defendant—Exceptions To The General Rule Of Bar</a:t>
            </a:r>
            <a:br>
              <a:rPr lang="en-US" altLang="en-US" sz="2800"/>
            </a:br>
            <a:r>
              <a:rPr lang="en-US" altLang="en-US" sz="2800"/>
              <a:t>(1) A personal judgment for the defendant, although valid and final, does not bar another action by the plaintiff on the same claim:</a:t>
            </a:r>
            <a:br>
              <a:rPr lang="en-US" altLang="en-US" sz="2800"/>
            </a:br>
            <a:r>
              <a:rPr lang="en-US" altLang="en-US" sz="2800"/>
              <a:t>(a) When the judgment is one of dismissal for </a:t>
            </a:r>
            <a:r>
              <a:rPr lang="en-US" altLang="en-US" sz="2800" b="1" i="1"/>
              <a:t>lack of jurisdiction</a:t>
            </a:r>
            <a:r>
              <a:rPr lang="en-US" altLang="en-US" sz="2800"/>
              <a:t>, for </a:t>
            </a:r>
            <a:r>
              <a:rPr lang="en-US" altLang="en-US" sz="2800" b="1" i="1"/>
              <a:t>improper venue</a:t>
            </a:r>
            <a:r>
              <a:rPr lang="en-US" altLang="en-US" sz="2800"/>
              <a:t>, or for </a:t>
            </a:r>
            <a:r>
              <a:rPr lang="en-US" altLang="en-US" sz="2800" b="1" i="1"/>
              <a:t>nonjoinder or misjoinder of parties</a:t>
            </a:r>
            <a:r>
              <a:rPr lang="en-US" altLang="en-US" sz="2800"/>
              <a:t>; or</a:t>
            </a:r>
            <a:br>
              <a:rPr lang="en-US" altLang="en-US" sz="2800"/>
            </a:br>
            <a:r>
              <a:rPr lang="en-US" altLang="en-US" sz="2800"/>
              <a:t>(b) When the plaintiff agrees to or elects a nonsuit (or </a:t>
            </a:r>
            <a:r>
              <a:rPr lang="en-US" altLang="en-US" sz="2800" b="1" i="1"/>
              <a:t>voluntary dismissal</a:t>
            </a:r>
            <a:r>
              <a:rPr lang="en-US" altLang="en-US" sz="2800"/>
              <a:t>) without prejudice or the court directs that the plaintiff be nonsuited (or that the action be otherwise dismissed) without prejudice; or</a:t>
            </a:r>
            <a:br>
              <a:rPr lang="en-US" altLang="en-US" sz="2800"/>
            </a:br>
            <a:r>
              <a:rPr lang="en-US" altLang="en-US" sz="2800"/>
              <a:t>(c) When by statute or rule of court the judgment does not operate as a bar to another action on the same claim, or does not so operate unless the court specifies, and no such specification is made.</a:t>
            </a:r>
          </a:p>
        </p:txBody>
      </p:sp>
    </p:spTree>
    <p:extLst>
      <p:ext uri="{BB962C8B-B14F-4D97-AF65-F5344CB8AC3E}">
        <p14:creationId xmlns:p14="http://schemas.microsoft.com/office/powerpoint/2010/main" val="39061061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1219200"/>
            <a:ext cx="8991600" cy="4724400"/>
          </a:xfrm>
        </p:spPr>
        <p:txBody>
          <a:bodyPr/>
          <a:lstStyle/>
          <a:p>
            <a:pPr algn="l" eaLnBrk="1" hangingPunct="1"/>
            <a:r>
              <a:rPr lang="en-US" altLang="en-US" sz="2400"/>
              <a:t>(2) A valid and final personal judgment for the defendant, which rests on the </a:t>
            </a:r>
            <a:r>
              <a:rPr lang="en-US" altLang="en-US" sz="2400" b="1" i="1"/>
              <a:t>prematurity of the action</a:t>
            </a:r>
            <a:r>
              <a:rPr lang="en-US" altLang="en-US" sz="2400"/>
              <a:t> or on the plaintiff's </a:t>
            </a:r>
            <a:r>
              <a:rPr lang="en-US" altLang="en-US" sz="2400" b="1" i="1"/>
              <a:t>failure to satisfy a precondition to suit</a:t>
            </a:r>
            <a:r>
              <a:rPr lang="en-US" altLang="en-US" sz="2400"/>
              <a:t>, does not bar another action by the plaintiff instituted after the claim has matured, or the precondition has been satisfied, unless a second action is precluded by operation of the substantive law.</a:t>
            </a:r>
          </a:p>
        </p:txBody>
      </p:sp>
    </p:spTree>
    <p:extLst>
      <p:ext uri="{BB962C8B-B14F-4D97-AF65-F5344CB8AC3E}">
        <p14:creationId xmlns:p14="http://schemas.microsoft.com/office/powerpoint/2010/main" val="400325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183956"/>
          </a:xfrm>
        </p:spPr>
        <p:txBody>
          <a:bodyPr/>
          <a:lstStyle/>
          <a:p>
            <a:r>
              <a:rPr lang="en-US" dirty="0"/>
              <a:t>P sues D in California state court for negligence in connection with a car accident.</a:t>
            </a:r>
            <a:br>
              <a:rPr lang="en-US" dirty="0"/>
            </a:br>
            <a:r>
              <a:rPr lang="en-US" dirty="0"/>
              <a:t>P wins – the jury finds that D was negligent and awards P $100,000.</a:t>
            </a:r>
            <a:br>
              <a:rPr lang="en-US" dirty="0"/>
            </a:br>
            <a:r>
              <a:rPr lang="en-US" dirty="0"/>
              <a:t>$100,000 in D’s bank account is attached by the court and given to P.</a:t>
            </a:r>
            <a:br>
              <a:rPr lang="en-US" dirty="0"/>
            </a:br>
            <a:r>
              <a:rPr lang="en-US" dirty="0"/>
              <a:t>D sues P in California state court to get the $100,000 wrongfully taken from him</a:t>
            </a:r>
            <a:r>
              <a:rPr lang="en-US" dirty="0" smtClean="0"/>
              <a:t>.</a:t>
            </a:r>
            <a:endParaRPr lang="en-US" dirty="0"/>
          </a:p>
        </p:txBody>
      </p:sp>
    </p:spTree>
    <p:extLst>
      <p:ext uri="{BB962C8B-B14F-4D97-AF65-F5344CB8AC3E}">
        <p14:creationId xmlns:p14="http://schemas.microsoft.com/office/powerpoint/2010/main" val="33605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86248"/>
          </a:xfrm>
        </p:spPr>
        <p:txBody>
          <a:bodyPr/>
          <a:lstStyle/>
          <a:p>
            <a:r>
              <a:rPr lang="en-US" dirty="0"/>
              <a:t>c</a:t>
            </a:r>
            <a:r>
              <a:rPr lang="en-US" dirty="0" smtClean="0"/>
              <a:t>laim preclusion bars litigation of actions that should have been brought</a:t>
            </a:r>
            <a:br>
              <a:rPr lang="en-US" dirty="0" smtClean="0"/>
            </a:br>
            <a:r>
              <a:rPr lang="en-US" dirty="0"/>
              <a:t/>
            </a:r>
            <a:br>
              <a:rPr lang="en-US" dirty="0"/>
            </a:br>
            <a:r>
              <a:rPr lang="en-US" dirty="0" smtClean="0"/>
              <a:t>compulsory joinder rule</a:t>
            </a:r>
            <a:endParaRPr lang="en-US" dirty="0"/>
          </a:p>
        </p:txBody>
      </p:sp>
    </p:spTree>
    <p:extLst>
      <p:ext uri="{BB962C8B-B14F-4D97-AF65-F5344CB8AC3E}">
        <p14:creationId xmlns:p14="http://schemas.microsoft.com/office/powerpoint/2010/main" val="421513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05000" y="274638"/>
            <a:ext cx="8305800" cy="6278562"/>
          </a:xfrm>
        </p:spPr>
        <p:txBody>
          <a:bodyPr/>
          <a:lstStyle/>
          <a:p>
            <a:pPr algn="l"/>
            <a:r>
              <a:rPr lang="en-US" altLang="en-US" sz="4000"/>
              <a:t> P sues D in California state court for breach of a contract to build D a house. P built the house but D won’t pay.</a:t>
            </a:r>
            <a:br>
              <a:rPr lang="en-US" altLang="en-US" sz="4000"/>
            </a:br>
            <a:r>
              <a:rPr lang="en-US" altLang="en-US" sz="4000"/>
              <a:t>P loses – the jury finds that there was no consideration and so no contract. Judgment for D.</a:t>
            </a:r>
            <a:br>
              <a:rPr lang="en-US" altLang="en-US" sz="4000"/>
            </a:br>
            <a:r>
              <a:rPr lang="en-US" altLang="en-US" sz="4000"/>
              <a:t>P then sues D in California state court for quantum meruit – that is, for the fair market value of the work he performed.</a:t>
            </a:r>
          </a:p>
        </p:txBody>
      </p:sp>
    </p:spTree>
    <p:extLst>
      <p:ext uri="{BB962C8B-B14F-4D97-AF65-F5344CB8AC3E}">
        <p14:creationId xmlns:p14="http://schemas.microsoft.com/office/powerpoint/2010/main" val="1170961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146886"/>
          </a:xfrm>
        </p:spPr>
        <p:txBody>
          <a:bodyPr/>
          <a:lstStyle/>
          <a:p>
            <a:r>
              <a:rPr lang="en-US" dirty="0"/>
              <a:t>d</a:t>
            </a:r>
            <a:r>
              <a:rPr lang="en-US" dirty="0" smtClean="0"/>
              <a:t>efendant preclusion bars litigation </a:t>
            </a:r>
            <a:r>
              <a:rPr lang="en-US" dirty="0"/>
              <a:t>of </a:t>
            </a:r>
            <a:r>
              <a:rPr lang="en-US" dirty="0" smtClean="0"/>
              <a:t>defenses that </a:t>
            </a:r>
            <a:r>
              <a:rPr lang="en-US" dirty="0"/>
              <a:t>should have been brought</a:t>
            </a:r>
          </a:p>
        </p:txBody>
      </p:sp>
    </p:spTree>
    <p:extLst>
      <p:ext uri="{BB962C8B-B14F-4D97-AF65-F5344CB8AC3E}">
        <p14:creationId xmlns:p14="http://schemas.microsoft.com/office/powerpoint/2010/main" val="3401298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684</Words>
  <Application>Microsoft Office PowerPoint</Application>
  <PresentationFormat>Widescreen</PresentationFormat>
  <Paragraphs>54</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Thurs., Oct. 20</vt:lpstr>
      <vt:lpstr>claim preclusion  - when P sues D and it comes to a judgment,  claim preclusion bars P from subsequently bringing suit on actions that P did bring or should have brought in the earlier suit  also bars D from bringing a suit seeking to undue the earlier judgment </vt:lpstr>
      <vt:lpstr>barring relitigation of action that was brought</vt:lpstr>
      <vt:lpstr>P sues D in California state court for negligence in connection with a car accident. P loses – the jury finds that D was not negligent. Judgment for D. P sues D in California state court for negligence in connection with the same car accident, hoping the jury will get things right this time.</vt:lpstr>
      <vt:lpstr>defendant preclusion</vt:lpstr>
      <vt:lpstr>P sues D in California state court for negligence in connection with a car accident. P wins – the jury finds that D was negligent and awards P $100,000. $100,000 in D’s bank account is attached by the court and given to P. D sues P in California state court to get the $100,000 wrongfully taken from him.</vt:lpstr>
      <vt:lpstr>claim preclusion bars litigation of actions that should have been brought  compulsory joinder rule</vt:lpstr>
      <vt:lpstr> P sues D in California state court for breach of a contract to build D a house. P built the house but D won’t pay. P loses – the jury finds that there was no consideration and so no contract. Judgment for D. P then sues D in California state court for quantum meruit – that is, for the fair market value of the work he performed.</vt:lpstr>
      <vt:lpstr>defendant preclusion bars litigation of defenses that should have been brought</vt:lpstr>
      <vt:lpstr>- P sues D for under state law for violating a racially restrictive covenant - D loses and P is given a judgment of $100,000, which is executed - D then realizes that racially restrictive covenants are unconstitutional - D brings suit against P for restitution of the $100,000</vt:lpstr>
      <vt:lpstr>distinguish defendant preclusion from  compulsory counterclaim rule</vt:lpstr>
      <vt:lpstr>P sues D in California state court for negligence in connection with a car accident. P wins – the jury finds that D was negligent and awards P $100,000. D sues P in California state court for his damages in the accident.</vt:lpstr>
      <vt:lpstr>- P sues D for breaching a contract requiring D to give P coal every winter - In the suit D challenges the validity of the contract  - The court determines the contract to be valid P wins damages from D - The next winter, D breaches again - P once again sues D for breach - Is P claim precluded? - D once again challenges the validity of the contract - Anything P can do?</vt:lpstr>
      <vt:lpstr>issue preclusion</vt:lpstr>
      <vt:lpstr>issue preclusion  if a party fully and fairly litigated an issue in an earlier case he can (with certain exceptions) be barred from relitigating the same issue in subsequent proceedings</vt:lpstr>
      <vt:lpstr>requirements for claim preclusion</vt:lpstr>
      <vt:lpstr>there must be:   a final judgment</vt:lpstr>
      <vt:lpstr>- P sues D concerning personal injuries in connection with a car accident - P loses, appeals - While actions is on appeal, P sues D concerning property damage in connection with accident </vt:lpstr>
      <vt:lpstr>the judgment must be:  valid</vt:lpstr>
      <vt:lpstr>P sues D in federal court in NY. D appears. There is no PJ over D but no one notices this fact. Judgment for P. P then brings a separate suit in state court in Cal. to enforce the judgment. Can D challenge the earlier judgment on the grounds that there was no PJ?</vt:lpstr>
      <vt:lpstr>P sues D in federal court in NY. D appears. There is no SMJ, but no one notices this fact.  P then brings a separate suit in state court in Cal. to enforce the judgment. Can D challenge the earlier judgment on the grounds that there was no SMJ?</vt:lpstr>
      <vt:lpstr>P sues D in federal court in connection with an accident. There is no SMJ.  D defaults.  P then tries to sue D on the judgment in state court.  Can D challenge the judgment as invalid?</vt:lpstr>
      <vt:lpstr>the judgment must be:  on the merits</vt:lpstr>
      <vt:lpstr>- P sues D for intentional infliction of emotional distress - D gets the action dismissed for failure to state a claim (P did not allege requisite intent) - P then sues D for negligent infliction of emotional distress concerning the same transaction </vt:lpstr>
      <vt:lpstr>If a final valid judgment on the merits then…  If judgment is for P, P’s claim is merged in the judgment (no new causes of action about the transaction allowed)  If judgment is for D, P’s claim is extinguished (no new causes of action about the transaction allowed) </vt:lpstr>
      <vt:lpstr>why claim preclusion?</vt:lpstr>
      <vt:lpstr>scope of a claim</vt:lpstr>
      <vt:lpstr>Williamson v. Columbia Gas &amp; Electric (3d Cir 1950) </vt:lpstr>
      <vt:lpstr>does it matter that the precluding suit was filed after the precluded suit?</vt:lpstr>
      <vt:lpstr>Assume that the stipulation about the accrual of the cause of action had been accepted in the Sherman Act suit,  would that suit have been barred by the statute of limitations?</vt:lpstr>
      <vt:lpstr>Can Williamson bring the Clayton Act suit in federal court in another jurisdiction?</vt:lpstr>
      <vt:lpstr>- P sues D in Pa. state court under NY negligence law for his property damages in a NY accident. - P’s action is dismissed due to Pa.’s 1 year statute of limitations for negligence. - May P sues D in Pa. state court for his personal damages concerning the same accident? - May P sues D in Del. state court for his property damages concerning the same accident? (Del. has a 2 year statute of limitations for negligence.)</vt:lpstr>
      <vt:lpstr>Can Williamson bring the Sherman Act suit in federal court in another jurisdiction? </vt:lpstr>
      <vt:lpstr>- P sues D in Pa. state court under NY negligence law for his property damages in a NY accident. - P’s action is dismissed by due to a finding that P was contributorily negligent. - May P sues D in Pa. state court for recklessness (to which contributory negligence is not an affirmative defense)? - May P sues D in Del. state court for recklessness?</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defense of claim splitting  if a P splits a claim the D can get the later filed action dismissed without prejudice  why didn’t Columbia Gas use this defense?</vt:lpstr>
      <vt:lpstr>P sues D concerning a transaction. It comes to a judgment. P then sues D concerning the same action. Claim precluded.  P sues D concerning an action. While the first action is going, P sues D concerning the same transaction. One of them comes to judgment, without D having brought up claim splitting. Arguably not P is not claim precluded concerning the remaining action.</vt:lpstr>
      <vt:lpstr>interjurisdictional claim preclusion</vt:lpstr>
      <vt:lpstr>- P sues D in state court in Georgia for breach of contract - Georgia preclusion law allows separate suits in law and equity - Judgment for D, there was no contract - P then sues D in state court in California for quantum meruit - California preclusion law does not allow separate suits in law and equity</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Sutcliffe Storage &amp; Warehouse Co. v. U.S. (1st Cir. 1947)</vt:lpstr>
      <vt:lpstr>Commercial Box &amp; Lumber Co. Uniroyal Inc.  (5th Cir. 1980)</vt:lpstr>
      <vt:lpstr>P sues D for breach of contract – the product sent to P was defective. P asks for damages and gets a judgment.  May P sue later for the amount that D overcharged P for the product?</vt:lpstr>
      <vt:lpstr>Footnote 2 Commercial Box filed suit only on the labor losses it incurred related to the change in destination. The owner and general manager of Commercial Box, Robert Torrans, stated in his deposition that the fact that the first suit was confined to the issue of increased labor and lumber costs was due to representations by Uniroyal that if claims were made solely on those issues, there would be more likelihood of payment. When Uniroyal did not pay, Torrans believed that the prior law suit had better chances of success if it was confined to those issues. In light of such alleged representations by Uniroyal and since Commercial Box was never required to include the present issue in its first complaint, we refuse to accept the district court's finding of a lack of diligence.</vt:lpstr>
      <vt:lpstr>claim preclusion and changes in the law</vt:lpstr>
      <vt:lpstr>- P sues D (a municipality) for employment discrimination on the basis of sex under Title VII of the Civil Rights Act of 1964. Judgment for P with injunctive relief, but no compensatory damages, since it was held they are not available under Title VII - Subsequently the Supreme Court decides that compensatory damages are available against municipalities under 42 USC 1983 - P sues D under 1983 for compensatory damages for the past employment discrimination.  - Claim precluded?</vt:lpstr>
      <vt:lpstr>exceptions to claim preclusion</vt:lpstr>
      <vt:lpstr>- African-American students as a class bring suit against school board for racial discrimination.  - The court holds that segregated schools is compatible with the 14th Amendment and enters judgment for the defendant.  - Afterward in Brown v Board of Education, the United States Supreme Court in another action between different parties strikes down as unconstitutional segregated education.  - The plaintiff class brings a new action.  - Claim precluded? </vt:lpstr>
      <vt:lpstr>Rest (2d) Judg 26(f) Exceptions to Splitting a Claim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 </vt:lpstr>
      <vt:lpstr>P sues D for mild asbestosis caused by asbestos exposure. P receives damages. Years later, he develops deadly mesothelioma, a cancer caused by asbestos. P sues D for this harm. Claim precluded? </vt:lpstr>
      <vt:lpstr>P sues D Railroad alleging that the conductor was negligent in starting the car while P was disembarking and that as a result P broke his arm. After judgment for P, P brings a new action against D alleging that after disembarking from the car he fell into a trench negligently left by D beside the road and broke his leg.  </vt:lpstr>
      <vt:lpstr>“on the merits”</vt:lpstr>
      <vt:lpstr>§ 20. Judgment For Defendant—Exceptions To The General Rule Of Bar (1) A personal judgment for the defendant, although valid and final, does not bar another action by the plaintiff on the same claim: (a) When the judgment is one of dismissal for lack of jurisdiction, for improper venue, or for nonjoinder or misjoinder of parties; or (b) When the plaintiff agrees to or elects a nonsuit (or voluntary dismissal) without prejudice or the court directs that the plaintiff be nonsuited (or that the action be otherwise dismissed) without prejudice; or (c) When by statute or rule of court the judgment does not operate as a bar to another action on the same claim, or does not so operate unless the court specifies, and no such specification is made.</vt:lpstr>
      <vt:lpstr>(2) A valid and final personal judgment for the defendant, which rests on the prematurity of the action or on the plaintiff's failure to satisfy a precondition to suit, does not bar another action by the plaintiff instituted after the claim has matured, or the precondition has been satisfied, unless a second action is precluded by operation of the substantive law.</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Owner</cp:lastModifiedBy>
  <cp:revision>26</cp:revision>
  <cp:lastPrinted>2016-10-19T15:29:49Z</cp:lastPrinted>
  <dcterms:created xsi:type="dcterms:W3CDTF">2016-10-04T18:58:36Z</dcterms:created>
  <dcterms:modified xsi:type="dcterms:W3CDTF">2016-10-20T17:10:45Z</dcterms:modified>
</cp:coreProperties>
</file>