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7" r:id="rId2"/>
    <p:sldId id="391" r:id="rId3"/>
    <p:sldId id="392" r:id="rId4"/>
    <p:sldId id="394" r:id="rId5"/>
    <p:sldId id="410" r:id="rId6"/>
    <p:sldId id="396" r:id="rId7"/>
    <p:sldId id="397" r:id="rId8"/>
    <p:sldId id="399" r:id="rId9"/>
    <p:sldId id="400" r:id="rId10"/>
    <p:sldId id="401" r:id="rId11"/>
    <p:sldId id="402" r:id="rId12"/>
    <p:sldId id="403" r:id="rId13"/>
    <p:sldId id="404" r:id="rId14"/>
    <p:sldId id="405" r:id="rId15"/>
    <p:sldId id="406" r:id="rId16"/>
    <p:sldId id="407" r:id="rId17"/>
    <p:sldId id="408" r:id="rId18"/>
    <p:sldId id="409" r:id="rId19"/>
    <p:sldId id="413" r:id="rId20"/>
    <p:sldId id="414" r:id="rId21"/>
    <p:sldId id="415" r:id="rId22"/>
    <p:sldId id="416" r:id="rId23"/>
    <p:sldId id="417" r:id="rId24"/>
    <p:sldId id="454" r:id="rId25"/>
    <p:sldId id="452" r:id="rId26"/>
    <p:sldId id="419" r:id="rId27"/>
    <p:sldId id="453" r:id="rId28"/>
    <p:sldId id="455" r:id="rId29"/>
    <p:sldId id="418" r:id="rId30"/>
    <p:sldId id="456" r:id="rId31"/>
    <p:sldId id="421"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9EA5EA1-9371-43D8-8390-C5C1679D6EA6}" type="datetimeFigureOut">
              <a:rPr lang="en-US" smtClean="0"/>
              <a:t>10/19/2016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7FA2F5-FAAF-4CA7-824F-005987F49B5F}" type="slidenum">
              <a:rPr lang="en-US" smtClean="0"/>
              <a:t>‹#›</a:t>
            </a:fld>
            <a:endParaRPr lang="en-US"/>
          </a:p>
        </p:txBody>
      </p:sp>
    </p:spTree>
    <p:extLst>
      <p:ext uri="{BB962C8B-B14F-4D97-AF65-F5344CB8AC3E}">
        <p14:creationId xmlns:p14="http://schemas.microsoft.com/office/powerpoint/2010/main" val="3558052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Oct. 19</a:t>
            </a:r>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828800" y="274638"/>
            <a:ext cx="8382000" cy="6202362"/>
          </a:xfrm>
        </p:spPr>
        <p:txBody>
          <a:bodyPr rtlCol="0">
            <a:normAutofit/>
          </a:bodyPr>
          <a:lstStyle/>
          <a:p>
            <a:pPr>
              <a:defRPr/>
            </a:pPr>
            <a:r>
              <a:rPr lang="en-US" altLang="en-US" b="1" dirty="0" smtClean="0"/>
              <a:t> </a:t>
            </a:r>
            <a:r>
              <a:rPr lang="en-US" altLang="en-US" dirty="0" smtClean="0"/>
              <a:t/>
            </a:r>
            <a:br>
              <a:rPr lang="en-US" altLang="en-US" dirty="0" smtClean="0"/>
            </a:br>
            <a:r>
              <a:rPr lang="en-US" altLang="en-US" dirty="0" smtClean="0"/>
              <a:t>- P sues D (within the statute of limitations) for breach of contract</a:t>
            </a:r>
            <a:br>
              <a:rPr lang="en-US" altLang="en-US" dirty="0" smtClean="0"/>
            </a:br>
            <a:r>
              <a:rPr lang="en-US" altLang="en-US" dirty="0" smtClean="0"/>
              <a:t>- After the statute of limitations had passed, P amends his complaint to include a new theory of liability – promissory estoppel (which does not require a contract)</a:t>
            </a:r>
            <a:br>
              <a:rPr lang="en-US" altLang="en-US" dirty="0" smtClean="0"/>
            </a:br>
            <a:r>
              <a:rPr lang="en-US" altLang="en-US" dirty="0" smtClean="0"/>
              <a:t>- Is P’s action for promissory estoppel time barred?</a:t>
            </a:r>
          </a:p>
        </p:txBody>
      </p:sp>
    </p:spTree>
    <p:extLst>
      <p:ext uri="{BB962C8B-B14F-4D97-AF65-F5344CB8AC3E}">
        <p14:creationId xmlns:p14="http://schemas.microsoft.com/office/powerpoint/2010/main" val="90739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52600" y="274638"/>
            <a:ext cx="8534400" cy="6354762"/>
          </a:xfrm>
        </p:spPr>
        <p:txBody>
          <a:bodyPr/>
          <a:lstStyle/>
          <a:p>
            <a:pPr algn="l" eaLnBrk="1" hangingPunct="1"/>
            <a:r>
              <a:rPr lang="en-US" altLang="en-US" smtClean="0"/>
              <a:t>- P sues D (within the statute of limitations) for battery</a:t>
            </a:r>
            <a:br>
              <a:rPr lang="en-US" altLang="en-US" smtClean="0"/>
            </a:br>
            <a:r>
              <a:rPr lang="en-US" altLang="en-US" smtClean="0"/>
              <a:t>- After the statute of limitations had run on his breach of contract action against D, P amends his complaint against D to include the breach of contract action</a:t>
            </a:r>
            <a:br>
              <a:rPr lang="en-US" altLang="en-US" smtClean="0"/>
            </a:br>
            <a:r>
              <a:rPr lang="en-US" altLang="en-US" smtClean="0"/>
              <a:t>- Is it time barred?</a:t>
            </a:r>
            <a:br>
              <a:rPr lang="en-US" altLang="en-US" smtClean="0"/>
            </a:br>
            <a:endParaRPr lang="en-US" altLang="en-US" smtClean="0"/>
          </a:p>
        </p:txBody>
      </p:sp>
    </p:spTree>
    <p:extLst>
      <p:ext uri="{BB962C8B-B14F-4D97-AF65-F5344CB8AC3E}">
        <p14:creationId xmlns:p14="http://schemas.microsoft.com/office/powerpoint/2010/main" val="892897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95600" y="838200"/>
            <a:ext cx="6400800" cy="5486400"/>
          </a:xfrm>
        </p:spPr>
        <p:txBody>
          <a:bodyPr/>
          <a:lstStyle/>
          <a:p>
            <a:pPr eaLnBrk="1" hangingPunct="1"/>
            <a:r>
              <a:rPr lang="en-US" altLang="en-US" smtClean="0"/>
              <a:t>Blair v. Durham</a:t>
            </a:r>
            <a:br>
              <a:rPr lang="en-US" altLang="en-US" smtClean="0"/>
            </a:br>
            <a:r>
              <a:rPr lang="en-US" altLang="en-US" smtClean="0"/>
              <a:t>(6</a:t>
            </a:r>
            <a:r>
              <a:rPr lang="en-US" altLang="en-US" baseline="30000" smtClean="0"/>
              <a:t>th</a:t>
            </a:r>
            <a:r>
              <a:rPr lang="en-US" altLang="en-US" smtClean="0"/>
              <a:t> Cir. 1943)</a:t>
            </a:r>
          </a:p>
        </p:txBody>
      </p:sp>
    </p:spTree>
    <p:extLst>
      <p:ext uri="{BB962C8B-B14F-4D97-AF65-F5344CB8AC3E}">
        <p14:creationId xmlns:p14="http://schemas.microsoft.com/office/powerpoint/2010/main" val="3253492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124200" y="274638"/>
            <a:ext cx="6057900" cy="6278562"/>
          </a:xfrm>
        </p:spPr>
        <p:txBody>
          <a:bodyPr/>
          <a:lstStyle/>
          <a:p>
            <a:pPr algn="l" eaLnBrk="1" hangingPunct="1"/>
            <a:r>
              <a:rPr lang="en-US" altLang="en-US" smtClean="0"/>
              <a:t>“The issue here as to whether the statute of limitations was tolled by the original complaint depends upon whether the amendment stated a new cause of action”</a:t>
            </a:r>
            <a:br>
              <a:rPr lang="en-US" altLang="en-US" smtClean="0"/>
            </a:br>
            <a:endParaRPr lang="en-US" altLang="en-US" smtClean="0"/>
          </a:p>
        </p:txBody>
      </p:sp>
    </p:spTree>
    <p:extLst>
      <p:ext uri="{BB962C8B-B14F-4D97-AF65-F5344CB8AC3E}">
        <p14:creationId xmlns:p14="http://schemas.microsoft.com/office/powerpoint/2010/main" val="1367414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828800" y="274638"/>
            <a:ext cx="8382000" cy="6202362"/>
          </a:xfrm>
        </p:spPr>
        <p:txBody>
          <a:bodyPr rtlCol="0">
            <a:normAutofit/>
          </a:bodyPr>
          <a:lstStyle/>
          <a:p>
            <a:pPr>
              <a:defRPr/>
            </a:pPr>
            <a:r>
              <a:rPr lang="en-US" altLang="en-US" b="1" dirty="0" smtClean="0"/>
              <a:t> </a:t>
            </a:r>
            <a:r>
              <a:rPr lang="en-US" altLang="en-US" dirty="0" smtClean="0"/>
              <a:t/>
            </a:r>
            <a:br>
              <a:rPr lang="en-US" altLang="en-US" dirty="0" smtClean="0"/>
            </a:br>
            <a:r>
              <a:rPr lang="en-US" altLang="en-US" dirty="0" smtClean="0"/>
              <a:t>- P sues D (within the statute of limitations) for breach of contract</a:t>
            </a:r>
            <a:br>
              <a:rPr lang="en-US" altLang="en-US" dirty="0" smtClean="0"/>
            </a:br>
            <a:r>
              <a:rPr lang="en-US" altLang="en-US" dirty="0" smtClean="0"/>
              <a:t>- After the statute of limitations had passed, P amends his complaint to include a new theory of liability – promissory estoppel (which does not require a contract)</a:t>
            </a:r>
            <a:br>
              <a:rPr lang="en-US" altLang="en-US" dirty="0" smtClean="0"/>
            </a:br>
            <a:r>
              <a:rPr lang="en-US" altLang="en-US" dirty="0" smtClean="0"/>
              <a:t>- Is P’s action for promissory estoppel time barred?</a:t>
            </a:r>
          </a:p>
        </p:txBody>
      </p:sp>
    </p:spTree>
    <p:extLst>
      <p:ext uri="{BB962C8B-B14F-4D97-AF65-F5344CB8AC3E}">
        <p14:creationId xmlns:p14="http://schemas.microsoft.com/office/powerpoint/2010/main" val="142052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5897562"/>
          </a:xfrm>
        </p:spPr>
        <p:txBody>
          <a:bodyPr/>
          <a:lstStyle/>
          <a:p>
            <a:pPr algn="l"/>
            <a:r>
              <a:rPr lang="en-US" altLang="en-US" smtClean="0"/>
              <a:t>“As long as a plaintiff adheres to a legal duty breached or an injury originally declared on, an alteration of the modes in which defendant has breached the legal duty or caused the injury is not an introduction of a new cause of action.”</a:t>
            </a:r>
          </a:p>
        </p:txBody>
      </p:sp>
    </p:spTree>
    <p:extLst>
      <p:ext uri="{BB962C8B-B14F-4D97-AF65-F5344CB8AC3E}">
        <p14:creationId xmlns:p14="http://schemas.microsoft.com/office/powerpoint/2010/main" val="1200157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610600" cy="6126162"/>
          </a:xfrm>
        </p:spPr>
        <p:txBody>
          <a:bodyPr rtlCol="0">
            <a:normAutofit fontScale="90000"/>
          </a:bodyPr>
          <a:lstStyle/>
          <a:p>
            <a:pPr>
              <a:defRPr/>
            </a:pPr>
            <a:r>
              <a:rPr lang="en-US" dirty="0" smtClean="0"/>
              <a:t>- P sues D for negligent manufacturing because the product he bought blew up in his face</a:t>
            </a:r>
            <a:br>
              <a:rPr lang="en-US" dirty="0" smtClean="0"/>
            </a:br>
            <a:r>
              <a:rPr lang="en-US" dirty="0" smtClean="0"/>
              <a:t>- After the statute of limitations ran, he amended his complaint to allege negligent hiring of workers – in particular the hiring of an employee with a criminal record for maliciously putting bombs in products</a:t>
            </a:r>
            <a:br>
              <a:rPr lang="en-US" dirty="0" smtClean="0"/>
            </a:br>
            <a:endParaRPr lang="en-US" dirty="0" smtClean="0"/>
          </a:p>
        </p:txBody>
      </p:sp>
    </p:spTree>
    <p:extLst>
      <p:ext uri="{BB962C8B-B14F-4D97-AF65-F5344CB8AC3E}">
        <p14:creationId xmlns:p14="http://schemas.microsoft.com/office/powerpoint/2010/main" val="1444715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33600" y="274638"/>
            <a:ext cx="8077200" cy="6278562"/>
          </a:xfrm>
        </p:spPr>
        <p:txBody>
          <a:bodyPr/>
          <a:lstStyle/>
          <a:p>
            <a:pPr algn="l" eaLnBrk="1" hangingPunct="1"/>
            <a:r>
              <a:rPr lang="en-US" altLang="en-US" smtClean="0"/>
              <a:t>- P sues D for battery within the statute of limitations</a:t>
            </a:r>
            <a:br>
              <a:rPr lang="en-US" altLang="en-US" smtClean="0"/>
            </a:br>
            <a:r>
              <a:rPr lang="en-US" altLang="en-US" smtClean="0"/>
              <a:t>- After the statute of limitations has run, he find out that X is the one who committed the battery</a:t>
            </a:r>
            <a:br>
              <a:rPr lang="en-US" altLang="en-US" smtClean="0"/>
            </a:br>
            <a:r>
              <a:rPr lang="en-US" altLang="en-US" smtClean="0"/>
              <a:t>- P amends the complaint to name X and serves X</a:t>
            </a:r>
            <a:br>
              <a:rPr lang="en-US" altLang="en-US" smtClean="0"/>
            </a:br>
            <a:r>
              <a:rPr lang="en-US" altLang="en-US" smtClean="0"/>
              <a:t>- relation back?</a:t>
            </a:r>
          </a:p>
        </p:txBody>
      </p:sp>
    </p:spTree>
    <p:extLst>
      <p:ext uri="{BB962C8B-B14F-4D97-AF65-F5344CB8AC3E}">
        <p14:creationId xmlns:p14="http://schemas.microsoft.com/office/powerpoint/2010/main" val="22664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8229600" cy="6049962"/>
          </a:xfrm>
        </p:spPr>
        <p:txBody>
          <a:bodyPr rtlCol="0">
            <a:normAutofit fontScale="90000"/>
          </a:bodyPr>
          <a:lstStyle/>
          <a:p>
            <a:pPr>
              <a:defRPr/>
            </a:pPr>
            <a:r>
              <a:rPr lang="en-US" sz="3600" dirty="0"/>
              <a:t>- P sues an individual doing business under the name of "</a:t>
            </a:r>
            <a:r>
              <a:rPr lang="en-US" sz="3600" dirty="0" err="1"/>
              <a:t>Malibou</a:t>
            </a:r>
            <a:r>
              <a:rPr lang="en-US" sz="3600" dirty="0"/>
              <a:t> Dude Ranch," </a:t>
            </a:r>
            <a:br>
              <a:rPr lang="en-US" sz="3600" dirty="0"/>
            </a:br>
            <a:r>
              <a:rPr lang="en-US" sz="3600" dirty="0"/>
              <a:t>- after the limitations period had run P discovered that the owner of the business was "</a:t>
            </a:r>
            <a:r>
              <a:rPr lang="en-US" sz="3600" dirty="0" err="1"/>
              <a:t>Malibou</a:t>
            </a:r>
            <a:r>
              <a:rPr lang="en-US" sz="3600" dirty="0"/>
              <a:t> Dude Ranch, Inc.," a corporation, and that the individual was merely the corporation's agent, who was competent to receive service on behalf of the corporation</a:t>
            </a:r>
            <a:br>
              <a:rPr lang="en-US" sz="3600" dirty="0"/>
            </a:br>
            <a:r>
              <a:rPr lang="en-US" sz="3600" dirty="0"/>
              <a:t>- P amends the complaint to name the right defendant and serves the individual again</a:t>
            </a:r>
            <a:br>
              <a:rPr lang="en-US" sz="3600" dirty="0"/>
            </a:br>
            <a:r>
              <a:rPr lang="en-US" sz="3600" dirty="0"/>
              <a:t>- relation back?</a:t>
            </a:r>
            <a:br>
              <a:rPr lang="en-US" sz="3600" dirty="0"/>
            </a:br>
            <a:endParaRPr lang="en-US" sz="3600" dirty="0"/>
          </a:p>
        </p:txBody>
      </p:sp>
    </p:spTree>
    <p:extLst>
      <p:ext uri="{BB962C8B-B14F-4D97-AF65-F5344CB8AC3E}">
        <p14:creationId xmlns:p14="http://schemas.microsoft.com/office/powerpoint/2010/main" val="2752440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05000" y="274638"/>
            <a:ext cx="8305800" cy="6126162"/>
          </a:xfrm>
        </p:spPr>
        <p:txBody>
          <a:bodyPr/>
          <a:lstStyle/>
          <a:p>
            <a:pPr algn="l"/>
            <a:r>
              <a:rPr lang="en-US" altLang="en-US" smtClean="0"/>
              <a:t>P files an action against D in federal court</a:t>
            </a:r>
            <a:br>
              <a:rPr lang="en-US" altLang="en-US" smtClean="0"/>
            </a:br>
            <a:r>
              <a:rPr lang="en-US" altLang="en-US" smtClean="0"/>
              <a:t>P has D served with a summons and complaint</a:t>
            </a:r>
            <a:br>
              <a:rPr lang="en-US" altLang="en-US" smtClean="0"/>
            </a:br>
            <a:r>
              <a:rPr lang="en-US" altLang="en-US" smtClean="0"/>
              <a:t/>
            </a:r>
            <a:br>
              <a:rPr lang="en-US" altLang="en-US" smtClean="0"/>
            </a:br>
            <a:r>
              <a:rPr lang="en-US" altLang="en-US" smtClean="0"/>
              <a:t>- D’s defenses...?</a:t>
            </a:r>
          </a:p>
        </p:txBody>
      </p:sp>
    </p:spTree>
    <p:extLst>
      <p:ext uri="{BB962C8B-B14F-4D97-AF65-F5344CB8AC3E}">
        <p14:creationId xmlns:p14="http://schemas.microsoft.com/office/powerpoint/2010/main" val="3401206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3124200" y="1063626"/>
            <a:ext cx="6057900" cy="4479925"/>
          </a:xfrm>
        </p:spPr>
        <p:txBody>
          <a:bodyPr/>
          <a:lstStyle/>
          <a:p>
            <a:pPr eaLnBrk="1" hangingPunct="1"/>
            <a:r>
              <a:rPr lang="en-US" altLang="en-US" smtClean="0"/>
              <a:t>amendment</a:t>
            </a:r>
          </a:p>
        </p:txBody>
      </p:sp>
    </p:spTree>
    <p:extLst>
      <p:ext uri="{BB962C8B-B14F-4D97-AF65-F5344CB8AC3E}">
        <p14:creationId xmlns:p14="http://schemas.microsoft.com/office/powerpoint/2010/main" val="4187233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28800" y="274638"/>
            <a:ext cx="8382000" cy="6278562"/>
          </a:xfrm>
        </p:spPr>
        <p:txBody>
          <a:bodyPr/>
          <a:lstStyle/>
          <a:p>
            <a:pPr algn="l"/>
            <a:r>
              <a:rPr lang="en-US" altLang="en-US" smtClean="0"/>
              <a:t>- Twiqbal, service, process, SMJ, PJ, venue</a:t>
            </a:r>
            <a:br>
              <a:rPr lang="en-US" altLang="en-US" smtClean="0"/>
            </a:br>
            <a:r>
              <a:rPr lang="en-US" altLang="en-US" smtClean="0"/>
              <a:t>- failure to state a claim</a:t>
            </a:r>
            <a:br>
              <a:rPr lang="en-US" altLang="en-US" smtClean="0"/>
            </a:br>
            <a:r>
              <a:rPr lang="en-US" altLang="en-US" smtClean="0"/>
              <a:t>- negative defenses</a:t>
            </a:r>
            <a:br>
              <a:rPr lang="en-US" altLang="en-US" smtClean="0"/>
            </a:br>
            <a:r>
              <a:rPr lang="en-US" altLang="en-US" smtClean="0"/>
              <a:t>- affirmative defenses</a:t>
            </a:r>
          </a:p>
        </p:txBody>
      </p:sp>
    </p:spTree>
    <p:extLst>
      <p:ext uri="{BB962C8B-B14F-4D97-AF65-F5344CB8AC3E}">
        <p14:creationId xmlns:p14="http://schemas.microsoft.com/office/powerpoint/2010/main" val="3588830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274638"/>
            <a:ext cx="8382000" cy="6202362"/>
          </a:xfrm>
        </p:spPr>
        <p:txBody>
          <a:bodyPr/>
          <a:lstStyle/>
          <a:p>
            <a:pPr algn="l"/>
            <a:r>
              <a:rPr lang="en-US" altLang="en-US" smtClean="0"/>
              <a:t>- some affirmative defenses are tied to particular causes of action</a:t>
            </a:r>
            <a:br>
              <a:rPr lang="en-US" altLang="en-US" smtClean="0"/>
            </a:br>
            <a:r>
              <a:rPr lang="en-US" altLang="en-US" smtClean="0"/>
              <a:t>	- e.g. contributory negligence is tied to an action for negligence</a:t>
            </a:r>
            <a:br>
              <a:rPr lang="en-US" altLang="en-US" smtClean="0"/>
            </a:br>
            <a:endParaRPr lang="en-US" altLang="en-US" smtClean="0"/>
          </a:p>
        </p:txBody>
      </p:sp>
    </p:spTree>
    <p:extLst>
      <p:ext uri="{BB962C8B-B14F-4D97-AF65-F5344CB8AC3E}">
        <p14:creationId xmlns:p14="http://schemas.microsoft.com/office/powerpoint/2010/main" val="1111112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126162"/>
          </a:xfrm>
        </p:spPr>
        <p:txBody>
          <a:bodyPr/>
          <a:lstStyle/>
          <a:p>
            <a:r>
              <a:rPr lang="en-US" altLang="en-US" smtClean="0"/>
              <a:t>but some are generic, such as...</a:t>
            </a:r>
            <a:br>
              <a:rPr lang="en-US" altLang="en-US" smtClean="0"/>
            </a:br>
            <a:r>
              <a:rPr lang="en-US" altLang="en-US" smtClean="0"/>
              <a:t/>
            </a:r>
            <a:br>
              <a:rPr lang="en-US" altLang="en-US" smtClean="0"/>
            </a:br>
            <a:r>
              <a:rPr lang="en-US" altLang="en-US" smtClean="0"/>
              <a:t>preclusion</a:t>
            </a:r>
          </a:p>
        </p:txBody>
      </p:sp>
    </p:spTree>
    <p:extLst>
      <p:ext uri="{BB962C8B-B14F-4D97-AF65-F5344CB8AC3E}">
        <p14:creationId xmlns:p14="http://schemas.microsoft.com/office/powerpoint/2010/main" val="22620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828800" y="1063626"/>
            <a:ext cx="8534400" cy="4708525"/>
          </a:xfrm>
        </p:spPr>
        <p:txBody>
          <a:bodyPr>
            <a:normAutofit fontScale="90000"/>
          </a:bodyPr>
          <a:lstStyle/>
          <a:p>
            <a:pPr algn="l"/>
            <a:r>
              <a:rPr lang="en-US" altLang="en-US" dirty="0" smtClean="0"/>
              <a:t>claim preclusion</a:t>
            </a:r>
            <a:br>
              <a:rPr lang="en-US" altLang="en-US" dirty="0" smtClean="0"/>
            </a:br>
            <a:r>
              <a:rPr lang="en-US" altLang="en-US" dirty="0" smtClean="0"/>
              <a:t/>
            </a:r>
            <a:br>
              <a:rPr lang="en-US" altLang="en-US" dirty="0" smtClean="0"/>
            </a:br>
            <a:r>
              <a:rPr lang="en-US" altLang="en-US" dirty="0" smtClean="0"/>
              <a:t>- when P sues D and it comes to a judgment,</a:t>
            </a:r>
            <a:br>
              <a:rPr lang="en-US" altLang="en-US" dirty="0" smtClean="0"/>
            </a:br>
            <a:r>
              <a:rPr lang="en-US" altLang="en-US" dirty="0" smtClean="0"/>
              <a:t/>
            </a:r>
            <a:br>
              <a:rPr lang="en-US" altLang="en-US" dirty="0" smtClean="0"/>
            </a:br>
            <a:r>
              <a:rPr lang="en-US" altLang="en-US" dirty="0" smtClean="0"/>
              <a:t>claim preclusion bars P from subsequently bringing suit on actions that P did bring or </a:t>
            </a:r>
            <a:r>
              <a:rPr lang="en-US" altLang="en-US" i="1" dirty="0" smtClean="0"/>
              <a:t>should have brought </a:t>
            </a:r>
            <a:r>
              <a:rPr lang="en-US" altLang="en-US" dirty="0" smtClean="0"/>
              <a:t>in the earlier suit</a:t>
            </a:r>
            <a:br>
              <a:rPr lang="en-US" altLang="en-US" dirty="0" smtClean="0"/>
            </a:br>
            <a:endParaRPr lang="en-US" altLang="en-US" dirty="0" smtClean="0"/>
          </a:p>
        </p:txBody>
      </p:sp>
    </p:spTree>
    <p:extLst>
      <p:ext uri="{BB962C8B-B14F-4D97-AF65-F5344CB8AC3E}">
        <p14:creationId xmlns:p14="http://schemas.microsoft.com/office/powerpoint/2010/main" val="4095633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86248"/>
          </a:xfrm>
        </p:spPr>
        <p:txBody>
          <a:bodyPr/>
          <a:lstStyle/>
          <a:p>
            <a:r>
              <a:rPr lang="en-US" dirty="0"/>
              <a:t>b</a:t>
            </a:r>
            <a:r>
              <a:rPr lang="en-US" dirty="0" smtClean="0"/>
              <a:t>arring </a:t>
            </a:r>
            <a:r>
              <a:rPr lang="en-US" dirty="0" err="1" smtClean="0"/>
              <a:t>relitigation</a:t>
            </a:r>
            <a:r>
              <a:rPr lang="en-US" dirty="0" smtClean="0"/>
              <a:t> of action that was brought</a:t>
            </a:r>
            <a:endParaRPr lang="en-US" dirty="0"/>
          </a:p>
        </p:txBody>
      </p:sp>
    </p:spTree>
    <p:extLst>
      <p:ext uri="{BB962C8B-B14F-4D97-AF65-F5344CB8AC3E}">
        <p14:creationId xmlns:p14="http://schemas.microsoft.com/office/powerpoint/2010/main" val="135987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258097"/>
          </a:xfrm>
        </p:spPr>
        <p:txBody>
          <a:bodyPr/>
          <a:lstStyle/>
          <a:p>
            <a:r>
              <a:rPr lang="en-US" dirty="0"/>
              <a:t>P sues D in California state court for negligence in connection with a car accident.</a:t>
            </a:r>
            <a:br>
              <a:rPr lang="en-US" dirty="0"/>
            </a:br>
            <a:r>
              <a:rPr lang="en-US" dirty="0"/>
              <a:t>P loses – the jury finds that D was not negligent. Judgment for D.</a:t>
            </a:r>
            <a:br>
              <a:rPr lang="en-US" dirty="0"/>
            </a:br>
            <a:r>
              <a:rPr lang="en-US" dirty="0"/>
              <a:t>P sues D in California state court for negligence in connection with the same car accident, hoping the jury will get things right this time</a:t>
            </a:r>
            <a:r>
              <a:rPr lang="en-US" dirty="0" smtClean="0"/>
              <a:t>.</a:t>
            </a:r>
            <a:endParaRPr lang="en-US" dirty="0"/>
          </a:p>
        </p:txBody>
      </p:sp>
    </p:spTree>
    <p:extLst>
      <p:ext uri="{BB962C8B-B14F-4D97-AF65-F5344CB8AC3E}">
        <p14:creationId xmlns:p14="http://schemas.microsoft.com/office/powerpoint/2010/main" val="224329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02362"/>
          </a:xfrm>
        </p:spPr>
        <p:txBody>
          <a:bodyPr/>
          <a:lstStyle/>
          <a:p>
            <a:r>
              <a:rPr lang="en-US" altLang="en-US" smtClean="0"/>
              <a:t>defendant preclusion</a:t>
            </a:r>
          </a:p>
        </p:txBody>
      </p:sp>
    </p:spTree>
    <p:extLst>
      <p:ext uri="{BB962C8B-B14F-4D97-AF65-F5344CB8AC3E}">
        <p14:creationId xmlns:p14="http://schemas.microsoft.com/office/powerpoint/2010/main" val="808976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183956"/>
          </a:xfrm>
        </p:spPr>
        <p:txBody>
          <a:bodyPr/>
          <a:lstStyle/>
          <a:p>
            <a:r>
              <a:rPr lang="en-US" dirty="0"/>
              <a:t>P sues D in California state court for negligence in connection with a car accident.</a:t>
            </a:r>
            <a:br>
              <a:rPr lang="en-US" dirty="0"/>
            </a:br>
            <a:r>
              <a:rPr lang="en-US" dirty="0"/>
              <a:t>P wins – the jury finds that D was negligent and awards P $100,000.</a:t>
            </a:r>
            <a:br>
              <a:rPr lang="en-US" dirty="0"/>
            </a:br>
            <a:r>
              <a:rPr lang="en-US" dirty="0"/>
              <a:t>$100,000 in D’s bank account is attached by the court and given to P.</a:t>
            </a:r>
            <a:br>
              <a:rPr lang="en-US" dirty="0"/>
            </a:br>
            <a:r>
              <a:rPr lang="en-US" dirty="0"/>
              <a:t>D sues P in California state court to get the $100,000 wrongfully taken from him</a:t>
            </a:r>
            <a:r>
              <a:rPr lang="en-US" dirty="0" smtClean="0"/>
              <a:t>.</a:t>
            </a:r>
            <a:endParaRPr lang="en-US" dirty="0"/>
          </a:p>
        </p:txBody>
      </p:sp>
    </p:spTree>
    <p:extLst>
      <p:ext uri="{BB962C8B-B14F-4D97-AF65-F5344CB8AC3E}">
        <p14:creationId xmlns:p14="http://schemas.microsoft.com/office/powerpoint/2010/main" val="33605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86248"/>
          </a:xfrm>
        </p:spPr>
        <p:txBody>
          <a:bodyPr/>
          <a:lstStyle/>
          <a:p>
            <a:r>
              <a:rPr lang="en-US" dirty="0"/>
              <a:t>c</a:t>
            </a:r>
            <a:r>
              <a:rPr lang="en-US" dirty="0" smtClean="0"/>
              <a:t>laim preclusion bars litigation of actions that should have been brought</a:t>
            </a:r>
            <a:br>
              <a:rPr lang="en-US" dirty="0" smtClean="0"/>
            </a:br>
            <a:r>
              <a:rPr lang="en-US" dirty="0"/>
              <a:t/>
            </a:r>
            <a:br>
              <a:rPr lang="en-US" dirty="0"/>
            </a:br>
            <a:r>
              <a:rPr lang="en-US" dirty="0" smtClean="0"/>
              <a:t>compulsory joinder rule</a:t>
            </a:r>
            <a:endParaRPr lang="en-US" dirty="0"/>
          </a:p>
        </p:txBody>
      </p:sp>
    </p:spTree>
    <p:extLst>
      <p:ext uri="{BB962C8B-B14F-4D97-AF65-F5344CB8AC3E}">
        <p14:creationId xmlns:p14="http://schemas.microsoft.com/office/powerpoint/2010/main" val="4215134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05000" y="274638"/>
            <a:ext cx="8305800" cy="6278562"/>
          </a:xfrm>
        </p:spPr>
        <p:txBody>
          <a:bodyPr/>
          <a:lstStyle/>
          <a:p>
            <a:pPr algn="l"/>
            <a:r>
              <a:rPr lang="en-US" altLang="en-US" sz="4000"/>
              <a:t> P sues D in California state court for breach of a contract to build D a house. P built the house but D won’t pay.</a:t>
            </a:r>
            <a:br>
              <a:rPr lang="en-US" altLang="en-US" sz="4000"/>
            </a:br>
            <a:r>
              <a:rPr lang="en-US" altLang="en-US" sz="4000"/>
              <a:t>P loses – the jury finds that there was no consideration and so no contract. Judgment for D.</a:t>
            </a:r>
            <a:br>
              <a:rPr lang="en-US" altLang="en-US" sz="4000"/>
            </a:br>
            <a:r>
              <a:rPr lang="en-US" altLang="en-US" sz="4000"/>
              <a:t>P then sues D in California state court for quantum meruit – that is, for the fair market value of the work he performed.</a:t>
            </a:r>
          </a:p>
        </p:txBody>
      </p:sp>
    </p:spTree>
    <p:extLst>
      <p:ext uri="{BB962C8B-B14F-4D97-AF65-F5344CB8AC3E}">
        <p14:creationId xmlns:p14="http://schemas.microsoft.com/office/powerpoint/2010/main" val="117096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00200" y="1063626"/>
            <a:ext cx="7581900" cy="4479925"/>
          </a:xfrm>
        </p:spPr>
        <p:txBody>
          <a:bodyPr>
            <a:normAutofit fontScale="90000"/>
          </a:bodyPr>
          <a:lstStyle/>
          <a:p>
            <a:pPr algn="l" eaLnBrk="1" hangingPunct="1"/>
            <a:r>
              <a:rPr lang="en-US" altLang="en-US" sz="3200" dirty="0"/>
              <a:t>15(a) Amendments Before Trial.</a:t>
            </a:r>
            <a:br>
              <a:rPr lang="en-US" altLang="en-US" sz="3200" dirty="0"/>
            </a:br>
            <a:r>
              <a:rPr lang="en-US" altLang="en-US" sz="3200" dirty="0"/>
              <a:t>(1) Amending as a Matter of Course. </a:t>
            </a:r>
            <a:br>
              <a:rPr lang="en-US" altLang="en-US" sz="3200" dirty="0"/>
            </a:br>
            <a:r>
              <a:rPr lang="en-US" altLang="en-US" sz="3200" dirty="0"/>
              <a:t/>
            </a:r>
            <a:br>
              <a:rPr lang="en-US" altLang="en-US" sz="3200" dirty="0"/>
            </a:br>
            <a:r>
              <a:rPr lang="en-US" altLang="en-US" sz="3200" dirty="0"/>
              <a:t>A party may amend its pleading once as a matter of course within: </a:t>
            </a:r>
            <a:br>
              <a:rPr lang="en-US" altLang="en-US" sz="3200" dirty="0"/>
            </a:br>
            <a:r>
              <a:rPr lang="en-US" altLang="en-US" sz="3200" dirty="0"/>
              <a:t/>
            </a:r>
            <a:br>
              <a:rPr lang="en-US" altLang="en-US" sz="3200" dirty="0"/>
            </a:br>
            <a:r>
              <a:rPr lang="en-US" altLang="en-US" sz="3200" dirty="0"/>
              <a:t>(A) 21 days after serving it, or </a:t>
            </a:r>
            <a:br>
              <a:rPr lang="en-US" altLang="en-US" sz="3200" dirty="0"/>
            </a:br>
            <a:r>
              <a:rPr lang="en-US" altLang="en-US" sz="3200" dirty="0"/>
              <a:t/>
            </a:r>
            <a:br>
              <a:rPr lang="en-US" altLang="en-US" sz="3200" dirty="0"/>
            </a:br>
            <a:r>
              <a:rPr lang="en-US" altLang="en-US" sz="3200" dirty="0"/>
              <a:t>(B) if the pleading is one to which a responsive pleading is required, 21 days after service of a responsive pleading or 21 days after service of a motion under Rule 12(b), (e), or (f), whichever is earlier.</a:t>
            </a:r>
          </a:p>
        </p:txBody>
      </p:sp>
    </p:spTree>
    <p:extLst>
      <p:ext uri="{BB962C8B-B14F-4D97-AF65-F5344CB8AC3E}">
        <p14:creationId xmlns:p14="http://schemas.microsoft.com/office/powerpoint/2010/main" val="356216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146886"/>
          </a:xfrm>
        </p:spPr>
        <p:txBody>
          <a:bodyPr/>
          <a:lstStyle/>
          <a:p>
            <a:r>
              <a:rPr lang="en-US" dirty="0"/>
              <a:t>d</a:t>
            </a:r>
            <a:r>
              <a:rPr lang="en-US" dirty="0" smtClean="0"/>
              <a:t>efendant preclusion bars litigation </a:t>
            </a:r>
            <a:r>
              <a:rPr lang="en-US" dirty="0"/>
              <a:t>of </a:t>
            </a:r>
            <a:r>
              <a:rPr lang="en-US" dirty="0" smtClean="0"/>
              <a:t>defenses that </a:t>
            </a:r>
            <a:r>
              <a:rPr lang="en-US" dirty="0"/>
              <a:t>should have been brought</a:t>
            </a:r>
          </a:p>
        </p:txBody>
      </p:sp>
    </p:spTree>
    <p:extLst>
      <p:ext uri="{BB962C8B-B14F-4D97-AF65-F5344CB8AC3E}">
        <p14:creationId xmlns:p14="http://schemas.microsoft.com/office/powerpoint/2010/main" val="3401298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52600" y="274638"/>
            <a:ext cx="8763000" cy="6126162"/>
          </a:xfrm>
        </p:spPr>
        <p:txBody>
          <a:bodyPr/>
          <a:lstStyle/>
          <a:p>
            <a:pPr algn="l"/>
            <a:r>
              <a:rPr lang="en-US" altLang="en-US" smtClean="0"/>
              <a:t>- P sues D for under state law for violating a racially restrictive covenant</a:t>
            </a:r>
            <a:br>
              <a:rPr lang="en-US" altLang="en-US" smtClean="0"/>
            </a:br>
            <a:r>
              <a:rPr lang="en-US" altLang="en-US" smtClean="0"/>
              <a:t>- D loses and P is given a judgment of $100,000, which is executed</a:t>
            </a:r>
            <a:br>
              <a:rPr lang="en-US" altLang="en-US" smtClean="0"/>
            </a:br>
            <a:r>
              <a:rPr lang="en-US" altLang="en-US" smtClean="0"/>
              <a:t>- D then realizes that racially restrictive covenants are unconstitutional</a:t>
            </a:r>
            <a:br>
              <a:rPr lang="en-US" altLang="en-US" smtClean="0"/>
            </a:br>
            <a:r>
              <a:rPr lang="en-US" altLang="en-US" smtClean="0"/>
              <a:t>- D brings suit against P for restitution of the $100,000</a:t>
            </a:r>
          </a:p>
        </p:txBody>
      </p:sp>
    </p:spTree>
    <p:extLst>
      <p:ext uri="{BB962C8B-B14F-4D97-AF65-F5344CB8AC3E}">
        <p14:creationId xmlns:p14="http://schemas.microsoft.com/office/powerpoint/2010/main" val="3722750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524000" y="1063626"/>
            <a:ext cx="8763000" cy="4537075"/>
          </a:xfrm>
        </p:spPr>
        <p:txBody>
          <a:bodyPr>
            <a:normAutofit fontScale="90000"/>
          </a:bodyPr>
          <a:lstStyle/>
          <a:p>
            <a:pPr eaLnBrk="1" hangingPunct="1"/>
            <a:r>
              <a:rPr lang="en-US" altLang="en-US" dirty="0" smtClean="0"/>
              <a:t>15(a)(2) Other Amendments.</a:t>
            </a:r>
            <a:br>
              <a:rPr lang="en-US" altLang="en-US" dirty="0" smtClean="0"/>
            </a:br>
            <a:r>
              <a:rPr lang="en-US" altLang="en-US" dirty="0" smtClean="0"/>
              <a:t> </a:t>
            </a:r>
            <a:br>
              <a:rPr lang="en-US" altLang="en-US" dirty="0" smtClean="0"/>
            </a:br>
            <a:r>
              <a:rPr lang="en-US" altLang="en-US" dirty="0" smtClean="0"/>
              <a:t>In all other cases, a party may amend its pleading only with the opposing party's written consent or the court's leave. The court should freely give leave when justice so requires. </a:t>
            </a:r>
            <a:br>
              <a:rPr lang="en-US" altLang="en-US" dirty="0" smtClean="0"/>
            </a:b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77493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1" y="365125"/>
            <a:ext cx="10779369" cy="6012229"/>
          </a:xfrm>
        </p:spPr>
        <p:txBody>
          <a:bodyPr/>
          <a:lstStyle/>
          <a:p>
            <a:r>
              <a:rPr lang="en-US" altLang="en-US" dirty="0"/>
              <a:t>freely give leave when justice so </a:t>
            </a:r>
            <a:r>
              <a:rPr lang="en-US" altLang="en-US" dirty="0" smtClean="0"/>
              <a:t>requires…</a:t>
            </a:r>
            <a:br>
              <a:rPr lang="en-US" altLang="en-US" dirty="0" smtClean="0"/>
            </a:br>
            <a:endParaRPr lang="en-US" dirty="0"/>
          </a:p>
        </p:txBody>
      </p:sp>
    </p:spTree>
    <p:extLst>
      <p:ext uri="{BB962C8B-B14F-4D97-AF65-F5344CB8AC3E}">
        <p14:creationId xmlns:p14="http://schemas.microsoft.com/office/powerpoint/2010/main" val="332069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124200" y="1063626"/>
            <a:ext cx="6057900" cy="4537075"/>
          </a:xfrm>
        </p:spPr>
        <p:txBody>
          <a:bodyPr/>
          <a:lstStyle/>
          <a:p>
            <a:pPr eaLnBrk="1" hangingPunct="1"/>
            <a:r>
              <a:rPr lang="en-US" altLang="en-US" smtClean="0"/>
              <a:t>Beeck v Aquaslide</a:t>
            </a:r>
            <a:br>
              <a:rPr lang="en-US" altLang="en-US" smtClean="0"/>
            </a:br>
            <a:r>
              <a:rPr lang="en-US" altLang="en-US" smtClean="0"/>
              <a:t>(8</a:t>
            </a:r>
            <a:r>
              <a:rPr lang="en-US" altLang="en-US" baseline="30000" smtClean="0"/>
              <a:t>th</a:t>
            </a:r>
            <a:r>
              <a:rPr lang="en-US" altLang="en-US" smtClean="0"/>
              <a:t> Cir. 1977)</a:t>
            </a:r>
          </a:p>
        </p:txBody>
      </p:sp>
    </p:spTree>
    <p:extLst>
      <p:ext uri="{BB962C8B-B14F-4D97-AF65-F5344CB8AC3E}">
        <p14:creationId xmlns:p14="http://schemas.microsoft.com/office/powerpoint/2010/main" val="4274823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295650" y="1063626"/>
            <a:ext cx="5886450" cy="4537075"/>
          </a:xfrm>
        </p:spPr>
        <p:txBody>
          <a:bodyPr/>
          <a:lstStyle/>
          <a:p>
            <a:pPr eaLnBrk="1" hangingPunct="1"/>
            <a:r>
              <a:rPr lang="en-US" altLang="en-US" smtClean="0"/>
              <a:t>abuse of discretion</a:t>
            </a:r>
            <a:br>
              <a:rPr lang="en-US" altLang="en-US" smtClean="0"/>
            </a:br>
            <a:r>
              <a:rPr lang="en-US" altLang="en-US" smtClean="0"/>
              <a:t/>
            </a:r>
            <a:br>
              <a:rPr lang="en-US" altLang="en-US" smtClean="0"/>
            </a:br>
            <a:r>
              <a:rPr lang="en-US" altLang="en-US" smtClean="0"/>
              <a:t>de novo</a:t>
            </a:r>
          </a:p>
        </p:txBody>
      </p:sp>
    </p:spTree>
    <p:extLst>
      <p:ext uri="{BB962C8B-B14F-4D97-AF65-F5344CB8AC3E}">
        <p14:creationId xmlns:p14="http://schemas.microsoft.com/office/powerpoint/2010/main" val="2604628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352800" y="274638"/>
            <a:ext cx="5829300" cy="5821362"/>
          </a:xfrm>
        </p:spPr>
        <p:txBody>
          <a:bodyPr/>
          <a:lstStyle/>
          <a:p>
            <a:pPr eaLnBrk="1" hangingPunct="1"/>
            <a:r>
              <a:rPr lang="en-US" altLang="en-US" smtClean="0"/>
              <a:t>relation back</a:t>
            </a:r>
          </a:p>
        </p:txBody>
      </p:sp>
    </p:spTree>
    <p:extLst>
      <p:ext uri="{BB962C8B-B14F-4D97-AF65-F5344CB8AC3E}">
        <p14:creationId xmlns:p14="http://schemas.microsoft.com/office/powerpoint/2010/main" val="37100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133600" y="274638"/>
            <a:ext cx="7924800" cy="6583362"/>
          </a:xfrm>
        </p:spPr>
        <p:txBody>
          <a:bodyPr rtlCol="0">
            <a:normAutofit fontScale="90000"/>
          </a:bodyPr>
          <a:lstStyle/>
          <a:p>
            <a:pPr>
              <a:defRPr/>
            </a:pPr>
            <a:r>
              <a:rPr lang="en-US" altLang="en-US" sz="3600" dirty="0"/>
              <a:t>(c) Relation Back of Amendments.</a:t>
            </a:r>
            <a:br>
              <a:rPr lang="en-US" altLang="en-US" sz="3600" dirty="0"/>
            </a:br>
            <a:r>
              <a:rPr lang="en-US" altLang="en-US" sz="3600" dirty="0"/>
              <a:t>    (1) When an Amendment Relates Back.  An amendment to a pleading relates back to the date of the original pleading when:</a:t>
            </a:r>
            <a:br>
              <a:rPr lang="en-US" altLang="en-US" sz="3600" dirty="0"/>
            </a:br>
            <a:r>
              <a:rPr lang="en-US" altLang="en-US" sz="3600" dirty="0"/>
              <a:t>        (A) the law that provides the applicable statute of limitations allows relation back;</a:t>
            </a:r>
            <a:br>
              <a:rPr lang="en-US" altLang="en-US" sz="3600" dirty="0"/>
            </a:br>
            <a:r>
              <a:rPr lang="en-US" altLang="en-US" sz="3600" dirty="0"/>
              <a:t>        (B) the amendment asserts a claim or defense that arose out of the conduct, transaction, or occurrence set out — or attempted to be set</a:t>
            </a:r>
            <a:br>
              <a:rPr lang="en-US" altLang="en-US" sz="3600" dirty="0"/>
            </a:br>
            <a:r>
              <a:rPr lang="en-US" altLang="en-US" sz="3600" dirty="0"/>
              <a:t>        out — in the original pleading; or…</a:t>
            </a:r>
            <a:br>
              <a:rPr lang="en-US" altLang="en-US" sz="3600" dirty="0"/>
            </a:br>
            <a:endParaRPr lang="en-US" altLang="en-US" sz="3600" dirty="0"/>
          </a:p>
        </p:txBody>
      </p:sp>
    </p:spTree>
    <p:extLst>
      <p:ext uri="{BB962C8B-B14F-4D97-AF65-F5344CB8AC3E}">
        <p14:creationId xmlns:p14="http://schemas.microsoft.com/office/powerpoint/2010/main" val="1359839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299</Words>
  <Application>Microsoft Office PowerPoint</Application>
  <PresentationFormat>Widescreen</PresentationFormat>
  <Paragraphs>31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Wed., Oct. 19</vt:lpstr>
      <vt:lpstr>amendment</vt:lpstr>
      <vt:lpstr>15(a) Amendments Before Trial. (1) Amending as a Matter of Course.   A party may amend its pleading once as a matter of course within:   (A) 21 days after serving it, or   (B) if the pleading is one to which a responsive pleading is required, 21 days after service of a responsive pleading or 21 days after service of a motion under Rule 12(b), (e), or (f), whichever is earlier.</vt:lpstr>
      <vt:lpstr>15(a)(2) Other Amendments.   In all other cases, a party may amend its pleading only with the opposing party's written consent or the court's leave. The court should freely give leave when justice so requires.   </vt:lpstr>
      <vt:lpstr>freely give leave when justice so requires… </vt:lpstr>
      <vt:lpstr>Beeck v Aquaslide (8th Cir. 1977)</vt:lpstr>
      <vt:lpstr>abuse of discretion  de novo</vt:lpstr>
      <vt:lpstr>relation back</vt:lpstr>
      <vt:lpstr>(c)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  - P sues D (within the statute of limitations) for breach of contract - After the statute of limitations had passed, P amends his complaint to include a new theory of liability – promissory estoppel (which does not require a contract) - Is P’s action for promissory estoppel time barred?</vt:lpstr>
      <vt:lpstr>- P sues D (within the statute of limitations) for battery - After the statute of limitations had run on his breach of contract action against D, P amends his complaint against D to include the breach of contract action - Is it time barred? </vt:lpstr>
      <vt:lpstr>Blair v. Durham (6th Cir. 1943)</vt:lpstr>
      <vt:lpstr>“The issue here as to whether the statute of limitations was tolled by the original complaint depends upon whether the amendment stated a new cause of action” </vt:lpstr>
      <vt:lpstr>  - P sues D (within the statute of limitations) for breach of contract - After the statute of limitations had passed, P amends his complaint to include a new theory of liability – promissory estoppel (which does not require a contract) - Is P’s action for promissory estoppel time barred?</vt:lpstr>
      <vt:lpstr>“As long as a plaintiff adheres to a legal duty breached or an injury originally declared on, an alteration of the modes in which defendant has breached the legal duty or caused the injury is not an introduction of a new cause of action.”</vt:lpstr>
      <vt:lpstr>- P sues D for negligent manufacturing because the product he bought blew up in his face - After the statute of limitations ran, he amended his complaint to allege negligent hiring of workers – in particular the hiring of an employee with a criminal record for maliciously putting bombs in products </vt:lpstr>
      <vt:lpstr>- P sues D for battery within the statute of limitations - After the statute of limitations has run, he find out that X is the one who committed the battery - P amends the complaint to name X and serves X - relation back?</vt:lpstr>
      <vt:lpstr>- P sues an individual doing business under the name of "Malibou Dude Ranch,"  - after the limitations period had run P discovered that the owner of the business was "Malibou Dude Ranch, Inc.," a corporation, and that the individual was merely the corporation's agent, who was competent to receive service on behalf of the corporation - P amends the complaint to name the right defendant and serves the individual again - relation back? </vt:lpstr>
      <vt:lpstr>P files an action against D in federal court P has D served with a summons and complaint  - D’s defenses...?</vt:lpstr>
      <vt:lpstr>- Twiqbal, service, process, SMJ, PJ, venue - failure to state a claim - negative defenses - affirmative defenses</vt:lpstr>
      <vt:lpstr>- some affirmative defenses are tied to particular causes of action  - e.g. contributory negligence is tied to an action for negligence </vt:lpstr>
      <vt:lpstr>but some are generic, such as...  preclusion</vt:lpstr>
      <vt:lpstr>claim preclusion  - when P sues D and it comes to a judgment,  claim preclusion bars P from subsequently bringing suit on actions that P did bring or should have brought in the earlier suit </vt:lpstr>
      <vt:lpstr>barring relitigation of action that was brought</vt:lpstr>
      <vt:lpstr>P sues D in California state court for negligence in connection with a car accident. P loses – the jury finds that D was not negligent. Judgment for D. P sues D in California state court for negligence in connection with the same car accident, hoping the jury will get things right this time.</vt:lpstr>
      <vt:lpstr>defendant preclusion</vt:lpstr>
      <vt:lpstr>P sues D in California state court for negligence in connection with a car accident. P wins – the jury finds that D was negligent and awards P $100,000. $100,000 in D’s bank account is attached by the court and given to P. D sues P in California state court to get the $100,000 wrongfully taken from him.</vt:lpstr>
      <vt:lpstr>claim preclusion bars litigation of actions that should have been brought  compulsory joinder rule</vt:lpstr>
      <vt:lpstr> P sues D in California state court for breach of a contract to build D a house. P built the house but D won’t pay. P loses – the jury finds that there was no consideration and so no contract. Judgment for D. P then sues D in California state court for quantum meruit – that is, for the fair market value of the work he performed.</vt:lpstr>
      <vt:lpstr>defendant preclusion bars litigation of defenses that should have been brought</vt:lpstr>
      <vt:lpstr>- P sues D for under state law for violating a racially restrictive covenant - D loses and P is given a judgment of $100,000, which is executed - D then realizes that racially restrictive covenants are unconstitutional - D brings suit against P for restitution of the $100,000</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Green, Michael S</cp:lastModifiedBy>
  <cp:revision>22</cp:revision>
  <cp:lastPrinted>2016-10-19T15:29:49Z</cp:lastPrinted>
  <dcterms:created xsi:type="dcterms:W3CDTF">2016-10-04T18:58:36Z</dcterms:created>
  <dcterms:modified xsi:type="dcterms:W3CDTF">2016-10-19T19:38:39Z</dcterms:modified>
</cp:coreProperties>
</file>