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48"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96" y="18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a:t>
            </a:r>
            <a:r>
              <a:rPr lang="en-US" altLang="en-US" dirty="0" smtClean="0"/>
              <a:t>Oct. </a:t>
            </a:r>
            <a:r>
              <a:rPr lang="en-US" altLang="en-US" dirty="0" smtClean="0"/>
              <a:t>13</a:t>
            </a:r>
            <a:endParaRPr lang="en-US" altLang="en-US" dirty="0" smtClean="0"/>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a:t>P (San. Fran. – N.D. Cal.) sues D1 (NYC – S.D.N.Y.) &amp; D2 (Conn. – D. Conn.)</a:t>
            </a:r>
            <a:br>
              <a:rPr lang="en-US" altLang="en-US" sz="2800"/>
            </a:br>
            <a:r>
              <a:rPr lang="en-US" altLang="en-US" sz="2800"/>
              <a:t>- Suit is a Cal. state law breach of contract action concerning a contract signed in San Francisco for the construction of a hospital in Albany (N.D.N.Y.)</a:t>
            </a:r>
            <a:br>
              <a:rPr lang="en-US" altLang="en-US" sz="2800"/>
            </a:br>
            <a:r>
              <a:rPr lang="en-US" altLang="en-US" sz="280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32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a:t>Residence of corporations and unincorporated associations:</a:t>
            </a:r>
            <a:br>
              <a:rPr lang="en-US" altLang="en-US" sz="3200"/>
            </a:br>
            <a:r>
              <a:rPr lang="en-US" altLang="en-US" sz="3200"/>
              <a:t/>
            </a:r>
            <a:br>
              <a:rPr lang="en-US" altLang="en-US" sz="3200"/>
            </a:br>
            <a:r>
              <a:rPr lang="en-US" altLang="en-US" sz="3200"/>
              <a:t>§ 1391(c)(2) </a:t>
            </a:r>
            <a:br>
              <a:rPr lang="en-US" altLang="en-US" sz="3200"/>
            </a:br>
            <a:r>
              <a:rPr lang="en-US" altLang="en-US" sz="320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a:br>
            <a:r>
              <a:rPr lang="en-US" altLang="en-US" sz="3200"/>
              <a:t/>
            </a:r>
            <a:br>
              <a:rPr lang="en-US" altLang="en-US" sz="3200"/>
            </a:br>
            <a:endParaRPr lang="en-US" altLang="en-US" sz="3200"/>
          </a:p>
        </p:txBody>
      </p:sp>
    </p:spTree>
    <p:extLst>
      <p:ext uri="{BB962C8B-B14F-4D97-AF65-F5344CB8AC3E}">
        <p14:creationId xmlns:p14="http://schemas.microsoft.com/office/powerpoint/2010/main" val="3249689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1944139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0" y="0"/>
            <a:ext cx="9144000" cy="2819400"/>
          </a:xfrm>
        </p:spPr>
        <p:txBody>
          <a:bodyPr/>
          <a:lstStyle/>
          <a:p>
            <a:pPr algn="l" eaLnBrk="1" hangingPunct="1"/>
            <a:r>
              <a:rPr lang="en-US" altLang="en-US" sz="2000"/>
              <a:t>P (S.F. – N.D. Cal.) sues the D1 Corp. &amp; the D2 Corp. </a:t>
            </a:r>
            <a:br>
              <a:rPr lang="en-US" altLang="en-US" sz="2000"/>
            </a:br>
            <a:r>
              <a:rPr lang="en-US" altLang="en-US" sz="2000"/>
              <a:t>Suit is a Cal. state law breach of contract action concerning a contract signed in San Francisco for the construction of a hospital in Albany (N.D.N.Y.)</a:t>
            </a:r>
            <a:br>
              <a:rPr lang="en-US" altLang="en-US" sz="2000"/>
            </a:br>
            <a:r>
              <a:rPr lang="en-US" altLang="en-US" sz="2000"/>
              <a:t>D1 Corp. built foundation; D2 Corp. built structure</a:t>
            </a:r>
            <a:br>
              <a:rPr lang="en-US" altLang="en-US" sz="2000"/>
            </a:br>
            <a:r>
              <a:rPr lang="en-US" altLang="en-US" sz="2000"/>
              <a:t>D1 Corp. incorporated in Delaware (D. Del.); main office in NYC (S.D.N.Y.); large branch office in Philadelphia (E.D. Pa.)</a:t>
            </a:r>
            <a:br>
              <a:rPr lang="en-US" altLang="en-US" sz="2000"/>
            </a:br>
            <a:r>
              <a:rPr lang="en-US" altLang="en-US" sz="2000"/>
              <a:t>D2 Corp. incorporated in Delaware (D. Del.); main office in Pittsburgh (W.D. Pa.); large branch office in Boston (D. Mass.)</a:t>
            </a:r>
          </a:p>
        </p:txBody>
      </p:sp>
      <p:pic>
        <p:nvPicPr>
          <p:cNvPr id="3072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95564"/>
            <a:ext cx="64579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211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smtClean="0"/>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32179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76200"/>
            <a:ext cx="9067800" cy="23622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San Francisco for the construction of a hospital in Paris</a:t>
            </a:r>
            <a:br>
              <a:rPr lang="en-US" altLang="en-US" sz="3200"/>
            </a:br>
            <a:r>
              <a:rPr lang="en-US" altLang="en-US" sz="3200"/>
              <a:t>D1 built foundation; D2 built structure</a:t>
            </a:r>
          </a:p>
        </p:txBody>
      </p:sp>
      <p:pic>
        <p:nvPicPr>
          <p:cNvPr id="3277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373313"/>
            <a:ext cx="699135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792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0" y="0"/>
            <a:ext cx="9144000" cy="28956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London for the construction of a hospital in Paris</a:t>
            </a:r>
            <a:br>
              <a:rPr lang="en-US" altLang="en-US" sz="3200"/>
            </a:br>
            <a:r>
              <a:rPr lang="en-US" altLang="en-US" sz="3200"/>
              <a:t>D1 built foundation; D2 built structure</a:t>
            </a:r>
          </a:p>
        </p:txBody>
      </p:sp>
      <p:pic>
        <p:nvPicPr>
          <p:cNvPr id="33795"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59051"/>
            <a:ext cx="676275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62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952750" y="1063626"/>
            <a:ext cx="6229350" cy="4708525"/>
          </a:xfrm>
        </p:spPr>
        <p:txBody>
          <a:bodyPr/>
          <a:lstStyle/>
          <a:p>
            <a:pPr eaLnBrk="1" hangingPunct="1"/>
            <a:r>
              <a:rPr lang="en-US" altLang="en-US" smtClean="0"/>
              <a:t>SMJ</a:t>
            </a:r>
            <a:br>
              <a:rPr lang="en-US" altLang="en-US" smtClean="0"/>
            </a:br>
            <a:r>
              <a:rPr lang="en-US" altLang="en-US" smtClean="0"/>
              <a:t>PJ</a:t>
            </a:r>
            <a:br>
              <a:rPr lang="en-US" altLang="en-US" smtClean="0"/>
            </a:br>
            <a:r>
              <a:rPr lang="en-US" altLang="en-US" smtClean="0"/>
              <a:t>Venue</a:t>
            </a:r>
          </a:p>
        </p:txBody>
      </p:sp>
    </p:spTree>
    <p:extLst>
      <p:ext uri="{BB962C8B-B14F-4D97-AF65-F5344CB8AC3E}">
        <p14:creationId xmlns:p14="http://schemas.microsoft.com/office/powerpoint/2010/main" val="310539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95600" y="1063626"/>
            <a:ext cx="6286500" cy="4708525"/>
          </a:xfrm>
        </p:spPr>
        <p:txBody>
          <a:bodyPr/>
          <a:lstStyle/>
          <a:p>
            <a:pPr eaLnBrk="1" hangingPunct="1"/>
            <a:r>
              <a:rPr lang="en-US" altLang="en-US" smtClean="0"/>
              <a:t>P(NJ) sues D(NY) in D.N.J. for +$75K for breach of a contract entered into in NY with performance in NY.</a:t>
            </a:r>
            <a:br>
              <a:rPr lang="en-US" altLang="en-US" smtClean="0"/>
            </a:br>
            <a:r>
              <a:rPr lang="en-US" altLang="en-US" smtClean="0"/>
              <a:t/>
            </a:r>
            <a:br>
              <a:rPr lang="en-US" altLang="en-US" smtClean="0"/>
            </a:br>
            <a:r>
              <a:rPr lang="en-US" altLang="en-US" smtClean="0"/>
              <a:t>D is served in NJ.</a:t>
            </a:r>
          </a:p>
        </p:txBody>
      </p:sp>
    </p:spTree>
    <p:extLst>
      <p:ext uri="{BB962C8B-B14F-4D97-AF65-F5344CB8AC3E}">
        <p14:creationId xmlns:p14="http://schemas.microsoft.com/office/powerpoint/2010/main" val="2218248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952750" y="1143001"/>
            <a:ext cx="6229350" cy="4537075"/>
          </a:xfrm>
        </p:spPr>
        <p:txBody>
          <a:bodyPr>
            <a:normAutofit fontScale="90000"/>
          </a:bodyPr>
          <a:lstStyle/>
          <a:p>
            <a:pPr eaLnBrk="1" hangingPunct="1"/>
            <a:r>
              <a:rPr lang="en-US" altLang="en-US" smtClean="0"/>
              <a:t>P(NJ) sues D(NJ) in the S.D.N.Y. for +$75K for violation of his federal civil rights due to D’s arrest of P in Manhattan (in the S.D.N.Y.). </a:t>
            </a:r>
            <a:br>
              <a:rPr lang="en-US" altLang="en-US" smtClean="0"/>
            </a:br>
            <a:r>
              <a:rPr lang="en-US" altLang="en-US" smtClean="0"/>
              <a:t/>
            </a:r>
            <a:br>
              <a:rPr lang="en-US" altLang="en-US" smtClean="0"/>
            </a:br>
            <a:r>
              <a:rPr lang="en-US" altLang="en-US" smtClean="0"/>
              <a:t>D is served in NJ.</a:t>
            </a:r>
            <a:br>
              <a:rPr lang="en-US" altLang="en-US" smtClean="0"/>
            </a:br>
            <a:endParaRPr lang="en-US" altLang="en-US" smtClean="0"/>
          </a:p>
        </p:txBody>
      </p:sp>
    </p:spTree>
    <p:extLst>
      <p:ext uri="{BB962C8B-B14F-4D97-AF65-F5344CB8AC3E}">
        <p14:creationId xmlns:p14="http://schemas.microsoft.com/office/powerpoint/2010/main" val="343178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smtClean="0"/>
              <a:t>venue in federal court</a:t>
            </a:r>
          </a:p>
        </p:txBody>
      </p:sp>
    </p:spTree>
    <p:extLst>
      <p:ext uri="{BB962C8B-B14F-4D97-AF65-F5344CB8AC3E}">
        <p14:creationId xmlns:p14="http://schemas.microsoft.com/office/powerpoint/2010/main" val="3078170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537075"/>
          </a:xfrm>
        </p:spPr>
        <p:txBody>
          <a:bodyPr>
            <a:normAutofit fontScale="90000"/>
          </a:bodyPr>
          <a:lstStyle/>
          <a:p>
            <a:pPr eaLnBrk="1" hangingPunct="1"/>
            <a:r>
              <a:rPr lang="en-US" altLang="en-US" smtClean="0"/>
              <a:t>P(NJ) sues D(NY) in the D.N.J. for +$75K for negligence because he bought a pen from D in NY and took it home to NJ where it exploded. </a:t>
            </a:r>
            <a:br>
              <a:rPr lang="en-US" altLang="en-US" smtClean="0"/>
            </a:br>
            <a:r>
              <a:rPr lang="en-US" altLang="en-US" smtClean="0"/>
              <a:t/>
            </a:r>
            <a:br>
              <a:rPr lang="en-US" altLang="en-US" smtClean="0"/>
            </a:br>
            <a:r>
              <a:rPr lang="en-US" altLang="en-US" smtClean="0"/>
              <a:t>D is served in NY.</a:t>
            </a:r>
            <a:br>
              <a:rPr lang="en-US" altLang="en-US" smtClean="0"/>
            </a:br>
            <a:endParaRPr lang="en-US" altLang="en-US" smtClean="0"/>
          </a:p>
        </p:txBody>
      </p:sp>
    </p:spTree>
    <p:extLst>
      <p:ext uri="{BB962C8B-B14F-4D97-AF65-F5344CB8AC3E}">
        <p14:creationId xmlns:p14="http://schemas.microsoft.com/office/powerpoint/2010/main" val="4290415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952750" y="1063626"/>
            <a:ext cx="6229350" cy="4537075"/>
          </a:xfrm>
        </p:spPr>
        <p:txBody>
          <a:bodyPr>
            <a:normAutofit fontScale="90000"/>
          </a:bodyPr>
          <a:lstStyle/>
          <a:p>
            <a:pPr eaLnBrk="1" hangingPunct="1"/>
            <a:r>
              <a:rPr lang="en-US" altLang="en-US" smtClean="0"/>
              <a:t>P(NJ) sues D(NJ) in the D.N.J. for +$75K for breach of a contract entered into in NJ with performance in NJ. </a:t>
            </a:r>
            <a:br>
              <a:rPr lang="en-US" altLang="en-US" smtClean="0"/>
            </a:br>
            <a:r>
              <a:rPr lang="en-US" altLang="en-US" smtClean="0"/>
              <a:t/>
            </a:r>
            <a:br>
              <a:rPr lang="en-US" altLang="en-US" smtClean="0"/>
            </a:br>
            <a:r>
              <a:rPr lang="en-US" altLang="en-US" smtClean="0"/>
              <a:t>D is served in NJ.</a:t>
            </a:r>
            <a:br>
              <a:rPr lang="en-US" altLang="en-US" smtClean="0"/>
            </a:br>
            <a:endParaRPr lang="en-US" altLang="en-US" smtClean="0"/>
          </a:p>
        </p:txBody>
      </p:sp>
    </p:spTree>
    <p:extLst>
      <p:ext uri="{BB962C8B-B14F-4D97-AF65-F5344CB8AC3E}">
        <p14:creationId xmlns:p14="http://schemas.microsoft.com/office/powerpoint/2010/main" val="3352862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371600" y="1063626"/>
            <a:ext cx="9296400" cy="4537075"/>
          </a:xfrm>
        </p:spPr>
        <p:txBody>
          <a:bodyPr>
            <a:normAutofit fontScale="90000"/>
          </a:bodyPr>
          <a:lstStyle/>
          <a:p>
            <a:pPr eaLnBrk="1" hangingPunct="1"/>
            <a:r>
              <a:rPr lang="en-US" altLang="en-US" smtClean="0"/>
              <a:t>P(NY) sues D(NJ) in the S.D.N.Y. for $40K for breach of a contract entered into in the S.D.N.Y. with performance in the S.D.N.Y. and for $40K for a brawl that occurred between the two in NJ. </a:t>
            </a:r>
            <a:br>
              <a:rPr lang="en-US" altLang="en-US" smtClean="0"/>
            </a:br>
            <a:r>
              <a:rPr lang="en-US" altLang="en-US" smtClean="0"/>
              <a:t/>
            </a:r>
            <a:br>
              <a:rPr lang="en-US" altLang="en-US" smtClean="0"/>
            </a:br>
            <a:r>
              <a:rPr lang="en-US" altLang="en-US" smtClean="0"/>
              <a:t>D is served in NJ.</a:t>
            </a:r>
            <a:br>
              <a:rPr lang="en-US" altLang="en-US" smtClean="0"/>
            </a:br>
            <a:endParaRPr lang="en-US" altLang="en-US" smtClean="0"/>
          </a:p>
        </p:txBody>
      </p:sp>
    </p:spTree>
    <p:extLst>
      <p:ext uri="{BB962C8B-B14F-4D97-AF65-F5344CB8AC3E}">
        <p14:creationId xmlns:p14="http://schemas.microsoft.com/office/powerpoint/2010/main" val="1128691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524000" y="1063626"/>
            <a:ext cx="9067800" cy="4594225"/>
          </a:xfrm>
        </p:spPr>
        <p:txBody>
          <a:bodyPr>
            <a:normAutofit fontScale="90000"/>
          </a:bodyPr>
          <a:lstStyle/>
          <a:p>
            <a:pPr eaLnBrk="1" hangingPunct="1"/>
            <a:r>
              <a:rPr lang="en-US" altLang="en-US" smtClean="0"/>
              <a:t>P(NY) sues D(NJ) in the S.D.N.Y. for $40K for breach of a contract entered into in the S.D.N.Y. with performance in the N.D.N.Y. and for $40K for a brawl that occurred between the two in NJ. </a:t>
            </a:r>
            <a:br>
              <a:rPr lang="en-US" altLang="en-US" smtClean="0"/>
            </a:br>
            <a:r>
              <a:rPr lang="en-US" altLang="en-US" smtClean="0"/>
              <a:t/>
            </a:r>
            <a:br>
              <a:rPr lang="en-US" altLang="en-US" smtClean="0"/>
            </a:br>
            <a:r>
              <a:rPr lang="en-US" altLang="en-US" smtClean="0"/>
              <a:t>D is served in the S.D.N.Y.</a:t>
            </a:r>
            <a:br>
              <a:rPr lang="en-US" altLang="en-US" smtClean="0"/>
            </a:br>
            <a:endParaRPr lang="en-US" altLang="en-US" smtClean="0"/>
          </a:p>
        </p:txBody>
      </p:sp>
    </p:spTree>
    <p:extLst>
      <p:ext uri="{BB962C8B-B14F-4D97-AF65-F5344CB8AC3E}">
        <p14:creationId xmlns:p14="http://schemas.microsoft.com/office/powerpoint/2010/main" val="327128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667000" y="1063626"/>
            <a:ext cx="6515100" cy="4708525"/>
          </a:xfrm>
        </p:spPr>
        <p:txBody>
          <a:bodyPr>
            <a:normAutofit fontScale="90000"/>
          </a:bodyPr>
          <a:lstStyle/>
          <a:p>
            <a:pPr algn="l" eaLnBrk="1" hangingPunct="1"/>
            <a:r>
              <a:rPr lang="en-US" altLang="en-US" smtClean="0"/>
              <a:t>- statutory, not a constitutional issue</a:t>
            </a:r>
            <a:br>
              <a:rPr lang="en-US" altLang="en-US" smtClean="0"/>
            </a:br>
            <a:r>
              <a:rPr lang="en-US" altLang="en-US" smtClean="0"/>
              <a:t>- about federal districts, not states</a:t>
            </a:r>
            <a:br>
              <a:rPr lang="en-US" altLang="en-US" smtClean="0"/>
            </a:br>
            <a:r>
              <a:rPr lang="en-US" altLang="en-US" smtClean="0"/>
              <a:t>- applicable only in federal court system</a:t>
            </a:r>
            <a:br>
              <a:rPr lang="en-US" altLang="en-US" smtClean="0"/>
            </a:br>
            <a:r>
              <a:rPr lang="en-US" altLang="en-US" smtClean="0"/>
              <a:t>- rough measure of convenience</a:t>
            </a:r>
          </a:p>
        </p:txBody>
      </p:sp>
    </p:spTree>
    <p:extLst>
      <p:ext uri="{BB962C8B-B14F-4D97-AF65-F5344CB8AC3E}">
        <p14:creationId xmlns:p14="http://schemas.microsoft.com/office/powerpoint/2010/main" val="1496581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2739" y="381000"/>
            <a:ext cx="928528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645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3494237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smtClean="0"/>
              <a:t>(c) Residency.--For all venue purposes--</a:t>
            </a:r>
            <a:br>
              <a:rPr lang="en-US" altLang="en-US" smtClean="0"/>
            </a:br>
            <a:r>
              <a:rPr lang="en-US" altLang="en-US" smtClean="0"/>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584079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smtClean="0"/>
              <a:t>1391(c)(3) </a:t>
            </a:r>
            <a:br>
              <a:rPr lang="en-US" altLang="en-US" smtClean="0"/>
            </a:br>
            <a:r>
              <a:rPr lang="en-US" altLang="en-US" smtClean="0"/>
              <a:t>a defendant not resident in the United States may be sued in any judicial district, and the joinder of such a defendant shall be disregarded in determining where the action may be brought with respect to other defendants.</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317030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76200"/>
            <a:ext cx="8915400" cy="3009900"/>
          </a:xfrm>
        </p:spPr>
        <p:txBody>
          <a:bodyPr/>
          <a:lstStyle/>
          <a:p>
            <a:pPr algn="l" eaLnBrk="1" hangingPunct="1"/>
            <a:r>
              <a:rPr lang="en-US" altLang="en-US" sz="2800"/>
              <a:t>P (San. Fran. – N.D. Cal.) sues D1 (NYC – S.D.N.Y.) &amp; D2 (Buffalo – W.D.N.Y.)</a:t>
            </a:r>
            <a:br>
              <a:rPr lang="en-US" altLang="en-US" sz="2800"/>
            </a:br>
            <a:r>
              <a:rPr lang="en-US" altLang="en-US" sz="2800"/>
              <a:t>Suit is under 42 U.S.C. § 1983 concerning an allegedly unlawful arrest that occurred in an airport in NJ (D.N.J.)</a:t>
            </a:r>
            <a:r>
              <a:rPr lang="en-US" altLang="en-US" smtClean="0"/>
              <a:t/>
            </a:r>
            <a:br>
              <a:rPr lang="en-US" altLang="en-US" smtClean="0"/>
            </a:br>
            <a:endParaRPr lang="en-US" altLang="en-US" smtClean="0"/>
          </a:p>
        </p:txBody>
      </p:sp>
      <p:pic>
        <p:nvPicPr>
          <p:cNvPr id="2560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65326"/>
            <a:ext cx="75438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962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76200"/>
            <a:ext cx="8839200" cy="2743200"/>
          </a:xfrm>
        </p:spPr>
        <p:txBody>
          <a:bodyPr/>
          <a:lstStyle/>
          <a:p>
            <a:pPr algn="l" eaLnBrk="1" hangingPunct="1"/>
            <a:r>
              <a:rPr lang="en-US" altLang="en-US" sz="2800"/>
              <a:t>P (San. Fran. – N.D. Cal.) sues D1 (NYC – S.D.N.Y.) &amp; D2 (Conn. – D. Conn.)</a:t>
            </a:r>
            <a:br>
              <a:rPr lang="en-US" altLang="en-US" sz="2800"/>
            </a:br>
            <a:r>
              <a:rPr lang="en-US" altLang="en-US" sz="2800"/>
              <a:t>Suit is under 42 U.S.C. § 1983 concerning an allegedly unlawful arrest that occurred in New Jersey (D.N.J.)</a:t>
            </a:r>
          </a:p>
        </p:txBody>
      </p:sp>
      <p:pic>
        <p:nvPicPr>
          <p:cNvPr id="26627"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12975"/>
            <a:ext cx="7239000"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77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550</Words>
  <Application>Microsoft Office PowerPoint</Application>
  <PresentationFormat>Widescreen</PresentationFormat>
  <Paragraphs>22</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Thurs., Oct. 13</vt:lpstr>
      <vt:lpstr>venue in federal court</vt:lpstr>
      <vt:lpstr>- statutory, not a constitutional issue - about federal districts, not states - applicable only in federal court system - rough measure of convenience</vt:lpstr>
      <vt:lpstr>PowerPoint Presentation</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1391(c)(3)  a defendant not resident in the United States may be sued in any judicial district, and the joinder of such a defendant shall be disregarded in determining where the action may be brought with respect to other defendants. </vt:lpstr>
      <vt:lpstr>P (San. Fran. – N.D. Cal.) sues D1 (NYC – S.D.N.Y.) &amp; D2 (Buffalo – W.D.N.Y.) Suit is under 42 U.S.C. § 1983 concerning an allegedly unlawful arrest that occurred in an airport in NJ (D.N.J.) </vt:lpstr>
      <vt:lpstr>P (San. Fran. – N.D. Cal.) sues D1 (NYC – S.D.N.Y.) &amp; D2 (Conn. – D. Conn.) Suit is under 42 U.S.C. § 1983 concerning an allegedly unlawful arrest that occurred in New Jersey (D.N.J.)</vt:lpstr>
      <vt:lpstr>P (San. Fran. – N.D. Cal.) sues D1 (NYC – S.D.N.Y.) &amp; D2 (Conn. – D. Conn.) - Suit is a Cal. state law breach of contract action concerning a contract signed in San Francisco for the construction of a hospital in Albany (N.D.N.Y.) - P claims hospital is not according to plans</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P (S.F. – N.D. Cal.) sues the D1 Corp. &amp; the D2 Corp.  Suit is a Cal. state law breach of contract action concerning a contract signed in San Francisco for the construction of a hospital in Albany (N.D.N.Y.) D1 Corp. built foundation; D2 Corp. built structure D1 Corp. incorporated in Delaware (D. Del.); main office in NYC (S.D.N.Y.); large branch office in Philadelphia (E.D. Pa.) D2 Corp. incorporated in Delaware (D. Del.); main office in Pittsburgh (W.D. Pa.); large branch office in Boston (D. Mass.)</vt:lpstr>
      <vt:lpstr>1391(b)(3) if there is no district in which an action may otherwise be brought as provided in this section, any judicial district in which any defendant is subject to the court's personal jurisdiction with respect to such action.</vt:lpstr>
      <vt:lpstr>P (S.F. – N.D. Cal.) sues the D1 (S.D.N.Y) &amp; D2 (E.D. Pa) Suit is breach of contract action concerning a contract signed in San Francisco for the construction of a hospital in Paris D1 built foundation; D2 built structure</vt:lpstr>
      <vt:lpstr>P (S.F. – N.D. Cal.) sues the D1 (S.D.N.Y) &amp; D2 (E.D. Pa) Suit is breach of contract action concerning a contract signed in London for the construction of a hospital in Paris D1 built foundation; D2 built structure</vt:lpstr>
      <vt:lpstr>SMJ PJ Venue</vt:lpstr>
      <vt:lpstr>P(NJ) sues D(NY) in D.N.J. for +$75K for breach of a contract entered into in NY with performance in NY.  D is served in NJ.</vt:lpstr>
      <vt:lpstr>P(NJ) sues D(NJ) in the S.D.N.Y. for +$75K for violation of his federal civil rights due to D’s arrest of P in Manhattan (in the S.D.N.Y.).   D is served in NJ. </vt:lpstr>
      <vt:lpstr>P(NJ) sues D(NY) in the D.N.J. for +$75K for negligence because he bought a pen from D in NY and took it home to NJ where it exploded.   D is served in NY. </vt:lpstr>
      <vt:lpstr>P(NJ) sues D(NJ) in the D.N.J. for +$75K for breach of a contract entered into in NJ with performance in NJ.   D is served in NJ. </vt:lpstr>
      <vt:lpstr>P(NY) sues D(NJ) in the S.D.N.Y. for $40K for breach of a contract entered into in the S.D.N.Y. with performance in the S.D.N.Y. and for $40K for a brawl that occurred between the two in NJ.   D is served in NJ. </vt:lpstr>
      <vt:lpstr>P(NY) sues D(NJ) in the S.D.N.Y. for $40K for breach of a contract entered into in the S.D.N.Y. with performance in the N.D.N.Y. and for $40K for a brawl that occurred between the two in NJ.   D is served in the S.D.N.Y. </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Owner</cp:lastModifiedBy>
  <cp:revision>10</cp:revision>
  <dcterms:created xsi:type="dcterms:W3CDTF">2016-10-04T18:58:36Z</dcterms:created>
  <dcterms:modified xsi:type="dcterms:W3CDTF">2016-10-13T13:24:07Z</dcterms:modified>
</cp:coreProperties>
</file>