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370" r:id="rId3"/>
    <p:sldId id="258" r:id="rId4"/>
    <p:sldId id="316" r:id="rId5"/>
    <p:sldId id="332" r:id="rId6"/>
    <p:sldId id="329" r:id="rId7"/>
    <p:sldId id="371" r:id="rId8"/>
    <p:sldId id="372" r:id="rId9"/>
    <p:sldId id="330" r:id="rId10"/>
    <p:sldId id="331" r:id="rId11"/>
    <p:sldId id="333" r:id="rId12"/>
    <p:sldId id="334" r:id="rId13"/>
    <p:sldId id="335" r:id="rId14"/>
    <p:sldId id="336" r:id="rId15"/>
    <p:sldId id="337" r:id="rId16"/>
    <p:sldId id="338" r:id="rId17"/>
    <p:sldId id="339" r:id="rId18"/>
    <p:sldId id="340" r:id="rId19"/>
    <p:sldId id="341" r:id="rId20"/>
    <p:sldId id="342" r:id="rId21"/>
    <p:sldId id="343" r:id="rId22"/>
    <p:sldId id="344" r:id="rId23"/>
    <p:sldId id="345" r:id="rId24"/>
    <p:sldId id="346" r:id="rId25"/>
    <p:sldId id="347" r:id="rId26"/>
    <p:sldId id="348" r:id="rId27"/>
    <p:sldId id="349" r:id="rId28"/>
    <p:sldId id="350" r:id="rId29"/>
    <p:sldId id="351" r:id="rId30"/>
    <p:sldId id="352" r:id="rId31"/>
    <p:sldId id="353" r:id="rId32"/>
    <p:sldId id="354" r:id="rId33"/>
    <p:sldId id="355" r:id="rId34"/>
    <p:sldId id="356" r:id="rId35"/>
    <p:sldId id="357" r:id="rId36"/>
    <p:sldId id="358" r:id="rId37"/>
    <p:sldId id="359" r:id="rId38"/>
    <p:sldId id="360" r:id="rId39"/>
    <p:sldId id="361" r:id="rId40"/>
    <p:sldId id="362" r:id="rId41"/>
    <p:sldId id="363" r:id="rId42"/>
    <p:sldId id="364" r:id="rId43"/>
    <p:sldId id="365" r:id="rId44"/>
    <p:sldId id="366" r:id="rId45"/>
    <p:sldId id="367" r:id="rId46"/>
    <p:sldId id="368" r:id="rId47"/>
    <p:sldId id="369" r:id="rId4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varScale="1">
        <p:scale>
          <a:sx n="82" d="100"/>
          <a:sy n="82" d="100"/>
        </p:scale>
        <p:origin x="96" y="18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897A3D2-F7CB-45EF-856E-36BD18665A59}"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B2AE58-61C5-40DF-983F-170B8943705E}" type="slidenum">
              <a:rPr lang="en-US" smtClean="0"/>
              <a:t>‹#›</a:t>
            </a:fld>
            <a:endParaRPr lang="en-US"/>
          </a:p>
        </p:txBody>
      </p:sp>
    </p:spTree>
    <p:extLst>
      <p:ext uri="{BB962C8B-B14F-4D97-AF65-F5344CB8AC3E}">
        <p14:creationId xmlns:p14="http://schemas.microsoft.com/office/powerpoint/2010/main" val="3618107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97A3D2-F7CB-45EF-856E-36BD18665A59}"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B2AE58-61C5-40DF-983F-170B8943705E}" type="slidenum">
              <a:rPr lang="en-US" smtClean="0"/>
              <a:t>‹#›</a:t>
            </a:fld>
            <a:endParaRPr lang="en-US"/>
          </a:p>
        </p:txBody>
      </p:sp>
    </p:spTree>
    <p:extLst>
      <p:ext uri="{BB962C8B-B14F-4D97-AF65-F5344CB8AC3E}">
        <p14:creationId xmlns:p14="http://schemas.microsoft.com/office/powerpoint/2010/main" val="13417719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97A3D2-F7CB-45EF-856E-36BD18665A59}"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B2AE58-61C5-40DF-983F-170B8943705E}" type="slidenum">
              <a:rPr lang="en-US" smtClean="0"/>
              <a:t>‹#›</a:t>
            </a:fld>
            <a:endParaRPr lang="en-US"/>
          </a:p>
        </p:txBody>
      </p:sp>
    </p:spTree>
    <p:extLst>
      <p:ext uri="{BB962C8B-B14F-4D97-AF65-F5344CB8AC3E}">
        <p14:creationId xmlns:p14="http://schemas.microsoft.com/office/powerpoint/2010/main" val="771279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97A3D2-F7CB-45EF-856E-36BD18665A59}"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B2AE58-61C5-40DF-983F-170B8943705E}" type="slidenum">
              <a:rPr lang="en-US" smtClean="0"/>
              <a:t>‹#›</a:t>
            </a:fld>
            <a:endParaRPr lang="en-US"/>
          </a:p>
        </p:txBody>
      </p:sp>
    </p:spTree>
    <p:extLst>
      <p:ext uri="{BB962C8B-B14F-4D97-AF65-F5344CB8AC3E}">
        <p14:creationId xmlns:p14="http://schemas.microsoft.com/office/powerpoint/2010/main" val="2653868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97A3D2-F7CB-45EF-856E-36BD18665A59}" type="datetimeFigureOut">
              <a:rPr lang="en-US" smtClean="0"/>
              <a:t>10/12/2016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DB2AE58-61C5-40DF-983F-170B8943705E}" type="slidenum">
              <a:rPr lang="en-US" smtClean="0"/>
              <a:t>‹#›</a:t>
            </a:fld>
            <a:endParaRPr lang="en-US"/>
          </a:p>
        </p:txBody>
      </p:sp>
    </p:spTree>
    <p:extLst>
      <p:ext uri="{BB962C8B-B14F-4D97-AF65-F5344CB8AC3E}">
        <p14:creationId xmlns:p14="http://schemas.microsoft.com/office/powerpoint/2010/main" val="202404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897A3D2-F7CB-45EF-856E-36BD18665A59}" type="datetimeFigureOut">
              <a:rPr lang="en-US" smtClean="0"/>
              <a:t>10/12/2016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B2AE58-61C5-40DF-983F-170B8943705E}" type="slidenum">
              <a:rPr lang="en-US" smtClean="0"/>
              <a:t>‹#›</a:t>
            </a:fld>
            <a:endParaRPr lang="en-US"/>
          </a:p>
        </p:txBody>
      </p:sp>
    </p:spTree>
    <p:extLst>
      <p:ext uri="{BB962C8B-B14F-4D97-AF65-F5344CB8AC3E}">
        <p14:creationId xmlns:p14="http://schemas.microsoft.com/office/powerpoint/2010/main" val="41689802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897A3D2-F7CB-45EF-856E-36BD18665A59}" type="datetimeFigureOut">
              <a:rPr lang="en-US" smtClean="0"/>
              <a:t>10/12/2016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DB2AE58-61C5-40DF-983F-170B8943705E}" type="slidenum">
              <a:rPr lang="en-US" smtClean="0"/>
              <a:t>‹#›</a:t>
            </a:fld>
            <a:endParaRPr lang="en-US"/>
          </a:p>
        </p:txBody>
      </p:sp>
    </p:spTree>
    <p:extLst>
      <p:ext uri="{BB962C8B-B14F-4D97-AF65-F5344CB8AC3E}">
        <p14:creationId xmlns:p14="http://schemas.microsoft.com/office/powerpoint/2010/main" val="2374550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897A3D2-F7CB-45EF-856E-36BD18665A59}" type="datetimeFigureOut">
              <a:rPr lang="en-US" smtClean="0"/>
              <a:t>10/12/2016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DB2AE58-61C5-40DF-983F-170B8943705E}" type="slidenum">
              <a:rPr lang="en-US" smtClean="0"/>
              <a:t>‹#›</a:t>
            </a:fld>
            <a:endParaRPr lang="en-US"/>
          </a:p>
        </p:txBody>
      </p:sp>
    </p:spTree>
    <p:extLst>
      <p:ext uri="{BB962C8B-B14F-4D97-AF65-F5344CB8AC3E}">
        <p14:creationId xmlns:p14="http://schemas.microsoft.com/office/powerpoint/2010/main" val="29867931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97A3D2-F7CB-45EF-856E-36BD18665A59}" type="datetimeFigureOut">
              <a:rPr lang="en-US" smtClean="0"/>
              <a:t>10/12/2016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DB2AE58-61C5-40DF-983F-170B8943705E}" type="slidenum">
              <a:rPr lang="en-US" smtClean="0"/>
              <a:t>‹#›</a:t>
            </a:fld>
            <a:endParaRPr lang="en-US"/>
          </a:p>
        </p:txBody>
      </p:sp>
    </p:spTree>
    <p:extLst>
      <p:ext uri="{BB962C8B-B14F-4D97-AF65-F5344CB8AC3E}">
        <p14:creationId xmlns:p14="http://schemas.microsoft.com/office/powerpoint/2010/main" val="1144357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97A3D2-F7CB-45EF-856E-36BD18665A59}" type="datetimeFigureOut">
              <a:rPr lang="en-US" smtClean="0"/>
              <a:t>10/12/2016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B2AE58-61C5-40DF-983F-170B8943705E}" type="slidenum">
              <a:rPr lang="en-US" smtClean="0"/>
              <a:t>‹#›</a:t>
            </a:fld>
            <a:endParaRPr lang="en-US"/>
          </a:p>
        </p:txBody>
      </p:sp>
    </p:spTree>
    <p:extLst>
      <p:ext uri="{BB962C8B-B14F-4D97-AF65-F5344CB8AC3E}">
        <p14:creationId xmlns:p14="http://schemas.microsoft.com/office/powerpoint/2010/main" val="42884262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97A3D2-F7CB-45EF-856E-36BD18665A59}" type="datetimeFigureOut">
              <a:rPr lang="en-US" smtClean="0"/>
              <a:t>10/12/2016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DB2AE58-61C5-40DF-983F-170B8943705E}" type="slidenum">
              <a:rPr lang="en-US" smtClean="0"/>
              <a:t>‹#›</a:t>
            </a:fld>
            <a:endParaRPr lang="en-US"/>
          </a:p>
        </p:txBody>
      </p:sp>
    </p:spTree>
    <p:extLst>
      <p:ext uri="{BB962C8B-B14F-4D97-AF65-F5344CB8AC3E}">
        <p14:creationId xmlns:p14="http://schemas.microsoft.com/office/powerpoint/2010/main" val="1086544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97A3D2-F7CB-45EF-856E-36BD18665A59}" type="datetimeFigureOut">
              <a:rPr lang="en-US" smtClean="0"/>
              <a:t>10/12/2016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B2AE58-61C5-40DF-983F-170B8943705E}" type="slidenum">
              <a:rPr lang="en-US" smtClean="0"/>
              <a:t>‹#›</a:t>
            </a:fld>
            <a:endParaRPr lang="en-US"/>
          </a:p>
        </p:txBody>
      </p:sp>
    </p:spTree>
    <p:extLst>
      <p:ext uri="{BB962C8B-B14F-4D97-AF65-F5344CB8AC3E}">
        <p14:creationId xmlns:p14="http://schemas.microsoft.com/office/powerpoint/2010/main" val="7990595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905000" y="274638"/>
            <a:ext cx="8305800" cy="5668962"/>
          </a:xfrm>
        </p:spPr>
        <p:txBody>
          <a:bodyPr/>
          <a:lstStyle/>
          <a:p>
            <a:pPr eaLnBrk="1" hangingPunct="1"/>
            <a:r>
              <a:rPr lang="en-US" altLang="en-US" dirty="0" smtClean="0"/>
              <a:t>Wed., Oct. 12</a:t>
            </a:r>
          </a:p>
        </p:txBody>
      </p:sp>
    </p:spTree>
    <p:extLst>
      <p:ext uri="{BB962C8B-B14F-4D97-AF65-F5344CB8AC3E}">
        <p14:creationId xmlns:p14="http://schemas.microsoft.com/office/powerpoint/2010/main" val="21972754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97026" y="1143001"/>
            <a:ext cx="9070975" cy="4608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267216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1600200" y="609600"/>
            <a:ext cx="8991600" cy="6248400"/>
          </a:xfrm>
        </p:spPr>
        <p:txBody>
          <a:bodyPr/>
          <a:lstStyle/>
          <a:p>
            <a:pPr algn="l" eaLnBrk="1" hangingPunct="1"/>
            <a:r>
              <a:rPr lang="en-US" altLang="en-US" sz="3200"/>
              <a:t>P (a citizen of Nebraska) sues D (a citizen of New York) for $100,000 damages in Nebraska state court in connection with a brawl that occurred in Illinois. D has never been to the state of Nebraska and owns no property there. D appears to argue that the Nebraska state court lacks personal jurisdiction over her. Under Nebraska state law, however, motions to dismiss for lack of personal jurisdiction are not allowed: Anyone appearing before a Nebraska state court, even when arguing lack of personal jurisdiction, submits himself to general personal jurisdiction. </a:t>
            </a:r>
          </a:p>
        </p:txBody>
      </p:sp>
    </p:spTree>
    <p:extLst>
      <p:ext uri="{BB962C8B-B14F-4D97-AF65-F5344CB8AC3E}">
        <p14:creationId xmlns:p14="http://schemas.microsoft.com/office/powerpoint/2010/main" val="11978835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 y="152400"/>
            <a:ext cx="12027876" cy="6377353"/>
          </a:xfrm>
        </p:spPr>
        <p:txBody>
          <a:bodyPr>
            <a:noAutofit/>
          </a:bodyPr>
          <a:lstStyle/>
          <a:p>
            <a:pPr algn="l" eaLnBrk="1" hangingPunct="1"/>
            <a:r>
              <a:rPr lang="en-US" altLang="en-US" sz="2200" dirty="0"/>
              <a:t>- D Corp (Ore) manufactures thimbles</a:t>
            </a:r>
            <a:br>
              <a:rPr lang="en-US" altLang="en-US" sz="2200" dirty="0"/>
            </a:br>
            <a:r>
              <a:rPr lang="en-US" altLang="en-US" sz="2200" dirty="0"/>
              <a:t>- engaged in a national search to locate a suitable engineer to work at its only manufacturing plant, located Medford, Ore</a:t>
            </a:r>
            <a:br>
              <a:rPr lang="en-US" altLang="en-US" sz="2200" dirty="0"/>
            </a:br>
            <a:r>
              <a:rPr lang="en-US" altLang="en-US" sz="2200" dirty="0"/>
              <a:t>- search involved advertisements in a trade publication with a national circulation </a:t>
            </a:r>
            <a:br>
              <a:rPr lang="en-US" altLang="en-US" sz="2200" dirty="0"/>
            </a:br>
            <a:r>
              <a:rPr lang="en-US" altLang="en-US" sz="2200" dirty="0"/>
              <a:t>- used a company that specializes in recruiting highly trained employees</a:t>
            </a:r>
            <a:br>
              <a:rPr lang="en-US" altLang="en-US" sz="2200" dirty="0"/>
            </a:br>
            <a:r>
              <a:rPr lang="en-US" altLang="en-US" sz="2200" dirty="0"/>
              <a:t>- recruitment company located P, who lived in Yreka, California – only 50 miles from Medford, Oregon</a:t>
            </a:r>
            <a:br>
              <a:rPr lang="en-US" altLang="en-US" sz="2200" dirty="0"/>
            </a:br>
            <a:r>
              <a:rPr lang="en-US" altLang="en-US" sz="2200" dirty="0"/>
              <a:t>- a letter sent from the D Corp’s main office in Medford to P’s home in Yreka, the D Corp offered P a job, and P accepted</a:t>
            </a:r>
            <a:br>
              <a:rPr lang="en-US" altLang="en-US" sz="2200" dirty="0"/>
            </a:br>
            <a:r>
              <a:rPr lang="en-US" altLang="en-US" sz="2200" dirty="0"/>
              <a:t>- P decided to continue living in Yreka and to commute the fifty miles to work.</a:t>
            </a:r>
            <a:br>
              <a:rPr lang="en-US" altLang="en-US" sz="2200" dirty="0"/>
            </a:br>
            <a:r>
              <a:rPr lang="en-US" altLang="en-US" sz="2200" dirty="0"/>
              <a:t>- P got into a serious accident working on a machine at the Oregon factory</a:t>
            </a:r>
            <a:br>
              <a:rPr lang="en-US" altLang="en-US" sz="2200" dirty="0"/>
            </a:br>
            <a:r>
              <a:rPr lang="en-US" altLang="en-US" sz="2200" dirty="0"/>
              <a:t>- sued D Corp under state-law negligence concerning the maintenance of the machine in </a:t>
            </a:r>
            <a:r>
              <a:rPr lang="en-US" altLang="en-US" sz="2200" dirty="0" smtClean="0"/>
              <a:t>Cal. state </a:t>
            </a:r>
            <a:r>
              <a:rPr lang="en-US" altLang="en-US" sz="2200" dirty="0" err="1" smtClean="0"/>
              <a:t>ct</a:t>
            </a:r>
            <a:r>
              <a:rPr lang="en-US" altLang="en-US" sz="2200" dirty="0" smtClean="0"/>
              <a:t/>
            </a:r>
            <a:br>
              <a:rPr lang="en-US" altLang="en-US" sz="2200" dirty="0" smtClean="0"/>
            </a:br>
            <a:r>
              <a:rPr lang="en-US" altLang="en-US" sz="2200" dirty="0" smtClean="0"/>
              <a:t>- </a:t>
            </a:r>
            <a:r>
              <a:rPr lang="en-US" altLang="en-US" sz="2200" dirty="0"/>
              <a:t>D Corp’s other contacts with the state of California are the following: </a:t>
            </a:r>
            <a:br>
              <a:rPr lang="en-US" altLang="en-US" sz="2200" dirty="0"/>
            </a:br>
            <a:r>
              <a:rPr lang="en-US" altLang="en-US" sz="2200" dirty="0"/>
              <a:t>- The D Corp’s thimbles are sold all over the world, including in California, although distribution of the thimbles is through an independent distributing company that takes ownership of them at the D Corp plant in Oregon</a:t>
            </a:r>
            <a:br>
              <a:rPr lang="en-US" altLang="en-US" sz="2200" dirty="0"/>
            </a:br>
            <a:r>
              <a:rPr lang="en-US" altLang="en-US" sz="2200" dirty="0"/>
              <a:t>- The D Corp sells about 100,000 thimbles per year in California </a:t>
            </a:r>
            <a:r>
              <a:rPr lang="en-US" altLang="en-US" sz="2200" dirty="0"/>
              <a:t/>
            </a:r>
            <a:br>
              <a:rPr lang="en-US" altLang="en-US" sz="2200" dirty="0"/>
            </a:br>
            <a:r>
              <a:rPr lang="en-US" altLang="en-US" sz="2200" dirty="0" smtClean="0"/>
              <a:t>- </a:t>
            </a:r>
            <a:r>
              <a:rPr lang="en-US" altLang="en-US" sz="2200" dirty="0"/>
              <a:t>The California sales of its thimbles amount to around $10,000 per year and constitute around 3% of the D Corp’s total yearly production</a:t>
            </a:r>
            <a:br>
              <a:rPr lang="en-US" altLang="en-US" sz="2200" dirty="0"/>
            </a:br>
            <a:r>
              <a:rPr lang="en-US" altLang="en-US" sz="2200" dirty="0"/>
              <a:t>- D Corp does not advertise its thimbles in California, nor does it own property, maintain an office, or have an agent for service of process there. </a:t>
            </a:r>
            <a:br>
              <a:rPr lang="en-US" altLang="en-US" sz="2200" dirty="0"/>
            </a:br>
            <a:r>
              <a:rPr lang="en-US" altLang="en-US" sz="2200" dirty="0"/>
              <a:t>-PJ? </a:t>
            </a:r>
          </a:p>
        </p:txBody>
      </p:sp>
    </p:spTree>
    <p:extLst>
      <p:ext uri="{BB962C8B-B14F-4D97-AF65-F5344CB8AC3E}">
        <p14:creationId xmlns:p14="http://schemas.microsoft.com/office/powerpoint/2010/main" val="4305823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838450" y="1063626"/>
            <a:ext cx="6343650" cy="4708525"/>
          </a:xfrm>
        </p:spPr>
        <p:txBody>
          <a:bodyPr/>
          <a:lstStyle/>
          <a:p>
            <a:pPr eaLnBrk="1" hangingPunct="1"/>
            <a:r>
              <a:rPr lang="en-US" altLang="en-US" smtClean="0"/>
              <a:t>PJ in federal court</a:t>
            </a:r>
          </a:p>
        </p:txBody>
      </p:sp>
    </p:spTree>
    <p:extLst>
      <p:ext uri="{BB962C8B-B14F-4D97-AF65-F5344CB8AC3E}">
        <p14:creationId xmlns:p14="http://schemas.microsoft.com/office/powerpoint/2010/main" val="3643284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2895600" y="1063626"/>
            <a:ext cx="6286500" cy="4651375"/>
          </a:xfrm>
        </p:spPr>
        <p:txBody>
          <a:bodyPr/>
          <a:lstStyle/>
          <a:p>
            <a:pPr eaLnBrk="1" hangingPunct="1"/>
            <a:r>
              <a:rPr lang="en-US" altLang="en-US" smtClean="0"/>
              <a:t>U.S. Const. Amendment V.</a:t>
            </a:r>
            <a:br>
              <a:rPr lang="en-US" altLang="en-US" smtClean="0"/>
            </a:br>
            <a:r>
              <a:rPr lang="en-US" altLang="en-US" smtClean="0"/>
              <a:t/>
            </a:r>
            <a:br>
              <a:rPr lang="en-US" altLang="en-US" smtClean="0"/>
            </a:br>
            <a:r>
              <a:rPr lang="en-US" altLang="en-US" smtClean="0"/>
              <a:t>No person shall . . . be deprived of life, liberty, or property, without due process of law . . . </a:t>
            </a:r>
            <a:br>
              <a:rPr lang="en-US" altLang="en-US" smtClean="0"/>
            </a:br>
            <a:endParaRPr lang="en-US" altLang="en-US" smtClean="0"/>
          </a:p>
        </p:txBody>
      </p:sp>
    </p:spTree>
    <p:extLst>
      <p:ext uri="{BB962C8B-B14F-4D97-AF65-F5344CB8AC3E}">
        <p14:creationId xmlns:p14="http://schemas.microsoft.com/office/powerpoint/2010/main" val="22404114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1600200" y="0"/>
            <a:ext cx="8915400" cy="6858000"/>
          </a:xfrm>
        </p:spPr>
        <p:txBody>
          <a:bodyPr/>
          <a:lstStyle/>
          <a:p>
            <a:pPr algn="l" eaLnBrk="1" hangingPunct="1"/>
            <a:r>
              <a:rPr lang="en-US" altLang="en-US" sz="3200" b="1"/>
              <a:t>Rule 4. Summons</a:t>
            </a:r>
            <a:r>
              <a:rPr lang="en-US" altLang="en-US" sz="3200"/>
              <a:t/>
            </a:r>
            <a:br>
              <a:rPr lang="en-US" altLang="en-US" sz="3200"/>
            </a:br>
            <a:r>
              <a:rPr lang="en-US" altLang="en-US" sz="3200"/>
              <a:t>(k) Territorial Limits of Effective Service.</a:t>
            </a:r>
            <a:br>
              <a:rPr lang="en-US" altLang="en-US" sz="3200"/>
            </a:br>
            <a:r>
              <a:rPr lang="en-US" altLang="en-US" sz="3200"/>
              <a:t>(1) In General. Serving a summons or filing a waiver of service establishes personal jurisdiction over a defendant:</a:t>
            </a:r>
            <a:br>
              <a:rPr lang="en-US" altLang="en-US" sz="3200"/>
            </a:br>
            <a:r>
              <a:rPr lang="en-US" altLang="en-US" sz="3200"/>
              <a:t>(A) who is subject to the jurisdiction of a court of general jurisdiction in the state where the district court is located;</a:t>
            </a:r>
            <a:br>
              <a:rPr lang="en-US" altLang="en-US" sz="3200"/>
            </a:br>
            <a:r>
              <a:rPr lang="en-US" altLang="en-US" sz="3200"/>
              <a:t>…</a:t>
            </a:r>
            <a:br>
              <a:rPr lang="en-US" altLang="en-US" sz="3200"/>
            </a:br>
            <a:r>
              <a:rPr lang="en-US" altLang="en-US" sz="3200"/>
              <a:t>(C) when authorized by a federal statute.</a:t>
            </a:r>
          </a:p>
        </p:txBody>
      </p:sp>
    </p:spTree>
    <p:extLst>
      <p:ext uri="{BB962C8B-B14F-4D97-AF65-F5344CB8AC3E}">
        <p14:creationId xmlns:p14="http://schemas.microsoft.com/office/powerpoint/2010/main" val="1265867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1676400" y="990600"/>
            <a:ext cx="7677150" cy="4838700"/>
          </a:xfrm>
        </p:spPr>
        <p:txBody>
          <a:bodyPr>
            <a:normAutofit fontScale="90000"/>
          </a:bodyPr>
          <a:lstStyle/>
          <a:p>
            <a:pPr algn="l" eaLnBrk="1" hangingPunct="1"/>
            <a:r>
              <a:rPr lang="en-US" altLang="en-US" smtClean="0"/>
              <a:t>- P (NY) sues D (NJ) for a state law battery that occurred in New York City. </a:t>
            </a:r>
            <a:br>
              <a:rPr lang="en-US" altLang="en-US" smtClean="0"/>
            </a:br>
            <a:r>
              <a:rPr lang="en-US" altLang="en-US" smtClean="0"/>
              <a:t>- P brings the suit in federal court in Alaska </a:t>
            </a:r>
            <a:br>
              <a:rPr lang="en-US" altLang="en-US" smtClean="0"/>
            </a:br>
            <a:r>
              <a:rPr lang="en-US" altLang="en-US" smtClean="0"/>
              <a:t>- D is served in NJ</a:t>
            </a:r>
            <a:br>
              <a:rPr lang="en-US" altLang="en-US" smtClean="0"/>
            </a:br>
            <a:r>
              <a:rPr lang="en-US" altLang="en-US" smtClean="0"/>
              <a:t>- D has never visited Alaska and has never had any contact with the state</a:t>
            </a:r>
          </a:p>
        </p:txBody>
      </p:sp>
    </p:spTree>
    <p:extLst>
      <p:ext uri="{BB962C8B-B14F-4D97-AF65-F5344CB8AC3E}">
        <p14:creationId xmlns:p14="http://schemas.microsoft.com/office/powerpoint/2010/main" val="38968147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524000" y="533400"/>
            <a:ext cx="9067800" cy="5943600"/>
          </a:xfrm>
        </p:spPr>
        <p:txBody>
          <a:bodyPr/>
          <a:lstStyle/>
          <a:p>
            <a:pPr algn="l" eaLnBrk="1" hangingPunct="1"/>
            <a:r>
              <a:rPr lang="en-US" altLang="en-US" sz="3200"/>
              <a:t>(2) Federal Claim Outside State-Court Jurisdiction. For a claim that arises under federal law, serving a summons or filing a</a:t>
            </a:r>
            <a:br>
              <a:rPr lang="en-US" altLang="en-US" sz="3200"/>
            </a:br>
            <a:r>
              <a:rPr lang="en-US" altLang="en-US" sz="3200"/>
              <a:t>waiver of service establishes personal jurisdiction over a defendant if:</a:t>
            </a:r>
            <a:br>
              <a:rPr lang="en-US" altLang="en-US" sz="3200"/>
            </a:br>
            <a:r>
              <a:rPr lang="en-US" altLang="en-US" sz="3200"/>
              <a:t>(A) the defendant is not subject to jurisdiction in any state’s courts of general jurisdiction; and</a:t>
            </a:r>
            <a:br>
              <a:rPr lang="en-US" altLang="en-US" sz="3200"/>
            </a:br>
            <a:r>
              <a:rPr lang="en-US" altLang="en-US" sz="3200"/>
              <a:t>(B) exercising jurisdiction is consistent with the United States Constitution and laws.</a:t>
            </a:r>
            <a:br>
              <a:rPr lang="en-US" altLang="en-US" sz="3200"/>
            </a:br>
            <a:endParaRPr lang="en-US" altLang="en-US" sz="3200"/>
          </a:p>
        </p:txBody>
      </p:sp>
    </p:spTree>
    <p:extLst>
      <p:ext uri="{BB962C8B-B14F-4D97-AF65-F5344CB8AC3E}">
        <p14:creationId xmlns:p14="http://schemas.microsoft.com/office/powerpoint/2010/main" val="35660300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063626"/>
            <a:ext cx="8915400" cy="4479925"/>
          </a:xfrm>
        </p:spPr>
        <p:txBody>
          <a:bodyPr rtlCol="0">
            <a:normAutofit fontScale="90000"/>
          </a:bodyPr>
          <a:lstStyle/>
          <a:p>
            <a:pPr>
              <a:defRPr/>
            </a:pPr>
            <a:r>
              <a:rPr lang="en-US" dirty="0" smtClean="0"/>
              <a:t>P (Va.) brings suit in federal court in Virginia against D, a German domiciliary residing in Germany, for a battery that the German committed against him in New York. </a:t>
            </a:r>
            <a:br>
              <a:rPr lang="en-US" dirty="0" smtClean="0"/>
            </a:br>
            <a:r>
              <a:rPr lang="en-US" dirty="0" smtClean="0"/>
              <a:t>The German has no other contacts with the United States besides the brief trip to NY during which the alleged battery occurred. </a:t>
            </a:r>
            <a:br>
              <a:rPr lang="en-US" dirty="0" smtClean="0"/>
            </a:br>
            <a:r>
              <a:rPr lang="en-US" dirty="0" smtClean="0"/>
              <a:t>Is there PJ? </a:t>
            </a:r>
          </a:p>
        </p:txBody>
      </p:sp>
    </p:spTree>
    <p:extLst>
      <p:ext uri="{BB962C8B-B14F-4D97-AF65-F5344CB8AC3E}">
        <p14:creationId xmlns:p14="http://schemas.microsoft.com/office/powerpoint/2010/main" val="7321127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1524000" y="1063626"/>
            <a:ext cx="8991600" cy="4765675"/>
          </a:xfrm>
        </p:spPr>
        <p:txBody>
          <a:bodyPr/>
          <a:lstStyle/>
          <a:p>
            <a:pPr algn="l" eaLnBrk="1" hangingPunct="1"/>
            <a:r>
              <a:rPr lang="en-US" altLang="en-US" smtClean="0"/>
              <a:t>Saudi terrorist is sued under a federal antiterrorism act allowing for American victims of foreign terrorism to sue for damages. (The alleged acts of terrorism in this case occurred in Saudi Arabia.) The action is brought in federal court in New York. Is there PJ? </a:t>
            </a:r>
          </a:p>
        </p:txBody>
      </p:sp>
    </p:spTree>
    <p:extLst>
      <p:ext uri="{BB962C8B-B14F-4D97-AF65-F5344CB8AC3E}">
        <p14:creationId xmlns:p14="http://schemas.microsoft.com/office/powerpoint/2010/main" val="27994234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5108" y="365125"/>
            <a:ext cx="10638692" cy="5801213"/>
          </a:xfrm>
        </p:spPr>
        <p:txBody>
          <a:bodyPr/>
          <a:lstStyle/>
          <a:p>
            <a:r>
              <a:rPr lang="en-US" dirty="0"/>
              <a:t>r</a:t>
            </a:r>
            <a:r>
              <a:rPr lang="en-US" dirty="0" smtClean="0"/>
              <a:t>eview session today – Rm. 141</a:t>
            </a:r>
            <a:endParaRPr lang="en-US" dirty="0"/>
          </a:p>
        </p:txBody>
      </p:sp>
    </p:spTree>
    <p:extLst>
      <p:ext uri="{BB962C8B-B14F-4D97-AF65-F5344CB8AC3E}">
        <p14:creationId xmlns:p14="http://schemas.microsoft.com/office/powerpoint/2010/main" val="15795449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1738314" y="1131889"/>
            <a:ext cx="8301037" cy="4746625"/>
          </a:xfrm>
        </p:spPr>
        <p:txBody>
          <a:bodyPr/>
          <a:lstStyle/>
          <a:p>
            <a:pPr eaLnBrk="1" hangingPunct="1"/>
            <a:r>
              <a:rPr lang="en-US" altLang="en-US" smtClean="0"/>
              <a:t>Is there PJ?</a:t>
            </a:r>
            <a:br>
              <a:rPr lang="en-US" altLang="en-US" smtClean="0"/>
            </a:br>
            <a:r>
              <a:rPr lang="en-US" altLang="en-US" smtClean="0"/>
              <a:t/>
            </a:r>
            <a:br>
              <a:rPr lang="en-US" altLang="en-US" smtClean="0"/>
            </a:br>
            <a:r>
              <a:rPr lang="en-US" altLang="en-US" smtClean="0"/>
              <a:t>All actions are brought in the Southern District of New York...</a:t>
            </a:r>
            <a:br>
              <a:rPr lang="en-US" altLang="en-US" smtClean="0"/>
            </a:br>
            <a:r>
              <a:rPr lang="en-US" altLang="en-US" smtClean="0"/>
              <a:t/>
            </a:r>
            <a:br>
              <a:rPr lang="en-US" altLang="en-US" smtClean="0"/>
            </a:br>
            <a:endParaRPr lang="en-US" altLang="en-US" smtClean="0"/>
          </a:p>
        </p:txBody>
      </p:sp>
    </p:spTree>
    <p:extLst>
      <p:ext uri="{BB962C8B-B14F-4D97-AF65-F5344CB8AC3E}">
        <p14:creationId xmlns:p14="http://schemas.microsoft.com/office/powerpoint/2010/main" val="42437580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1831976" y="1131889"/>
            <a:ext cx="8207375" cy="4746625"/>
          </a:xfrm>
        </p:spPr>
        <p:txBody>
          <a:bodyPr/>
          <a:lstStyle/>
          <a:p>
            <a:pPr algn="l" eaLnBrk="1" hangingPunct="1"/>
            <a:r>
              <a:rPr lang="en-US" altLang="en-US" smtClean="0"/>
              <a:t>A federal civil rights action concerning the defendant’s arrest of the plaintiff in Buffalo, NY. Defendant lives in Pennsylvania and is served there. </a:t>
            </a:r>
          </a:p>
        </p:txBody>
      </p:sp>
    </p:spTree>
    <p:extLst>
      <p:ext uri="{BB962C8B-B14F-4D97-AF65-F5344CB8AC3E}">
        <p14:creationId xmlns:p14="http://schemas.microsoft.com/office/powerpoint/2010/main" val="16547368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600200" y="1131888"/>
            <a:ext cx="9067800" cy="4375150"/>
          </a:xfrm>
        </p:spPr>
        <p:txBody>
          <a:bodyPr>
            <a:normAutofit fontScale="90000"/>
          </a:bodyPr>
          <a:lstStyle/>
          <a:p>
            <a:pPr algn="l" eaLnBrk="1" hangingPunct="1"/>
            <a:r>
              <a:rPr lang="en-US" altLang="en-US" sz="3600"/>
              <a:t>A California state-law product liability action brought as a diversity action by a California plaintiff against a corporation incorporated in Delaware with its principal place of business in Tennessee. The defendant corporation has a large factory and branch office in Buffalo, New York (with 10,000 employees) but the plaintiff at no time has this asset of the corporation attached by the federal court. The defendant corporation is served (through service on its Chief Legal Officer) in Tennessee. </a:t>
            </a:r>
          </a:p>
        </p:txBody>
      </p:sp>
    </p:spTree>
    <p:extLst>
      <p:ext uri="{BB962C8B-B14F-4D97-AF65-F5344CB8AC3E}">
        <p14:creationId xmlns:p14="http://schemas.microsoft.com/office/powerpoint/2010/main" val="22057734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1895476" y="1131888"/>
            <a:ext cx="8143875" cy="4576762"/>
          </a:xfrm>
        </p:spPr>
        <p:txBody>
          <a:bodyPr>
            <a:normAutofit fontScale="90000"/>
          </a:bodyPr>
          <a:lstStyle/>
          <a:p>
            <a:pPr algn="l" eaLnBrk="1" hangingPunct="1"/>
            <a:r>
              <a:rPr lang="en-US" altLang="en-US" smtClean="0"/>
              <a:t>A California state-law diversity action concerning a brawl between the plaintiff and the defendant in California. The plaintiff is a citizen of California and the defendant a citizen of New York. The defendant is served while on a business trip in California. </a:t>
            </a:r>
          </a:p>
        </p:txBody>
      </p:sp>
    </p:spTree>
    <p:extLst>
      <p:ext uri="{BB962C8B-B14F-4D97-AF65-F5344CB8AC3E}">
        <p14:creationId xmlns:p14="http://schemas.microsoft.com/office/powerpoint/2010/main" val="15769288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1600200" y="1131889"/>
            <a:ext cx="8915400" cy="4638675"/>
          </a:xfrm>
        </p:spPr>
        <p:txBody>
          <a:bodyPr>
            <a:normAutofit fontScale="90000"/>
          </a:bodyPr>
          <a:lstStyle/>
          <a:p>
            <a:pPr algn="l" eaLnBrk="1" hangingPunct="1"/>
            <a:r>
              <a:rPr lang="en-US" altLang="en-US" sz="3600"/>
              <a:t>An action by a New York plaintiff against a German defendant for breach of German contract law concerning a contract signed in Germany with performance in Germany. At the initiation of the suit the American plaintiff had the federal court attach the assets of a trust that had been created by the German’s mother with the German as the beneficiary. The assets of the trust and the trustee are located in New York City. Defendant is served in Germany. </a:t>
            </a:r>
          </a:p>
        </p:txBody>
      </p:sp>
    </p:spTree>
    <p:extLst>
      <p:ext uri="{BB962C8B-B14F-4D97-AF65-F5344CB8AC3E}">
        <p14:creationId xmlns:p14="http://schemas.microsoft.com/office/powerpoint/2010/main" val="27069214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1914526" y="1131888"/>
            <a:ext cx="8124825" cy="4551362"/>
          </a:xfrm>
        </p:spPr>
        <p:txBody>
          <a:bodyPr>
            <a:normAutofit fontScale="90000"/>
          </a:bodyPr>
          <a:lstStyle/>
          <a:p>
            <a:pPr algn="l" eaLnBrk="1" hangingPunct="1"/>
            <a:r>
              <a:rPr lang="en-US" altLang="en-US" smtClean="0"/>
              <a:t>An action by a New York citizen against a California citizen for violation of a federal antiterrorism act. The defendant’s alleged violations of the federal act were all committed in Iraq. The defendant has no contacts with the state of New York. </a:t>
            </a:r>
          </a:p>
        </p:txBody>
      </p:sp>
    </p:spTree>
    <p:extLst>
      <p:ext uri="{BB962C8B-B14F-4D97-AF65-F5344CB8AC3E}">
        <p14:creationId xmlns:p14="http://schemas.microsoft.com/office/powerpoint/2010/main" val="28305462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2781300" y="1063626"/>
            <a:ext cx="6400800" cy="4537075"/>
          </a:xfrm>
        </p:spPr>
        <p:txBody>
          <a:bodyPr/>
          <a:lstStyle/>
          <a:p>
            <a:pPr eaLnBrk="1" hangingPunct="1"/>
            <a:r>
              <a:rPr lang="en-US" altLang="en-US" smtClean="0"/>
              <a:t>venue in federal court</a:t>
            </a:r>
          </a:p>
        </p:txBody>
      </p:sp>
    </p:spTree>
    <p:extLst>
      <p:ext uri="{BB962C8B-B14F-4D97-AF65-F5344CB8AC3E}">
        <p14:creationId xmlns:p14="http://schemas.microsoft.com/office/powerpoint/2010/main" val="30781706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2667000" y="1063626"/>
            <a:ext cx="6515100" cy="4708525"/>
          </a:xfrm>
        </p:spPr>
        <p:txBody>
          <a:bodyPr>
            <a:normAutofit fontScale="90000"/>
          </a:bodyPr>
          <a:lstStyle/>
          <a:p>
            <a:pPr algn="l" eaLnBrk="1" hangingPunct="1"/>
            <a:r>
              <a:rPr lang="en-US" altLang="en-US" smtClean="0"/>
              <a:t>- statutory, not a constitutional issue</a:t>
            </a:r>
            <a:br>
              <a:rPr lang="en-US" altLang="en-US" smtClean="0"/>
            </a:br>
            <a:r>
              <a:rPr lang="en-US" altLang="en-US" smtClean="0"/>
              <a:t>- about federal districts, not states</a:t>
            </a:r>
            <a:br>
              <a:rPr lang="en-US" altLang="en-US" smtClean="0"/>
            </a:br>
            <a:r>
              <a:rPr lang="en-US" altLang="en-US" smtClean="0"/>
              <a:t>- applicable only in federal court system</a:t>
            </a:r>
            <a:br>
              <a:rPr lang="en-US" altLang="en-US" smtClean="0"/>
            </a:br>
            <a:r>
              <a:rPr lang="en-US" altLang="en-US" smtClean="0"/>
              <a:t>- rough measure of convenience</a:t>
            </a:r>
          </a:p>
        </p:txBody>
      </p:sp>
    </p:spTree>
    <p:extLst>
      <p:ext uri="{BB962C8B-B14F-4D97-AF65-F5344CB8AC3E}">
        <p14:creationId xmlns:p14="http://schemas.microsoft.com/office/powerpoint/2010/main" val="14965817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2" descr="620px-US_Court_of_Appeals_and_District_Court_map.svg.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82739" y="381000"/>
            <a:ext cx="9285287" cy="601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264508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828800" y="1063626"/>
            <a:ext cx="8534400" cy="4937125"/>
          </a:xfrm>
        </p:spPr>
        <p:txBody>
          <a:bodyPr>
            <a:normAutofit fontScale="90000"/>
          </a:bodyPr>
          <a:lstStyle/>
          <a:p>
            <a:pPr algn="l" eaLnBrk="1" hangingPunct="1"/>
            <a:r>
              <a:rPr lang="en-US" altLang="en-US" sz="3600"/>
              <a:t>Sec. 1391. - Venue generally </a:t>
            </a:r>
            <a:br>
              <a:rPr lang="en-US" altLang="en-US" sz="3600"/>
            </a:br>
            <a:r>
              <a:rPr lang="en-US" altLang="en-US" sz="3600"/>
              <a:t>(b) Venue in general.--A civil action may be brought in--</a:t>
            </a:r>
            <a:br>
              <a:rPr lang="en-US" altLang="en-US" sz="3600"/>
            </a:br>
            <a:r>
              <a:rPr lang="en-US" altLang="en-US" sz="3600"/>
              <a:t>(1) a judicial district in which any defendant resides, if all defendants are residents of the State in which the district is located;</a:t>
            </a:r>
            <a:br>
              <a:rPr lang="en-US" altLang="en-US" sz="3600"/>
            </a:br>
            <a:r>
              <a:rPr lang="en-US" altLang="en-US" sz="3600"/>
              <a:t>(2) a judicial district in which a substantial part of the events or omissions giving rise to the claim occurred, or a substantial part of property that is the subject of the action is situated; </a:t>
            </a:r>
            <a:br>
              <a:rPr lang="en-US" altLang="en-US" sz="3600"/>
            </a:br>
            <a:endParaRPr lang="en-US" altLang="en-US" sz="3600"/>
          </a:p>
        </p:txBody>
      </p:sp>
    </p:spTree>
    <p:extLst>
      <p:ext uri="{BB962C8B-B14F-4D97-AF65-F5344CB8AC3E}">
        <p14:creationId xmlns:p14="http://schemas.microsoft.com/office/powerpoint/2010/main" val="3494237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2895600" y="1063626"/>
            <a:ext cx="6286500" cy="4651375"/>
          </a:xfrm>
        </p:spPr>
        <p:txBody>
          <a:bodyPr/>
          <a:lstStyle/>
          <a:p>
            <a:pPr eaLnBrk="1" hangingPunct="1"/>
            <a:r>
              <a:rPr lang="en-US" altLang="en-US" b="1" smtClean="0"/>
              <a:t>PERSONAL JURISDICTION IN STATE COURT</a:t>
            </a:r>
            <a:r>
              <a:rPr lang="en-US" altLang="en-US" smtClean="0"/>
              <a:t/>
            </a:r>
            <a:br>
              <a:rPr lang="en-US" altLang="en-US" smtClean="0"/>
            </a:br>
            <a:endParaRPr lang="en-US" altLang="en-US" smtClean="0"/>
          </a:p>
        </p:txBody>
      </p:sp>
    </p:spTree>
    <p:extLst>
      <p:ext uri="{BB962C8B-B14F-4D97-AF65-F5344CB8AC3E}">
        <p14:creationId xmlns:p14="http://schemas.microsoft.com/office/powerpoint/2010/main" val="424463450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1828800" y="1063626"/>
            <a:ext cx="7353300" cy="4765675"/>
          </a:xfrm>
        </p:spPr>
        <p:txBody>
          <a:bodyPr>
            <a:normAutofit fontScale="90000"/>
          </a:bodyPr>
          <a:lstStyle/>
          <a:p>
            <a:pPr algn="l" eaLnBrk="1" hangingPunct="1"/>
            <a:r>
              <a:rPr lang="en-US" altLang="en-US" smtClean="0"/>
              <a:t>(c) Residency.--For all venue purposes--</a:t>
            </a:r>
            <a:br>
              <a:rPr lang="en-US" altLang="en-US" smtClean="0"/>
            </a:br>
            <a:r>
              <a:rPr lang="en-US" altLang="en-US" smtClean="0"/>
              <a:t>(1) a natural person, including an alien lawfully admitted for permanent residence in the United States, shall be deemed to reside in the judicial district in which that person is domiciled;</a:t>
            </a:r>
          </a:p>
        </p:txBody>
      </p:sp>
    </p:spTree>
    <p:extLst>
      <p:ext uri="{BB962C8B-B14F-4D97-AF65-F5344CB8AC3E}">
        <p14:creationId xmlns:p14="http://schemas.microsoft.com/office/powerpoint/2010/main" val="5840793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1752600" y="1063626"/>
            <a:ext cx="7429500" cy="4651375"/>
          </a:xfrm>
        </p:spPr>
        <p:txBody>
          <a:bodyPr>
            <a:normAutofit fontScale="90000"/>
          </a:bodyPr>
          <a:lstStyle/>
          <a:p>
            <a:pPr algn="l" eaLnBrk="1" hangingPunct="1"/>
            <a:r>
              <a:rPr lang="en-US" altLang="en-US" smtClean="0"/>
              <a:t>1391(c)(3) </a:t>
            </a:r>
            <a:br>
              <a:rPr lang="en-US" altLang="en-US" smtClean="0"/>
            </a:br>
            <a:r>
              <a:rPr lang="en-US" altLang="en-US" smtClean="0"/>
              <a:t>a defendant not resident in the United States may be sued in any judicial district, and the joinder of such a defendant shall be disregarded in determining where the action may be brought with respect to other defendants.</a:t>
            </a:r>
            <a:r>
              <a:rPr lang="en-US" altLang="en-US" b="1" smtClean="0"/>
              <a:t/>
            </a:r>
            <a:br>
              <a:rPr lang="en-US" altLang="en-US" b="1" smtClean="0"/>
            </a:br>
            <a:endParaRPr lang="en-US" altLang="en-US" smtClean="0"/>
          </a:p>
        </p:txBody>
      </p:sp>
    </p:spTree>
    <p:extLst>
      <p:ext uri="{BB962C8B-B14F-4D97-AF65-F5344CB8AC3E}">
        <p14:creationId xmlns:p14="http://schemas.microsoft.com/office/powerpoint/2010/main" val="31703087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1600200" y="76200"/>
            <a:ext cx="8915400" cy="3009900"/>
          </a:xfrm>
        </p:spPr>
        <p:txBody>
          <a:bodyPr/>
          <a:lstStyle/>
          <a:p>
            <a:pPr algn="l" eaLnBrk="1" hangingPunct="1"/>
            <a:r>
              <a:rPr lang="en-US" altLang="en-US" sz="2800"/>
              <a:t>P (San. Fran. – N.D. Cal.) sues D1 (NYC – S.D.N.Y.) &amp; D2 (Buffalo – W.D.N.Y.)</a:t>
            </a:r>
            <a:br>
              <a:rPr lang="en-US" altLang="en-US" sz="2800"/>
            </a:br>
            <a:r>
              <a:rPr lang="en-US" altLang="en-US" sz="2800"/>
              <a:t>Suit is under 42 U.S.C. § 1983 concerning an allegedly unlawful arrest that occurred in an airport in NJ (D.N.J.)</a:t>
            </a:r>
            <a:r>
              <a:rPr lang="en-US" altLang="en-US" smtClean="0"/>
              <a:t/>
            </a:r>
            <a:br>
              <a:rPr lang="en-US" altLang="en-US" smtClean="0"/>
            </a:br>
            <a:endParaRPr lang="en-US" altLang="en-US" smtClean="0"/>
          </a:p>
        </p:txBody>
      </p:sp>
      <p:pic>
        <p:nvPicPr>
          <p:cNvPr id="25603" name="Picture 2" descr="620px-US_Court_of_Appeals_and_District_Court_map.svg.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1965326"/>
            <a:ext cx="7543800" cy="489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799625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676400" y="76200"/>
            <a:ext cx="8839200" cy="2743200"/>
          </a:xfrm>
        </p:spPr>
        <p:txBody>
          <a:bodyPr/>
          <a:lstStyle/>
          <a:p>
            <a:pPr algn="l" eaLnBrk="1" hangingPunct="1"/>
            <a:r>
              <a:rPr lang="en-US" altLang="en-US" sz="2800"/>
              <a:t>P (San. Fran. – N.D. Cal.) sues D1 (NYC – S.D.N.Y.) &amp; D2 (Conn. – D. Conn.)</a:t>
            </a:r>
            <a:br>
              <a:rPr lang="en-US" altLang="en-US" sz="2800"/>
            </a:br>
            <a:r>
              <a:rPr lang="en-US" altLang="en-US" sz="2800"/>
              <a:t>Suit is under 42 U.S.C. § 1983 concerning an allegedly unlawful arrest that occurred in New Jersey (D.N.J.)</a:t>
            </a:r>
          </a:p>
        </p:txBody>
      </p:sp>
      <p:pic>
        <p:nvPicPr>
          <p:cNvPr id="26627" name="Picture 2" descr="620px-US_Court_of_Appeals_and_District_Court_map.svg.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2212975"/>
            <a:ext cx="7239000" cy="469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777790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1524000" y="76200"/>
            <a:ext cx="9067800" cy="3124200"/>
          </a:xfrm>
        </p:spPr>
        <p:txBody>
          <a:bodyPr/>
          <a:lstStyle/>
          <a:p>
            <a:pPr algn="l" eaLnBrk="1" hangingPunct="1"/>
            <a:r>
              <a:rPr lang="en-US" altLang="en-US" sz="2800"/>
              <a:t>P (San. Fran. – N.D. Cal.) sues D1 (NYC – S.D.N.Y.) &amp; D2 (Conn. – D. Conn.)</a:t>
            </a:r>
            <a:br>
              <a:rPr lang="en-US" altLang="en-US" sz="2800"/>
            </a:br>
            <a:r>
              <a:rPr lang="en-US" altLang="en-US" sz="2800"/>
              <a:t>- Suit is a Cal. state law breach of contract action concerning a contract signed in San Francisco for the construction of a hospital in Albany (N.D.N.Y.)</a:t>
            </a:r>
            <a:br>
              <a:rPr lang="en-US" altLang="en-US" sz="2800"/>
            </a:br>
            <a:r>
              <a:rPr lang="en-US" altLang="en-US" sz="2800"/>
              <a:t>- P claims hospital is not according to plans</a:t>
            </a:r>
          </a:p>
        </p:txBody>
      </p:sp>
      <p:pic>
        <p:nvPicPr>
          <p:cNvPr id="27651" name="Picture 2" descr="620px-US_Court_of_Appeals_and_District_Court_map.svg.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924300" y="2779713"/>
            <a:ext cx="6438900" cy="417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83287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1524000" y="76200"/>
            <a:ext cx="9144000" cy="6705600"/>
          </a:xfrm>
        </p:spPr>
        <p:txBody>
          <a:bodyPr/>
          <a:lstStyle/>
          <a:p>
            <a:pPr algn="l" eaLnBrk="1" hangingPunct="1"/>
            <a:r>
              <a:rPr lang="en-US" altLang="en-US" sz="3200"/>
              <a:t>Residence of corporations and unincorporated associations:</a:t>
            </a:r>
            <a:br>
              <a:rPr lang="en-US" altLang="en-US" sz="3200"/>
            </a:br>
            <a:r>
              <a:rPr lang="en-US" altLang="en-US" sz="3200"/>
              <a:t/>
            </a:r>
            <a:br>
              <a:rPr lang="en-US" altLang="en-US" sz="3200"/>
            </a:br>
            <a:r>
              <a:rPr lang="en-US" altLang="en-US" sz="3200"/>
              <a:t>§ 1391(c)(2) </a:t>
            </a:r>
            <a:br>
              <a:rPr lang="en-US" altLang="en-US" sz="3200"/>
            </a:br>
            <a:r>
              <a:rPr lang="en-US" altLang="en-US" sz="3200"/>
              <a:t> an entity with the capacity to sue and be sued in its common name under applicable law, whether or not incorporated, shall be deemed to reside, if a defendant, in any judicial district in which such defendant is subject to the court's personal jurisdiction with respect to the civil action in question</a:t>
            </a:r>
            <a:br>
              <a:rPr lang="en-US" altLang="en-US" sz="3200"/>
            </a:br>
            <a:r>
              <a:rPr lang="en-US" altLang="en-US" sz="3200"/>
              <a:t/>
            </a:r>
            <a:br>
              <a:rPr lang="en-US" altLang="en-US" sz="3200"/>
            </a:br>
            <a:endParaRPr lang="en-US" altLang="en-US" sz="3200"/>
          </a:p>
        </p:txBody>
      </p:sp>
    </p:spTree>
    <p:extLst>
      <p:ext uri="{BB962C8B-B14F-4D97-AF65-F5344CB8AC3E}">
        <p14:creationId xmlns:p14="http://schemas.microsoft.com/office/powerpoint/2010/main" val="324968928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538288" y="76200"/>
            <a:ext cx="9053512" cy="6781800"/>
          </a:xfrm>
        </p:spPr>
        <p:txBody>
          <a:bodyPr/>
          <a:lstStyle/>
          <a:p>
            <a:pPr algn="l" eaLnBrk="1" hangingPunct="1"/>
            <a:r>
              <a:rPr lang="en-US" altLang="en-US" sz="3200"/>
              <a:t>(d) Residency of corporations in States with multiple districts.--For purposes of venue under this chapter, in a State which has more than one judicial district and in which a defendant that is a corporation is subject to personal jurisdiction at the time an action is commenced, such corporation shall be deemed to reside in any district in that State within which its contacts would be sufficient to subject it to personal jurisdiction if that district were a separate State, and, if there is no such district, the corporation shall be deemed to reside in the district within which it has the most significant contacts.</a:t>
            </a:r>
          </a:p>
        </p:txBody>
      </p:sp>
    </p:spTree>
    <p:extLst>
      <p:ext uri="{BB962C8B-B14F-4D97-AF65-F5344CB8AC3E}">
        <p14:creationId xmlns:p14="http://schemas.microsoft.com/office/powerpoint/2010/main" val="194413922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1524000" y="0"/>
            <a:ext cx="9144000" cy="2819400"/>
          </a:xfrm>
        </p:spPr>
        <p:txBody>
          <a:bodyPr/>
          <a:lstStyle/>
          <a:p>
            <a:pPr algn="l" eaLnBrk="1" hangingPunct="1"/>
            <a:r>
              <a:rPr lang="en-US" altLang="en-US" sz="2000"/>
              <a:t>P (S.F. – N.D. Cal.) sues the D1 Corp. &amp; the D2 Corp. </a:t>
            </a:r>
            <a:br>
              <a:rPr lang="en-US" altLang="en-US" sz="2000"/>
            </a:br>
            <a:r>
              <a:rPr lang="en-US" altLang="en-US" sz="2000"/>
              <a:t>Suit is a Cal. state law breach of contract action concerning a contract signed in San Francisco for the construction of a hospital in Albany (N.D.N.Y.)</a:t>
            </a:r>
            <a:br>
              <a:rPr lang="en-US" altLang="en-US" sz="2000"/>
            </a:br>
            <a:r>
              <a:rPr lang="en-US" altLang="en-US" sz="2000"/>
              <a:t>D1 Corp. built foundation; D2 Corp. built structure</a:t>
            </a:r>
            <a:br>
              <a:rPr lang="en-US" altLang="en-US" sz="2000"/>
            </a:br>
            <a:r>
              <a:rPr lang="en-US" altLang="en-US" sz="2000"/>
              <a:t>D1 Corp. incorporated in Delaware (D. Del.); main office in NYC (S.D.N.Y.); large branch office in Philadelphia (E.D. Pa.)</a:t>
            </a:r>
            <a:br>
              <a:rPr lang="en-US" altLang="en-US" sz="2000"/>
            </a:br>
            <a:r>
              <a:rPr lang="en-US" altLang="en-US" sz="2000"/>
              <a:t>D2 Corp. incorporated in Delaware (D. Del.); main office in Pittsburgh (W.D. Pa.); large branch office in Boston (D. Mass.)</a:t>
            </a:r>
          </a:p>
        </p:txBody>
      </p:sp>
      <p:pic>
        <p:nvPicPr>
          <p:cNvPr id="30723" name="Picture 2" descr="620px-US_Court_of_Appeals_and_District_Court_map.svg.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295650" y="2595564"/>
            <a:ext cx="6457950" cy="418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5221132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524000" y="1063626"/>
            <a:ext cx="9067800" cy="4937125"/>
          </a:xfrm>
        </p:spPr>
        <p:txBody>
          <a:bodyPr/>
          <a:lstStyle/>
          <a:p>
            <a:pPr eaLnBrk="1" hangingPunct="1"/>
            <a:r>
              <a:rPr lang="en-US" altLang="en-US" smtClean="0"/>
              <a:t>1391(b)(3) if there is no district in which an action may otherwise be brought as provided in this section, any judicial district in which any defendant is subject to the court's personal jurisdiction with respect to such action.</a:t>
            </a:r>
          </a:p>
        </p:txBody>
      </p:sp>
    </p:spTree>
    <p:extLst>
      <p:ext uri="{BB962C8B-B14F-4D97-AF65-F5344CB8AC3E}">
        <p14:creationId xmlns:p14="http://schemas.microsoft.com/office/powerpoint/2010/main" val="32179384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600200" y="76200"/>
            <a:ext cx="9067800" cy="2362200"/>
          </a:xfrm>
        </p:spPr>
        <p:txBody>
          <a:bodyPr/>
          <a:lstStyle/>
          <a:p>
            <a:pPr algn="l" eaLnBrk="1" hangingPunct="1"/>
            <a:r>
              <a:rPr lang="en-US" altLang="en-US" sz="3200"/>
              <a:t>P (S.F. – N.D. Cal.) sues the D1 (S.D.N.Y) &amp; D2 (E.D. Pa)</a:t>
            </a:r>
            <a:br>
              <a:rPr lang="en-US" altLang="en-US" sz="3200"/>
            </a:br>
            <a:r>
              <a:rPr lang="en-US" altLang="en-US" sz="3200"/>
              <a:t>Suit is breach of contract action concerning a contract signed in San Francisco for the construction of a hospital in Paris</a:t>
            </a:r>
            <a:br>
              <a:rPr lang="en-US" altLang="en-US" sz="3200"/>
            </a:br>
            <a:r>
              <a:rPr lang="en-US" altLang="en-US" sz="3200"/>
              <a:t>D1 built foundation; D2 built structure</a:t>
            </a:r>
          </a:p>
        </p:txBody>
      </p:sp>
      <p:pic>
        <p:nvPicPr>
          <p:cNvPr id="32771" name="Picture 2" descr="620px-US_Court_of_Appeals_and_District_Court_map.svg.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295650" y="2373313"/>
            <a:ext cx="6991350" cy="453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87929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2952750" y="1063626"/>
            <a:ext cx="6229350" cy="4651375"/>
          </a:xfrm>
        </p:spPr>
        <p:txBody>
          <a:bodyPr/>
          <a:lstStyle/>
          <a:p>
            <a:pPr eaLnBrk="1" hangingPunct="1"/>
            <a:r>
              <a:rPr lang="en-CA" altLang="en-US" smtClean="0"/>
              <a:t>Shaffer v. Heitner</a:t>
            </a:r>
            <a:r>
              <a:rPr lang="en-US" altLang="en-US" smtClean="0"/>
              <a:t/>
            </a:r>
            <a:br>
              <a:rPr lang="en-US" altLang="en-US" smtClean="0"/>
            </a:br>
            <a:r>
              <a:rPr lang="en-US" altLang="en-US" smtClean="0"/>
              <a:t>(US 1977)</a:t>
            </a:r>
          </a:p>
        </p:txBody>
      </p:sp>
    </p:spTree>
    <p:extLst>
      <p:ext uri="{BB962C8B-B14F-4D97-AF65-F5344CB8AC3E}">
        <p14:creationId xmlns:p14="http://schemas.microsoft.com/office/powerpoint/2010/main" val="369137946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1524000" y="0"/>
            <a:ext cx="9144000" cy="2895600"/>
          </a:xfrm>
        </p:spPr>
        <p:txBody>
          <a:bodyPr/>
          <a:lstStyle/>
          <a:p>
            <a:pPr algn="l" eaLnBrk="1" hangingPunct="1"/>
            <a:r>
              <a:rPr lang="en-US" altLang="en-US" sz="3200"/>
              <a:t>P (S.F. – N.D. Cal.) sues the D1 (S.D.N.Y) &amp; D2 (E.D. Pa)</a:t>
            </a:r>
            <a:br>
              <a:rPr lang="en-US" altLang="en-US" sz="3200"/>
            </a:br>
            <a:r>
              <a:rPr lang="en-US" altLang="en-US" sz="3200"/>
              <a:t>Suit is breach of contract action concerning a contract signed in London for the construction of a hospital in Paris</a:t>
            </a:r>
            <a:br>
              <a:rPr lang="en-US" altLang="en-US" sz="3200"/>
            </a:br>
            <a:r>
              <a:rPr lang="en-US" altLang="en-US" sz="3200"/>
              <a:t>D1 built foundation; D2 built structure</a:t>
            </a:r>
          </a:p>
        </p:txBody>
      </p:sp>
      <p:pic>
        <p:nvPicPr>
          <p:cNvPr id="33795" name="Picture 2" descr="620px-US_Court_of_Appeals_and_District_Court_map.svg.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295650" y="2559051"/>
            <a:ext cx="6762750" cy="438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376215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2952750" y="1063626"/>
            <a:ext cx="6229350" cy="4708525"/>
          </a:xfrm>
        </p:spPr>
        <p:txBody>
          <a:bodyPr/>
          <a:lstStyle/>
          <a:p>
            <a:pPr eaLnBrk="1" hangingPunct="1"/>
            <a:r>
              <a:rPr lang="en-US" altLang="en-US" smtClean="0"/>
              <a:t>SMJ</a:t>
            </a:r>
            <a:br>
              <a:rPr lang="en-US" altLang="en-US" smtClean="0"/>
            </a:br>
            <a:r>
              <a:rPr lang="en-US" altLang="en-US" smtClean="0"/>
              <a:t>PJ</a:t>
            </a:r>
            <a:br>
              <a:rPr lang="en-US" altLang="en-US" smtClean="0"/>
            </a:br>
            <a:r>
              <a:rPr lang="en-US" altLang="en-US" smtClean="0"/>
              <a:t>Venue</a:t>
            </a:r>
          </a:p>
        </p:txBody>
      </p:sp>
    </p:spTree>
    <p:extLst>
      <p:ext uri="{BB962C8B-B14F-4D97-AF65-F5344CB8AC3E}">
        <p14:creationId xmlns:p14="http://schemas.microsoft.com/office/powerpoint/2010/main" val="310539576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2895600" y="1063626"/>
            <a:ext cx="6286500" cy="4708525"/>
          </a:xfrm>
        </p:spPr>
        <p:txBody>
          <a:bodyPr/>
          <a:lstStyle/>
          <a:p>
            <a:pPr eaLnBrk="1" hangingPunct="1"/>
            <a:r>
              <a:rPr lang="en-US" altLang="en-US" smtClean="0"/>
              <a:t>P(NJ) sues D(NY) in D.N.J. for +$75K for breach of a contract entered into in NY with performance in NY.</a:t>
            </a:r>
            <a:br>
              <a:rPr lang="en-US" altLang="en-US" smtClean="0"/>
            </a:br>
            <a:r>
              <a:rPr lang="en-US" altLang="en-US" smtClean="0"/>
              <a:t/>
            </a:r>
            <a:br>
              <a:rPr lang="en-US" altLang="en-US" smtClean="0"/>
            </a:br>
            <a:r>
              <a:rPr lang="en-US" altLang="en-US" smtClean="0"/>
              <a:t>D is served in NJ.</a:t>
            </a:r>
          </a:p>
        </p:txBody>
      </p:sp>
    </p:spTree>
    <p:extLst>
      <p:ext uri="{BB962C8B-B14F-4D97-AF65-F5344CB8AC3E}">
        <p14:creationId xmlns:p14="http://schemas.microsoft.com/office/powerpoint/2010/main" val="221824883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2952750" y="1143001"/>
            <a:ext cx="6229350" cy="4537075"/>
          </a:xfrm>
        </p:spPr>
        <p:txBody>
          <a:bodyPr>
            <a:normAutofit fontScale="90000"/>
          </a:bodyPr>
          <a:lstStyle/>
          <a:p>
            <a:pPr eaLnBrk="1" hangingPunct="1"/>
            <a:r>
              <a:rPr lang="en-US" altLang="en-US" smtClean="0"/>
              <a:t>P(NJ) sues D(NJ) in the S.D.N.Y. for +$75K for violation of his federal civil rights due to D’s arrest of P in Manhattan (in the S.D.N.Y.). </a:t>
            </a:r>
            <a:br>
              <a:rPr lang="en-US" altLang="en-US" smtClean="0"/>
            </a:br>
            <a:r>
              <a:rPr lang="en-US" altLang="en-US" smtClean="0"/>
              <a:t/>
            </a:r>
            <a:br>
              <a:rPr lang="en-US" altLang="en-US" smtClean="0"/>
            </a:br>
            <a:r>
              <a:rPr lang="en-US" altLang="en-US" smtClean="0"/>
              <a:t>D is served in NJ.</a:t>
            </a:r>
            <a:br>
              <a:rPr lang="en-US" altLang="en-US" smtClean="0"/>
            </a:br>
            <a:endParaRPr lang="en-US" altLang="en-US" smtClean="0"/>
          </a:p>
        </p:txBody>
      </p:sp>
    </p:spTree>
    <p:extLst>
      <p:ext uri="{BB962C8B-B14F-4D97-AF65-F5344CB8AC3E}">
        <p14:creationId xmlns:p14="http://schemas.microsoft.com/office/powerpoint/2010/main" val="343178546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3009900" y="1063626"/>
            <a:ext cx="6172200" cy="4537075"/>
          </a:xfrm>
        </p:spPr>
        <p:txBody>
          <a:bodyPr>
            <a:normAutofit fontScale="90000"/>
          </a:bodyPr>
          <a:lstStyle/>
          <a:p>
            <a:pPr eaLnBrk="1" hangingPunct="1"/>
            <a:r>
              <a:rPr lang="en-US" altLang="en-US" smtClean="0"/>
              <a:t>P(NJ) sues D(NY) in the D.N.J. for +$75K for negligence because he bought a pen from D in NY and took it home to NJ where it exploded. </a:t>
            </a:r>
            <a:br>
              <a:rPr lang="en-US" altLang="en-US" smtClean="0"/>
            </a:br>
            <a:r>
              <a:rPr lang="en-US" altLang="en-US" smtClean="0"/>
              <a:t/>
            </a:r>
            <a:br>
              <a:rPr lang="en-US" altLang="en-US" smtClean="0"/>
            </a:br>
            <a:r>
              <a:rPr lang="en-US" altLang="en-US" smtClean="0"/>
              <a:t>D is served in NY.</a:t>
            </a:r>
            <a:br>
              <a:rPr lang="en-US" altLang="en-US" smtClean="0"/>
            </a:br>
            <a:endParaRPr lang="en-US" altLang="en-US" smtClean="0"/>
          </a:p>
        </p:txBody>
      </p:sp>
    </p:spTree>
    <p:extLst>
      <p:ext uri="{BB962C8B-B14F-4D97-AF65-F5344CB8AC3E}">
        <p14:creationId xmlns:p14="http://schemas.microsoft.com/office/powerpoint/2010/main" val="429041510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2952750" y="1063626"/>
            <a:ext cx="6229350" cy="4537075"/>
          </a:xfrm>
        </p:spPr>
        <p:txBody>
          <a:bodyPr>
            <a:normAutofit fontScale="90000"/>
          </a:bodyPr>
          <a:lstStyle/>
          <a:p>
            <a:pPr eaLnBrk="1" hangingPunct="1"/>
            <a:r>
              <a:rPr lang="en-US" altLang="en-US" smtClean="0"/>
              <a:t>P(NJ) sues D(NJ) in the D.N.J. for +$75K for breach of a contract entered into in NJ with performance in NJ. </a:t>
            </a:r>
            <a:br>
              <a:rPr lang="en-US" altLang="en-US" smtClean="0"/>
            </a:br>
            <a:r>
              <a:rPr lang="en-US" altLang="en-US" smtClean="0"/>
              <a:t/>
            </a:r>
            <a:br>
              <a:rPr lang="en-US" altLang="en-US" smtClean="0"/>
            </a:br>
            <a:r>
              <a:rPr lang="en-US" altLang="en-US" smtClean="0"/>
              <a:t>D is served in NJ.</a:t>
            </a:r>
            <a:br>
              <a:rPr lang="en-US" altLang="en-US" smtClean="0"/>
            </a:br>
            <a:endParaRPr lang="en-US" altLang="en-US" smtClean="0"/>
          </a:p>
        </p:txBody>
      </p:sp>
    </p:spTree>
    <p:extLst>
      <p:ext uri="{BB962C8B-B14F-4D97-AF65-F5344CB8AC3E}">
        <p14:creationId xmlns:p14="http://schemas.microsoft.com/office/powerpoint/2010/main" val="335286200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1371600" y="1063626"/>
            <a:ext cx="9296400" cy="4537075"/>
          </a:xfrm>
        </p:spPr>
        <p:txBody>
          <a:bodyPr>
            <a:normAutofit fontScale="90000"/>
          </a:bodyPr>
          <a:lstStyle/>
          <a:p>
            <a:pPr eaLnBrk="1" hangingPunct="1"/>
            <a:r>
              <a:rPr lang="en-US" altLang="en-US" smtClean="0"/>
              <a:t>P(NY) sues D(NJ) in the S.D.N.Y. for $40K for breach of a contract entered into in the S.D.N.Y. with performance in the S.D.N.Y. and for $40K for a brawl that occurred between the two in NJ. </a:t>
            </a:r>
            <a:br>
              <a:rPr lang="en-US" altLang="en-US" smtClean="0"/>
            </a:br>
            <a:r>
              <a:rPr lang="en-US" altLang="en-US" smtClean="0"/>
              <a:t/>
            </a:r>
            <a:br>
              <a:rPr lang="en-US" altLang="en-US" smtClean="0"/>
            </a:br>
            <a:r>
              <a:rPr lang="en-US" altLang="en-US" smtClean="0"/>
              <a:t>D is served in NJ.</a:t>
            </a:r>
            <a:br>
              <a:rPr lang="en-US" altLang="en-US" smtClean="0"/>
            </a:br>
            <a:endParaRPr lang="en-US" altLang="en-US" smtClean="0"/>
          </a:p>
        </p:txBody>
      </p:sp>
    </p:spTree>
    <p:extLst>
      <p:ext uri="{BB962C8B-B14F-4D97-AF65-F5344CB8AC3E}">
        <p14:creationId xmlns:p14="http://schemas.microsoft.com/office/powerpoint/2010/main" val="112869147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1524000" y="1063626"/>
            <a:ext cx="9067800" cy="4594225"/>
          </a:xfrm>
        </p:spPr>
        <p:txBody>
          <a:bodyPr>
            <a:normAutofit fontScale="90000"/>
          </a:bodyPr>
          <a:lstStyle/>
          <a:p>
            <a:pPr eaLnBrk="1" hangingPunct="1"/>
            <a:r>
              <a:rPr lang="en-US" altLang="en-US" smtClean="0"/>
              <a:t>P(NY) sues D(NJ) in the S.D.N.Y. for $40K for breach of a contract entered into in the S.D.N.Y. with performance in the N.D.N.Y. and for $40K for a brawl that occurred between the two in NJ. </a:t>
            </a:r>
            <a:br>
              <a:rPr lang="en-US" altLang="en-US" smtClean="0"/>
            </a:br>
            <a:r>
              <a:rPr lang="en-US" altLang="en-US" smtClean="0"/>
              <a:t/>
            </a:r>
            <a:br>
              <a:rPr lang="en-US" altLang="en-US" smtClean="0"/>
            </a:br>
            <a:r>
              <a:rPr lang="en-US" altLang="en-US" smtClean="0"/>
              <a:t>D is served in the S.D.N.Y.</a:t>
            </a:r>
            <a:br>
              <a:rPr lang="en-US" altLang="en-US" smtClean="0"/>
            </a:br>
            <a:endParaRPr lang="en-US" altLang="en-US" smtClean="0"/>
          </a:p>
        </p:txBody>
      </p:sp>
    </p:spTree>
    <p:extLst>
      <p:ext uri="{BB962C8B-B14F-4D97-AF65-F5344CB8AC3E}">
        <p14:creationId xmlns:p14="http://schemas.microsoft.com/office/powerpoint/2010/main" val="32712865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5815" y="365125"/>
            <a:ext cx="10837985" cy="6070844"/>
          </a:xfrm>
        </p:spPr>
        <p:txBody>
          <a:bodyPr/>
          <a:lstStyle/>
          <a:p>
            <a:r>
              <a:rPr lang="en-US" smtClean="0"/>
              <a:t>“We </a:t>
            </a:r>
            <a:r>
              <a:rPr lang="en-US" dirty="0"/>
              <a:t>therefore conclude that all assertions of state-court jurisdiction must be evaluated according to the standards set forth in International Shoe and its </a:t>
            </a:r>
            <a:r>
              <a:rPr lang="en-US"/>
              <a:t>progeny</a:t>
            </a:r>
            <a:r>
              <a:rPr lang="en-US" smtClean="0"/>
              <a:t>.”</a:t>
            </a:r>
            <a:endParaRPr lang="en-US" dirty="0"/>
          </a:p>
        </p:txBody>
      </p:sp>
    </p:spTree>
    <p:extLst>
      <p:ext uri="{BB962C8B-B14F-4D97-AF65-F5344CB8AC3E}">
        <p14:creationId xmlns:p14="http://schemas.microsoft.com/office/powerpoint/2010/main" val="32294395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667000" y="1063626"/>
            <a:ext cx="6515100" cy="4537075"/>
          </a:xfrm>
        </p:spPr>
        <p:txBody>
          <a:bodyPr/>
          <a:lstStyle/>
          <a:p>
            <a:pPr eaLnBrk="1" hangingPunct="1"/>
            <a:r>
              <a:rPr lang="en-US" altLang="en-US" smtClean="0"/>
              <a:t>Burnham v. Superior Court</a:t>
            </a:r>
            <a:br>
              <a:rPr lang="en-US" altLang="en-US" smtClean="0"/>
            </a:br>
            <a:r>
              <a:rPr lang="en-US" altLang="en-US" smtClean="0"/>
              <a:t>(U.S. 1990)</a:t>
            </a:r>
          </a:p>
        </p:txBody>
      </p:sp>
    </p:spTree>
    <p:extLst>
      <p:ext uri="{BB962C8B-B14F-4D97-AF65-F5344CB8AC3E}">
        <p14:creationId xmlns:p14="http://schemas.microsoft.com/office/powerpoint/2010/main" val="6106775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985" y="365125"/>
            <a:ext cx="10802815" cy="5930167"/>
          </a:xfrm>
        </p:spPr>
        <p:txBody>
          <a:bodyPr/>
          <a:lstStyle/>
          <a:p>
            <a:r>
              <a:rPr lang="en-US" dirty="0" smtClean="0"/>
              <a:t>Scalia?</a:t>
            </a:r>
            <a:endParaRPr lang="en-US" dirty="0"/>
          </a:p>
        </p:txBody>
      </p:sp>
    </p:spTree>
    <p:extLst>
      <p:ext uri="{BB962C8B-B14F-4D97-AF65-F5344CB8AC3E}">
        <p14:creationId xmlns:p14="http://schemas.microsoft.com/office/powerpoint/2010/main" val="39094739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5815" y="365125"/>
            <a:ext cx="10837985" cy="5836383"/>
          </a:xfrm>
        </p:spPr>
        <p:txBody>
          <a:bodyPr/>
          <a:lstStyle/>
          <a:p>
            <a:r>
              <a:rPr lang="en-US" dirty="0" smtClean="0"/>
              <a:t>Brennan?</a:t>
            </a:r>
            <a:endParaRPr lang="en-US" dirty="0"/>
          </a:p>
        </p:txBody>
      </p:sp>
    </p:spTree>
    <p:extLst>
      <p:ext uri="{BB962C8B-B14F-4D97-AF65-F5344CB8AC3E}">
        <p14:creationId xmlns:p14="http://schemas.microsoft.com/office/powerpoint/2010/main" val="1881473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2838450" y="1063626"/>
            <a:ext cx="6343650" cy="4822825"/>
          </a:xfrm>
        </p:spPr>
        <p:txBody>
          <a:bodyPr/>
          <a:lstStyle/>
          <a:p>
            <a:pPr algn="l" eaLnBrk="1" hangingPunct="1"/>
            <a:r>
              <a:rPr lang="en-US" altLang="en-US" sz="3000" dirty="0"/>
              <a:t>Five </a:t>
            </a:r>
            <a:r>
              <a:rPr lang="en-US" altLang="en-US" sz="3000" dirty="0" smtClean="0"/>
              <a:t>Considerations</a:t>
            </a:r>
            <a:r>
              <a:rPr lang="en-US" altLang="en-US" sz="3000" b="1" dirty="0"/>
              <a:t/>
            </a:r>
            <a:br>
              <a:rPr lang="en-US" altLang="en-US" sz="3000" b="1" dirty="0"/>
            </a:br>
            <a:r>
              <a:rPr lang="en-US" altLang="en-US" sz="3000" b="1" dirty="0"/>
              <a:t>- </a:t>
            </a:r>
            <a:r>
              <a:rPr lang="en-US" altLang="en-US" sz="3000" dirty="0" err="1"/>
              <a:t>Pennoyer</a:t>
            </a:r>
            <a:r>
              <a:rPr lang="en-US" altLang="en-US" sz="3000" b="1" dirty="0"/>
              <a:t/>
            </a:r>
            <a:br>
              <a:rPr lang="en-US" altLang="en-US" sz="3000" b="1" dirty="0"/>
            </a:br>
            <a:r>
              <a:rPr lang="en-US" altLang="en-US" sz="3000" b="1" dirty="0"/>
              <a:t>- </a:t>
            </a:r>
            <a:r>
              <a:rPr lang="en-US" altLang="en-US" sz="3000" dirty="0"/>
              <a:t>International Shoe power theory</a:t>
            </a:r>
            <a:r>
              <a:rPr lang="en-US" altLang="en-US" sz="3000" b="1" dirty="0"/>
              <a:t/>
            </a:r>
            <a:br>
              <a:rPr lang="en-US" altLang="en-US" sz="3000" b="1" dirty="0"/>
            </a:br>
            <a:r>
              <a:rPr lang="en-US" altLang="en-US" sz="3000" b="1" dirty="0"/>
              <a:t>- </a:t>
            </a:r>
            <a:r>
              <a:rPr lang="en-US" altLang="en-US" sz="3000" dirty="0"/>
              <a:t>McGee factors</a:t>
            </a:r>
            <a:r>
              <a:rPr lang="en-US" altLang="en-US" sz="3000" b="1" dirty="0"/>
              <a:t/>
            </a:r>
            <a:br>
              <a:rPr lang="en-US" altLang="en-US" sz="3000" b="1" dirty="0"/>
            </a:br>
            <a:r>
              <a:rPr lang="en-US" altLang="en-US" sz="3000" b="1" dirty="0"/>
              <a:t>- </a:t>
            </a:r>
            <a:r>
              <a:rPr lang="en-US" altLang="en-US" sz="3000" dirty="0"/>
              <a:t>Reasonably able to anticipate PJ due to actions</a:t>
            </a:r>
            <a:r>
              <a:rPr lang="en-US" altLang="en-US" sz="3000" b="1" dirty="0"/>
              <a:t/>
            </a:r>
            <a:br>
              <a:rPr lang="en-US" altLang="en-US" sz="3000" b="1" dirty="0"/>
            </a:br>
            <a:r>
              <a:rPr lang="en-US" altLang="en-US" sz="3000" b="1" dirty="0"/>
              <a:t>- </a:t>
            </a:r>
            <a:r>
              <a:rPr lang="en-US" altLang="en-US" sz="3000" dirty="0"/>
              <a:t>Scalia’s theory – OK if OK under Int’l Shoe but also OK if OK under </a:t>
            </a:r>
            <a:r>
              <a:rPr lang="en-US" altLang="en-US" sz="3000" dirty="0" err="1"/>
              <a:t>Pennoyer</a:t>
            </a:r>
            <a:r>
              <a:rPr lang="en-US" altLang="en-US" sz="3000" dirty="0"/>
              <a:t> and still used by states today</a:t>
            </a:r>
            <a:r>
              <a:rPr lang="en-US" altLang="en-US" sz="3000" b="1" dirty="0"/>
              <a:t/>
            </a:r>
            <a:br>
              <a:rPr lang="en-US" altLang="en-US" sz="3000" b="1" dirty="0"/>
            </a:br>
            <a:endParaRPr lang="en-US" altLang="en-US" sz="3000" dirty="0"/>
          </a:p>
        </p:txBody>
      </p:sp>
    </p:spTree>
    <p:extLst>
      <p:ext uri="{BB962C8B-B14F-4D97-AF65-F5344CB8AC3E}">
        <p14:creationId xmlns:p14="http://schemas.microsoft.com/office/powerpoint/2010/main" val="11916149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TotalTime>
  <Words>1150</Words>
  <Application>Microsoft Office PowerPoint</Application>
  <PresentationFormat>Widescreen</PresentationFormat>
  <Paragraphs>45</Paragraphs>
  <Slides>47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47</vt:i4>
      </vt:variant>
    </vt:vector>
  </HeadingPairs>
  <TitlesOfParts>
    <vt:vector size="51" baseType="lpstr">
      <vt:lpstr>Arial</vt:lpstr>
      <vt:lpstr>Calibri</vt:lpstr>
      <vt:lpstr>Calibri Light</vt:lpstr>
      <vt:lpstr>Office Theme</vt:lpstr>
      <vt:lpstr>Wed., Oct. 12</vt:lpstr>
      <vt:lpstr>review session today – Rm. 141</vt:lpstr>
      <vt:lpstr>PERSONAL JURISDICTION IN STATE COURT </vt:lpstr>
      <vt:lpstr>Shaffer v. Heitner (US 1977)</vt:lpstr>
      <vt:lpstr>“We therefore conclude that all assertions of state-court jurisdiction must be evaluated according to the standards set forth in International Shoe and its progeny.”</vt:lpstr>
      <vt:lpstr>Burnham v. Superior Court (U.S. 1990)</vt:lpstr>
      <vt:lpstr>Scalia?</vt:lpstr>
      <vt:lpstr>Brennan?</vt:lpstr>
      <vt:lpstr>Five Considerations - Pennoyer - International Shoe power theory - McGee factors - Reasonably able to anticipate PJ due to actions - Scalia’s theory – OK if OK under Int’l Shoe but also OK if OK under Pennoyer and still used by states today </vt:lpstr>
      <vt:lpstr>PowerPoint Presentation</vt:lpstr>
      <vt:lpstr>P (a citizen of Nebraska) sues D (a citizen of New York) for $100,000 damages in Nebraska state court in connection with a brawl that occurred in Illinois. D has never been to the state of Nebraska and owns no property there. D appears to argue that the Nebraska state court lacks personal jurisdiction over her. Under Nebraska state law, however, motions to dismiss for lack of personal jurisdiction are not allowed: Anyone appearing before a Nebraska state court, even when arguing lack of personal jurisdiction, submits himself to general personal jurisdiction. </vt:lpstr>
      <vt:lpstr>- D Corp (Ore) manufactures thimbles - engaged in a national search to locate a suitable engineer to work at its only manufacturing plant, located Medford, Ore - search involved advertisements in a trade publication with a national circulation  - used a company that specializes in recruiting highly trained employees - recruitment company located P, who lived in Yreka, California – only 50 miles from Medford, Oregon - a letter sent from the D Corp’s main office in Medford to P’s home in Yreka, the D Corp offered P a job, and P accepted - P decided to continue living in Yreka and to commute the fifty miles to work. - P got into a serious accident working on a machine at the Oregon factory - sued D Corp under state-law negligence concerning the maintenance of the machine in Cal. state ct - D Corp’s other contacts with the state of California are the following:  - The D Corp’s thimbles are sold all over the world, including in California, although distribution of the thimbles is through an independent distributing company that takes ownership of them at the D Corp plant in Oregon - The D Corp sells about 100,000 thimbles per year in California  - The California sales of its thimbles amount to around $10,000 per year and constitute around 3% of the D Corp’s total yearly production - D Corp does not advertise its thimbles in California, nor does it own property, maintain an office, or have an agent for service of process there.  -PJ? </vt:lpstr>
      <vt:lpstr>PJ in federal court</vt:lpstr>
      <vt:lpstr>U.S. Const. Amendment V.  No person shall . . . be deprived of life, liberty, or property, without due process of law . . .  </vt:lpstr>
      <vt:lpstr>Rule 4. Summons (k) Territorial Limits of Effective Service. (1) In General. Serving a summons or filing a waiver of service establishes personal jurisdiction over a defendant: (A) who is subject to the jurisdiction of a court of general jurisdiction in the state where the district court is located; … (C) when authorized by a federal statute.</vt:lpstr>
      <vt:lpstr>- P (NY) sues D (NJ) for a state law battery that occurred in New York City.  - P brings the suit in federal court in Alaska  - D is served in NJ - D has never visited Alaska and has never had any contact with the state</vt:lpstr>
      <vt:lpstr>(2) Federal Claim Outside State-Court Jurisdiction. For a claim that arises under federal law, serving a summons or filing a waiver of service establishes personal jurisdiction over a defendant if: (A) the defendant is not subject to jurisdiction in any state’s courts of general jurisdiction; and (B) exercising jurisdiction is consistent with the United States Constitution and laws. </vt:lpstr>
      <vt:lpstr>P (Va.) brings suit in federal court in Virginia against D, a German domiciliary residing in Germany, for a battery that the German committed against him in New York.  The German has no other contacts with the United States besides the brief trip to NY during which the alleged battery occurred.  Is there PJ? </vt:lpstr>
      <vt:lpstr>Saudi terrorist is sued under a federal antiterrorism act allowing for American victims of foreign terrorism to sue for damages. (The alleged acts of terrorism in this case occurred in Saudi Arabia.) The action is brought in federal court in New York. Is there PJ? </vt:lpstr>
      <vt:lpstr>Is there PJ?  All actions are brought in the Southern District of New York...  </vt:lpstr>
      <vt:lpstr>A federal civil rights action concerning the defendant’s arrest of the plaintiff in Buffalo, NY. Defendant lives in Pennsylvania and is served there. </vt:lpstr>
      <vt:lpstr>A California state-law product liability action brought as a diversity action by a California plaintiff against a corporation incorporated in Delaware with its principal place of business in Tennessee. The defendant corporation has a large factory and branch office in Buffalo, New York (with 10,000 employees) but the plaintiff at no time has this asset of the corporation attached by the federal court. The defendant corporation is served (through service on its Chief Legal Officer) in Tennessee. </vt:lpstr>
      <vt:lpstr>A California state-law diversity action concerning a brawl between the plaintiff and the defendant in California. The plaintiff is a citizen of California and the defendant a citizen of New York. The defendant is served while on a business trip in California. </vt:lpstr>
      <vt:lpstr>An action by a New York plaintiff against a German defendant for breach of German contract law concerning a contract signed in Germany with performance in Germany. At the initiation of the suit the American plaintiff had the federal court attach the assets of a trust that had been created by the German’s mother with the German as the beneficiary. The assets of the trust and the trustee are located in New York City. Defendant is served in Germany. </vt:lpstr>
      <vt:lpstr>An action by a New York citizen against a California citizen for violation of a federal antiterrorism act. The defendant’s alleged violations of the federal act were all committed in Iraq. The defendant has no contacts with the state of New York. </vt:lpstr>
      <vt:lpstr>venue in federal court</vt:lpstr>
      <vt:lpstr>- statutory, not a constitutional issue - about federal districts, not states - applicable only in federal court system - rough measure of convenience</vt:lpstr>
      <vt:lpstr>PowerPoint Presentation</vt:lpstr>
      <vt:lpstr>Sec. 1391. - Venue generally  (b) Venue in general.--A civil action may be brought in-- (1) a judicial district in which any defendant resides, if all defendants are residents of the State in which the district is located; (2) a judicial district in which a substantial part of the events or omissions giving rise to the claim occurred, or a substantial part of property that is the subject of the action is situated;  </vt:lpstr>
      <vt:lpstr>(c) Residency.--For all venue purposes-- (1) a natural person, including an alien lawfully admitted for permanent residence in the United States, shall be deemed to reside in the judicial district in which that person is domiciled;</vt:lpstr>
      <vt:lpstr>1391(c)(3)  a defendant not resident in the United States may be sued in any judicial district, and the joinder of such a defendant shall be disregarded in determining where the action may be brought with respect to other defendants. </vt:lpstr>
      <vt:lpstr>P (San. Fran. – N.D. Cal.) sues D1 (NYC – S.D.N.Y.) &amp; D2 (Buffalo – W.D.N.Y.) Suit is under 42 U.S.C. § 1983 concerning an allegedly unlawful arrest that occurred in an airport in NJ (D.N.J.) </vt:lpstr>
      <vt:lpstr>P (San. Fran. – N.D. Cal.) sues D1 (NYC – S.D.N.Y.) &amp; D2 (Conn. – D. Conn.) Suit is under 42 U.S.C. § 1983 concerning an allegedly unlawful arrest that occurred in New Jersey (D.N.J.)</vt:lpstr>
      <vt:lpstr>P (San. Fran. – N.D. Cal.) sues D1 (NYC – S.D.N.Y.) &amp; D2 (Conn. – D. Conn.) - Suit is a Cal. state law breach of contract action concerning a contract signed in San Francisco for the construction of a hospital in Albany (N.D.N.Y.) - P claims hospital is not according to plans</vt:lpstr>
      <vt:lpstr>Residence of corporations and unincorporated associations:  § 1391(c)(2)   an entity with the capacity to sue and be sued in its common name under applicable law, whether or not incorporated, shall be deemed to reside, if a defendant, in any judicial district in which such defendant is subject to the court's personal jurisdiction with respect to the civil action in question  </vt:lpstr>
      <vt:lpstr>(d) Residency of corporations in States with multiple districts.--For purposes of venue under this chapter, in a State which has more than one judicial district and in which a defendant that is a corporation is subject to personal jurisdiction at the time an action is commenced, such corporation shall be deemed to reside in any district in that State within which its contacts would be sufficient to subject it to personal jurisdiction if that district were a separate State, and, if there is no such district, the corporation shall be deemed to reside in the district within which it has the most significant contacts.</vt:lpstr>
      <vt:lpstr>P (S.F. – N.D. Cal.) sues the D1 Corp. &amp; the D2 Corp.  Suit is a Cal. state law breach of contract action concerning a contract signed in San Francisco for the construction of a hospital in Albany (N.D.N.Y.) D1 Corp. built foundation; D2 Corp. built structure D1 Corp. incorporated in Delaware (D. Del.); main office in NYC (S.D.N.Y.); large branch office in Philadelphia (E.D. Pa.) D2 Corp. incorporated in Delaware (D. Del.); main office in Pittsburgh (W.D. Pa.); large branch office in Boston (D. Mass.)</vt:lpstr>
      <vt:lpstr>1391(b)(3) if there is no district in which an action may otherwise be brought as provided in this section, any judicial district in which any defendant is subject to the court's personal jurisdiction with respect to such action.</vt:lpstr>
      <vt:lpstr>P (S.F. – N.D. Cal.) sues the D1 (S.D.N.Y) &amp; D2 (E.D. Pa) Suit is breach of contract action concerning a contract signed in San Francisco for the construction of a hospital in Paris D1 built foundation; D2 built structure</vt:lpstr>
      <vt:lpstr>P (S.F. – N.D. Cal.) sues the D1 (S.D.N.Y) &amp; D2 (E.D. Pa) Suit is breach of contract action concerning a contract signed in London for the construction of a hospital in Paris D1 built foundation; D2 built structure</vt:lpstr>
      <vt:lpstr>SMJ PJ Venue</vt:lpstr>
      <vt:lpstr>P(NJ) sues D(NY) in D.N.J. for +$75K for breach of a contract entered into in NY with performance in NY.  D is served in NJ.</vt:lpstr>
      <vt:lpstr>P(NJ) sues D(NJ) in the S.D.N.Y. for +$75K for violation of his federal civil rights due to D’s arrest of P in Manhattan (in the S.D.N.Y.).   D is served in NJ. </vt:lpstr>
      <vt:lpstr>P(NJ) sues D(NY) in the D.N.J. for +$75K for negligence because he bought a pen from D in NY and took it home to NJ where it exploded.   D is served in NY. </vt:lpstr>
      <vt:lpstr>P(NJ) sues D(NJ) in the D.N.J. for +$75K for breach of a contract entered into in NJ with performance in NJ.   D is served in NJ. </vt:lpstr>
      <vt:lpstr>P(NY) sues D(NJ) in the S.D.N.Y. for $40K for breach of a contract entered into in the S.D.N.Y. with performance in the S.D.N.Y. and for $40K for a brawl that occurred between the two in NJ.   D is served in NJ. </vt:lpstr>
      <vt:lpstr>P(NY) sues D(NJ) in the S.D.N.Y. for $40K for breach of a contract entered into in the S.D.N.Y. with performance in the N.D.N.Y. and for $40K for a brawl that occurred between the two in NJ.   D is served in the S.D.N.Y. </vt:lpstr>
    </vt:vector>
  </TitlesOfParts>
  <Company>College of William and Mary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Wed., Oct. 5</dc:title>
  <dc:creator>Green, Michael S</dc:creator>
  <cp:lastModifiedBy>Owner</cp:lastModifiedBy>
  <cp:revision>9</cp:revision>
  <dcterms:created xsi:type="dcterms:W3CDTF">2016-10-04T18:58:36Z</dcterms:created>
  <dcterms:modified xsi:type="dcterms:W3CDTF">2016-10-12T13:50:56Z</dcterms:modified>
</cp:coreProperties>
</file>