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77" r:id="rId5"/>
    <p:sldId id="282"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14" r:id="rId26"/>
    <p:sldId id="305" r:id="rId27"/>
    <p:sldId id="306" r:id="rId28"/>
    <p:sldId id="307" r:id="rId29"/>
    <p:sldId id="310" r:id="rId30"/>
    <p:sldId id="311" r:id="rId31"/>
    <p:sldId id="312" r:id="rId32"/>
    <p:sldId id="31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Oct. </a:t>
            </a:r>
            <a:r>
              <a:rPr lang="en-US" altLang="en-US" dirty="0"/>
              <a:t>5</a:t>
            </a:r>
            <a:endParaRPr lang="en-US" altLang="en-US" dirty="0" smtClean="0"/>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1063626"/>
            <a:ext cx="8686800" cy="4708525"/>
          </a:xfrm>
        </p:spPr>
        <p:txBody>
          <a:bodyPr>
            <a:normAutofit fontScale="90000"/>
          </a:bodyPr>
          <a:lstStyle/>
          <a:p>
            <a:pPr algn="l" eaLnBrk="1" hangingPunct="1"/>
            <a:r>
              <a:rPr lang="en-US" altLang="en-US" sz="3200"/>
              <a:t>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a:t>
            </a:r>
            <a:r>
              <a:rPr lang="en-US" altLang="en-US" sz="3200" b="1"/>
              <a:t/>
            </a:r>
            <a:br>
              <a:rPr lang="en-US" altLang="en-US" sz="3200" b="1"/>
            </a:br>
            <a:endParaRPr lang="en-US" altLang="en-US" sz="3200"/>
          </a:p>
        </p:txBody>
      </p:sp>
    </p:spTree>
    <p:extLst>
      <p:ext uri="{BB962C8B-B14F-4D97-AF65-F5344CB8AC3E}">
        <p14:creationId xmlns:p14="http://schemas.microsoft.com/office/powerpoint/2010/main" val="7194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274638"/>
            <a:ext cx="8382000" cy="6278562"/>
          </a:xfrm>
        </p:spPr>
        <p:txBody>
          <a:bodyPr/>
          <a:lstStyle/>
          <a:p>
            <a:r>
              <a:rPr lang="en-US" altLang="en-US" smtClean="0"/>
              <a:t>Part II-A</a:t>
            </a:r>
          </a:p>
        </p:txBody>
      </p:sp>
    </p:spTree>
    <p:extLst>
      <p:ext uri="{BB962C8B-B14F-4D97-AF65-F5344CB8AC3E}">
        <p14:creationId xmlns:p14="http://schemas.microsoft.com/office/powerpoint/2010/main" val="4105692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763000" cy="4708525"/>
          </a:xfrm>
        </p:spPr>
        <p:txBody>
          <a:bodyPr>
            <a:normAutofit fontScale="90000"/>
          </a:bodyPr>
          <a:lstStyle/>
          <a:p>
            <a:pPr algn="l" eaLnBrk="1" hangingPunct="1"/>
            <a:r>
              <a:rPr lang="en-US" altLang="en-US" sz="3200"/>
              <a:t>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a:t>
            </a:r>
          </a:p>
        </p:txBody>
      </p:sp>
    </p:spTree>
    <p:extLst>
      <p:ext uri="{BB962C8B-B14F-4D97-AF65-F5344CB8AC3E}">
        <p14:creationId xmlns:p14="http://schemas.microsoft.com/office/powerpoint/2010/main" val="427840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0" y="274638"/>
            <a:ext cx="8305800" cy="6278562"/>
          </a:xfrm>
        </p:spPr>
        <p:txBody>
          <a:bodyPr/>
          <a:lstStyle/>
          <a:p>
            <a:pPr algn="l"/>
            <a:r>
              <a:rPr lang="en-US" altLang="en-US" smtClean="0"/>
              <a:t>Asahi sells all of its valves to Cheng Shin.</a:t>
            </a:r>
            <a:br>
              <a:rPr lang="en-US" altLang="en-US" smtClean="0"/>
            </a:br>
            <a:r>
              <a:rPr lang="en-US" altLang="en-US" smtClean="0"/>
              <a:t>Cheng Shin just happens to sell all its products in CA and Asahi knows this.</a:t>
            </a:r>
            <a:br>
              <a:rPr lang="en-US" altLang="en-US" smtClean="0"/>
            </a:br>
            <a:r>
              <a:rPr lang="en-US" altLang="en-US" smtClean="0"/>
              <a:t>Power over Asahi in CA?</a:t>
            </a:r>
          </a:p>
        </p:txBody>
      </p:sp>
    </p:spTree>
    <p:extLst>
      <p:ext uri="{BB962C8B-B14F-4D97-AF65-F5344CB8AC3E}">
        <p14:creationId xmlns:p14="http://schemas.microsoft.com/office/powerpoint/2010/main" val="654425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828800" y="274638"/>
            <a:ext cx="8382000" cy="6202362"/>
          </a:xfrm>
        </p:spPr>
        <p:txBody>
          <a:bodyPr/>
          <a:lstStyle/>
          <a:p>
            <a:r>
              <a:rPr lang="en-US" altLang="en-US" smtClean="0"/>
              <a:t>Brennan’s concurrence</a:t>
            </a:r>
            <a:br>
              <a:rPr lang="en-US" altLang="en-US" smtClean="0"/>
            </a:br>
            <a:r>
              <a:rPr lang="en-US" altLang="en-US" smtClean="0"/>
              <a:t/>
            </a:r>
            <a:br>
              <a:rPr lang="en-US" altLang="en-US" smtClean="0"/>
            </a:br>
            <a:r>
              <a:rPr lang="en-US" altLang="en-US" smtClean="0"/>
              <a:t>Brennan, White, Marshall, Blackmun</a:t>
            </a:r>
            <a:br>
              <a:rPr lang="en-US" altLang="en-US" smtClean="0"/>
            </a:br>
            <a:endParaRPr lang="en-US" altLang="en-US" smtClean="0"/>
          </a:p>
        </p:txBody>
      </p:sp>
    </p:spTree>
    <p:extLst>
      <p:ext uri="{BB962C8B-B14F-4D97-AF65-F5344CB8AC3E}">
        <p14:creationId xmlns:p14="http://schemas.microsoft.com/office/powerpoint/2010/main" val="175218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1063626"/>
            <a:ext cx="8763000" cy="4537075"/>
          </a:xfrm>
        </p:spPr>
        <p:txBody>
          <a:bodyPr>
            <a:normAutofit fontScale="90000"/>
          </a:bodyPr>
          <a:lstStyle/>
          <a:p>
            <a:pPr algn="l" eaLnBrk="1" hangingPunct="1"/>
            <a:r>
              <a:rPr lang="en-US" altLang="en-US" sz="3200"/>
              <a:t>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a:t>
            </a:r>
            <a:br>
              <a:rPr lang="en-US" altLang="en-US" sz="3200"/>
            </a:br>
            <a:r>
              <a:rPr lang="en-US" altLang="en-US" sz="3200"/>
              <a:t>(Brennan, concurring)</a:t>
            </a:r>
          </a:p>
        </p:txBody>
      </p:sp>
    </p:spTree>
    <p:extLst>
      <p:ext uri="{BB962C8B-B14F-4D97-AF65-F5344CB8AC3E}">
        <p14:creationId xmlns:p14="http://schemas.microsoft.com/office/powerpoint/2010/main" val="126907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057400" y="274638"/>
            <a:ext cx="8153400" cy="6126162"/>
          </a:xfrm>
        </p:spPr>
        <p:txBody>
          <a:bodyPr/>
          <a:lstStyle/>
          <a:p>
            <a:r>
              <a:rPr lang="en-US" altLang="en-US" smtClean="0"/>
              <a:t>Stevens’s concurrence</a:t>
            </a:r>
          </a:p>
        </p:txBody>
      </p:sp>
    </p:spTree>
    <p:extLst>
      <p:ext uri="{BB962C8B-B14F-4D97-AF65-F5344CB8AC3E}">
        <p14:creationId xmlns:p14="http://schemas.microsoft.com/office/powerpoint/2010/main" val="3774826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1063626"/>
            <a:ext cx="8763000" cy="4708525"/>
          </a:xfrm>
        </p:spPr>
        <p:txBody>
          <a:bodyPr>
            <a:normAutofit fontScale="90000"/>
          </a:bodyPr>
          <a:lstStyle/>
          <a:p>
            <a:pPr algn="l" eaLnBrk="1" hangingPunct="1"/>
            <a:r>
              <a:rPr lang="en-US" altLang="en-US" sz="2400"/>
              <a:t>The plurality seems to assume that an unwavering line can be drawn between "mere awareness" that a component will find its way into the forum State and "purposeful availment" of the forum's market. Over the course of its dealings with Cheng Shin, Asahi has arguably engaged in a higher quantum of conduct than "[t]he placement of a product into the stream of commerce, without more...." Whether or not this conduct rises to the level of purposeful availment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availment" even though the item delivered to the forum State was a standard product marketed throughout the world.</a:t>
            </a:r>
            <a:br>
              <a:rPr lang="en-US" altLang="en-US" sz="2400"/>
            </a:br>
            <a:r>
              <a:rPr lang="en-US" altLang="en-US" sz="2400"/>
              <a:t>(Stevens, concurring – with White and Blackmun)</a:t>
            </a:r>
          </a:p>
        </p:txBody>
      </p:sp>
    </p:spTree>
    <p:extLst>
      <p:ext uri="{BB962C8B-B14F-4D97-AF65-F5344CB8AC3E}">
        <p14:creationId xmlns:p14="http://schemas.microsoft.com/office/powerpoint/2010/main" val="1690970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67050" y="1063626"/>
            <a:ext cx="6115050" cy="4765675"/>
          </a:xfrm>
        </p:spPr>
        <p:txBody>
          <a:bodyPr/>
          <a:lstStyle/>
          <a:p>
            <a:pPr eaLnBrk="1" hangingPunct="1"/>
            <a:r>
              <a:rPr lang="en-US" altLang="en-US" smtClean="0"/>
              <a:t>J. M c INTYRE MACHINERY, LTD., v. NICASTRO</a:t>
            </a:r>
            <a:br>
              <a:rPr lang="en-US" altLang="en-US" smtClean="0"/>
            </a:br>
            <a:r>
              <a:rPr lang="en-US" altLang="en-US" smtClean="0"/>
              <a:t/>
            </a:r>
            <a:br>
              <a:rPr lang="en-US" altLang="en-US" smtClean="0"/>
            </a:br>
            <a:r>
              <a:rPr lang="en-US" altLang="en-US" smtClean="0"/>
              <a:t>(U.S., June 27, 2011)</a:t>
            </a:r>
          </a:p>
        </p:txBody>
      </p:sp>
    </p:spTree>
    <p:extLst>
      <p:ext uri="{BB962C8B-B14F-4D97-AF65-F5344CB8AC3E}">
        <p14:creationId xmlns:p14="http://schemas.microsoft.com/office/powerpoint/2010/main" val="3507240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38450" y="1063626"/>
            <a:ext cx="6343650" cy="4708525"/>
          </a:xfrm>
        </p:spPr>
        <p:txBody>
          <a:bodyPr/>
          <a:lstStyle/>
          <a:p>
            <a:pPr eaLnBrk="1" hangingPunct="1"/>
            <a:r>
              <a:rPr lang="en-US" altLang="en-US" smtClean="0"/>
              <a:t>Kennedy’s opinion (4)</a:t>
            </a:r>
            <a:br>
              <a:rPr lang="en-US" altLang="en-US" smtClean="0"/>
            </a:br>
            <a:r>
              <a:rPr lang="en-US" altLang="en-US" smtClean="0"/>
              <a:t>Breyer’s concurrence (2)</a:t>
            </a:r>
            <a:br>
              <a:rPr lang="en-US" altLang="en-US" smtClean="0"/>
            </a:br>
            <a:r>
              <a:rPr lang="en-US" altLang="en-US" smtClean="0"/>
              <a:t>Ginsburg’s dissent (3)</a:t>
            </a:r>
          </a:p>
        </p:txBody>
      </p:sp>
    </p:spTree>
    <p:extLst>
      <p:ext uri="{BB962C8B-B14F-4D97-AF65-F5344CB8AC3E}">
        <p14:creationId xmlns:p14="http://schemas.microsoft.com/office/powerpoint/2010/main" val="302950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244634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981200" y="274638"/>
            <a:ext cx="8229600" cy="6126162"/>
          </a:xfrm>
        </p:spPr>
        <p:txBody>
          <a:bodyPr/>
          <a:lstStyle/>
          <a:p>
            <a:r>
              <a:rPr lang="en-US" altLang="en-US" smtClean="0"/>
              <a:t>Kennedy’s opinion</a:t>
            </a:r>
          </a:p>
        </p:txBody>
      </p:sp>
    </p:spTree>
    <p:extLst>
      <p:ext uri="{BB962C8B-B14F-4D97-AF65-F5344CB8AC3E}">
        <p14:creationId xmlns:p14="http://schemas.microsoft.com/office/powerpoint/2010/main" val="944030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1085850"/>
            <a:ext cx="8534400" cy="4914900"/>
          </a:xfrm>
        </p:spPr>
        <p:txBody>
          <a:bodyPr>
            <a:normAutofit fontScale="90000"/>
          </a:bodyPr>
          <a:lstStyle/>
          <a:p>
            <a:pPr algn="l" eaLnBrk="1" hangingPunct="1"/>
            <a:r>
              <a:rPr lang="en-US" altLang="en-US" sz="3200"/>
              <a:t>Kennedy:</a:t>
            </a:r>
            <a:br>
              <a:rPr lang="en-US" altLang="en-US" sz="3200"/>
            </a:br>
            <a:r>
              <a:rPr lang="en-US" altLang="en-US" sz="3200"/>
              <a:t>“The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a:t>
            </a:r>
            <a:br>
              <a:rPr lang="en-US" altLang="en-US" sz="3200"/>
            </a:br>
            <a:endParaRPr lang="en-US" altLang="en-US" sz="3200"/>
          </a:p>
        </p:txBody>
      </p:sp>
    </p:spTree>
    <p:extLst>
      <p:ext uri="{BB962C8B-B14F-4D97-AF65-F5344CB8AC3E}">
        <p14:creationId xmlns:p14="http://schemas.microsoft.com/office/powerpoint/2010/main" val="1118216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828800" y="1063626"/>
            <a:ext cx="8458200" cy="4651375"/>
          </a:xfrm>
        </p:spPr>
        <p:txBody>
          <a:bodyPr/>
          <a:lstStyle/>
          <a:p>
            <a:pPr eaLnBrk="1" hangingPunct="1"/>
            <a:r>
              <a:rPr lang="en-US" altLang="en-US" smtClean="0"/>
              <a:t>“These facts may reveal an intent to serve the U. S. market, but they do not show that J. McIntyre purposefully availed itself of the New Jersey market.”</a:t>
            </a:r>
          </a:p>
        </p:txBody>
      </p:sp>
    </p:spTree>
    <p:extLst>
      <p:ext uri="{BB962C8B-B14F-4D97-AF65-F5344CB8AC3E}">
        <p14:creationId xmlns:p14="http://schemas.microsoft.com/office/powerpoint/2010/main" val="2479386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0" y="274638"/>
            <a:ext cx="8305800" cy="6278562"/>
          </a:xfrm>
        </p:spPr>
        <p:txBody>
          <a:bodyPr/>
          <a:lstStyle/>
          <a:p>
            <a:r>
              <a:rPr lang="en-US" altLang="en-US" smtClean="0"/>
              <a:t>Breyer’s concurrence</a:t>
            </a:r>
          </a:p>
        </p:txBody>
      </p:sp>
    </p:spTree>
    <p:extLst>
      <p:ext uri="{BB962C8B-B14F-4D97-AF65-F5344CB8AC3E}">
        <p14:creationId xmlns:p14="http://schemas.microsoft.com/office/powerpoint/2010/main" val="2252497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752600" y="1063626"/>
            <a:ext cx="8686800" cy="4651375"/>
          </a:xfrm>
        </p:spPr>
        <p:txBody>
          <a:bodyPr>
            <a:normAutofit fontScale="90000"/>
          </a:bodyPr>
          <a:lstStyle/>
          <a:p>
            <a:pPr algn="l" eaLnBrk="1" hangingPunct="1"/>
            <a:r>
              <a:rPr lang="en-US" altLang="en-US" sz="3600"/>
              <a:t>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a:t>
            </a:r>
            <a:br>
              <a:rPr lang="en-US" altLang="en-US" sz="3600"/>
            </a:br>
            <a:r>
              <a:rPr lang="en-US" altLang="en-US" sz="3600"/>
              <a:t>(Breyer, concurring)</a:t>
            </a:r>
            <a:r>
              <a:rPr lang="en-US" altLang="en-US" sz="3600" b="1"/>
              <a:t/>
            </a:r>
            <a:br>
              <a:rPr lang="en-US" altLang="en-US" sz="3600" b="1"/>
            </a:br>
            <a:endParaRPr lang="en-US" altLang="en-US" sz="3600"/>
          </a:p>
        </p:txBody>
      </p:sp>
    </p:spTree>
    <p:extLst>
      <p:ext uri="{BB962C8B-B14F-4D97-AF65-F5344CB8AC3E}">
        <p14:creationId xmlns:p14="http://schemas.microsoft.com/office/powerpoint/2010/main" val="3363424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600"/>
              <a:t>Breyer: “What might appear fair in the case of a large manufacturer which specifically seeks, or expects, an equal-sized distributor to sell its product in a distant State might seem unfair in the case of a small manufacturer (say, an Appalachian potter) who sells his product (cups and saucers) exclusively to a large distributor, who resells a single item (a coffee mug) to a buyer from a distant State (Hawaii).”</a:t>
            </a:r>
            <a:br>
              <a:rPr lang="en-US" altLang="en-US" sz="3600"/>
            </a:br>
            <a:endParaRPr lang="en-US" altLang="en-US" sz="3600"/>
          </a:p>
        </p:txBody>
      </p:sp>
    </p:spTree>
    <p:extLst>
      <p:ext uri="{BB962C8B-B14F-4D97-AF65-F5344CB8AC3E}">
        <p14:creationId xmlns:p14="http://schemas.microsoft.com/office/powerpoint/2010/main" val="607473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r>
              <a:rPr lang="en-US" altLang="en-US" smtClean="0"/>
              <a:t>Ginsburg’s dissent</a:t>
            </a:r>
          </a:p>
        </p:txBody>
      </p:sp>
    </p:spTree>
    <p:extLst>
      <p:ext uri="{BB962C8B-B14F-4D97-AF65-F5344CB8AC3E}">
        <p14:creationId xmlns:p14="http://schemas.microsoft.com/office/powerpoint/2010/main" val="3528557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1063626"/>
            <a:ext cx="8534400" cy="4708525"/>
          </a:xfrm>
        </p:spPr>
        <p:txBody>
          <a:bodyPr>
            <a:normAutofit fontScale="90000"/>
          </a:bodyPr>
          <a:lstStyle/>
          <a:p>
            <a:pPr marL="257175" indent="-257175"/>
            <a:r>
              <a:rPr lang="en-US" altLang="en-US" smtClean="0"/>
              <a:t>Ginsburg: </a:t>
            </a:r>
            <a:br>
              <a:rPr lang="en-US" altLang="en-US" smtClean="0"/>
            </a:br>
            <a:r>
              <a:rPr lang="en-US" altLang="en-US" smtClean="0"/>
              <a:t>“In sum, McIntyre UK, by engaging McIntyre America to promote and sell its machines in the United States, “purposefully availed itself ” of the United States market nationwide, not a market in a single State or a discrete collection of States.”</a:t>
            </a:r>
            <a:br>
              <a:rPr lang="en-US" altLang="en-US" smtClean="0"/>
            </a:br>
            <a:endParaRPr lang="en-US" altLang="en-US" smtClean="0"/>
          </a:p>
        </p:txBody>
      </p:sp>
    </p:spTree>
    <p:extLst>
      <p:ext uri="{BB962C8B-B14F-4D97-AF65-F5344CB8AC3E}">
        <p14:creationId xmlns:p14="http://schemas.microsoft.com/office/powerpoint/2010/main" val="3773895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1131888"/>
            <a:ext cx="8839200" cy="4481512"/>
          </a:xfrm>
        </p:spPr>
        <p:txBody>
          <a:bodyPr>
            <a:normAutofit fontScale="90000"/>
          </a:bodyPr>
          <a:lstStyle/>
          <a:p>
            <a:pPr eaLnBrk="1" hangingPunct="1"/>
            <a:r>
              <a:rPr lang="en-US" altLang="en-US" sz="4000"/>
              <a:t>“[N]o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a:t>
            </a:r>
          </a:p>
        </p:txBody>
      </p:sp>
    </p:spTree>
    <p:extLst>
      <p:ext uri="{BB962C8B-B14F-4D97-AF65-F5344CB8AC3E}">
        <p14:creationId xmlns:p14="http://schemas.microsoft.com/office/powerpoint/2010/main" val="4848555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202362"/>
          </a:xfrm>
        </p:spPr>
        <p:txBody>
          <a:bodyPr/>
          <a:lstStyle/>
          <a:p>
            <a:r>
              <a:rPr lang="en-US" altLang="en-US" smtClean="0"/>
              <a:t>intentional torts</a:t>
            </a:r>
          </a:p>
        </p:txBody>
      </p:sp>
    </p:spTree>
    <p:extLst>
      <p:ext uri="{BB962C8B-B14F-4D97-AF65-F5344CB8AC3E}">
        <p14:creationId xmlns:p14="http://schemas.microsoft.com/office/powerpoint/2010/main" val="3408669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838450" y="1063626"/>
            <a:ext cx="6343650" cy="4651375"/>
          </a:xfrm>
        </p:spPr>
        <p:txBody>
          <a:bodyPr/>
          <a:lstStyle/>
          <a:p>
            <a:pPr eaLnBrk="1" hangingPunct="1"/>
            <a:r>
              <a:rPr lang="en-US" altLang="en-US" smtClean="0"/>
              <a:t>specific jurisdiction</a:t>
            </a:r>
          </a:p>
        </p:txBody>
      </p:sp>
    </p:spTree>
    <p:extLst>
      <p:ext uri="{BB962C8B-B14F-4D97-AF65-F5344CB8AC3E}">
        <p14:creationId xmlns:p14="http://schemas.microsoft.com/office/powerpoint/2010/main" val="1786040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78562"/>
          </a:xfrm>
        </p:spPr>
        <p:txBody>
          <a:bodyPr/>
          <a:lstStyle/>
          <a:p>
            <a:pPr algn="l"/>
            <a:r>
              <a:rPr lang="en-US" altLang="en-US" sz="4000"/>
              <a:t>Calder v. Jones (U.S. 1984)</a:t>
            </a:r>
            <a:br>
              <a:rPr lang="en-US" altLang="en-US" sz="4000"/>
            </a:br>
            <a:r>
              <a:rPr lang="en-US" altLang="en-US" sz="4000"/>
              <a:t>- Floridian Nat’l Enquirer writer and editor were sued, along with publisher and distributor, for defamation in CA state court by CA resident</a:t>
            </a:r>
            <a:br>
              <a:rPr lang="en-US" altLang="en-US" sz="4000"/>
            </a:br>
            <a:r>
              <a:rPr lang="en-US" altLang="en-US" sz="4000"/>
              <a:t>- Writer and editor argued no PJ in CA because they had no control over where the distribution was</a:t>
            </a:r>
            <a:br>
              <a:rPr lang="en-US" altLang="en-US" sz="4000"/>
            </a:br>
            <a:r>
              <a:rPr lang="en-US" altLang="en-US" sz="4000"/>
              <a:t>- SCt held unanimously there was PJ</a:t>
            </a:r>
            <a:br>
              <a:rPr lang="en-US" altLang="en-US" sz="4000"/>
            </a:br>
            <a:endParaRPr lang="en-US" altLang="en-US" sz="4000"/>
          </a:p>
        </p:txBody>
      </p:sp>
    </p:spTree>
    <p:extLst>
      <p:ext uri="{BB962C8B-B14F-4D97-AF65-F5344CB8AC3E}">
        <p14:creationId xmlns:p14="http://schemas.microsoft.com/office/powerpoint/2010/main" val="255544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78562"/>
          </a:xfrm>
        </p:spPr>
        <p:txBody>
          <a:bodyPr/>
          <a:lstStyle/>
          <a:p>
            <a:r>
              <a:rPr lang="en-US" altLang="en-US" smtClean="0"/>
              <a:t>Walden v. Fiore</a:t>
            </a:r>
          </a:p>
        </p:txBody>
      </p:sp>
    </p:spTree>
    <p:extLst>
      <p:ext uri="{BB962C8B-B14F-4D97-AF65-F5344CB8AC3E}">
        <p14:creationId xmlns:p14="http://schemas.microsoft.com/office/powerpoint/2010/main" val="954153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274638"/>
            <a:ext cx="8382000" cy="6126162"/>
          </a:xfrm>
        </p:spPr>
        <p:txBody>
          <a:bodyPr/>
          <a:lstStyle/>
          <a:p>
            <a:pPr algn="l"/>
            <a:r>
              <a:rPr lang="en-US" altLang="en-US" smtClean="0"/>
              <a:t>- Foreign terrorist kills Americans abroad</a:t>
            </a:r>
            <a:br>
              <a:rPr lang="en-US" altLang="en-US" smtClean="0"/>
            </a:br>
            <a:r>
              <a:rPr lang="en-US" altLang="en-US" smtClean="0"/>
              <a:t>- He knows they are Americans</a:t>
            </a:r>
            <a:br>
              <a:rPr lang="en-US" altLang="en-US" smtClean="0"/>
            </a:br>
            <a:r>
              <a:rPr lang="en-US" altLang="en-US" smtClean="0"/>
              <a:t>- He is sued by the families in U.S. in a U.S. court </a:t>
            </a:r>
            <a:br>
              <a:rPr lang="en-US" altLang="en-US" smtClean="0"/>
            </a:br>
            <a:r>
              <a:rPr lang="en-US" altLang="en-US" smtClean="0"/>
              <a:t>- PJ?</a:t>
            </a:r>
          </a:p>
        </p:txBody>
      </p:sp>
    </p:spTree>
    <p:extLst>
      <p:ext uri="{BB962C8B-B14F-4D97-AF65-F5344CB8AC3E}">
        <p14:creationId xmlns:p14="http://schemas.microsoft.com/office/powerpoint/2010/main" val="3023129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smtClean="0"/>
              <a:t>World-Wide Volkswagen v. Woodson</a:t>
            </a:r>
            <a:br>
              <a:rPr lang="en-US" altLang="en-US" smtClean="0"/>
            </a:br>
            <a:r>
              <a:rPr lang="en-US" altLang="en-US" smtClean="0"/>
              <a:t>(U.S. 1980)</a:t>
            </a:r>
          </a:p>
        </p:txBody>
      </p:sp>
    </p:spTree>
    <p:extLst>
      <p:ext uri="{BB962C8B-B14F-4D97-AF65-F5344CB8AC3E}">
        <p14:creationId xmlns:p14="http://schemas.microsoft.com/office/powerpoint/2010/main" val="3951693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838200"/>
            <a:ext cx="8458200" cy="5105400"/>
          </a:xfrm>
        </p:spPr>
        <p:txBody>
          <a:bodyPr/>
          <a:lstStyle/>
          <a:p>
            <a:pPr algn="l" eaLnBrk="1" hangingPunct="1"/>
            <a:r>
              <a:rPr lang="en-US" altLang="en-US" sz="3200"/>
              <a:t>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a:t>
            </a:r>
            <a:br>
              <a:rPr lang="en-US" altLang="en-US" sz="3200"/>
            </a:br>
            <a:endParaRPr lang="en-US" altLang="en-US" sz="3200"/>
          </a:p>
        </p:txBody>
      </p:sp>
    </p:spTree>
    <p:extLst>
      <p:ext uri="{BB962C8B-B14F-4D97-AF65-F5344CB8AC3E}">
        <p14:creationId xmlns:p14="http://schemas.microsoft.com/office/powerpoint/2010/main" val="85523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708525"/>
          </a:xfrm>
        </p:spPr>
        <p:txBody>
          <a:bodyPr/>
          <a:lstStyle/>
          <a:p>
            <a:pPr eaLnBrk="1" hangingPunct="1"/>
            <a:r>
              <a:rPr lang="en-US" altLang="en-US" smtClean="0"/>
              <a:t>Asahi Metal Industry Co. v. Superior Court</a:t>
            </a:r>
            <a:br>
              <a:rPr lang="en-US" altLang="en-US" smtClean="0"/>
            </a:br>
            <a:r>
              <a:rPr lang="en-US" altLang="en-US" smtClean="0"/>
              <a:t/>
            </a:r>
            <a:br>
              <a:rPr lang="en-US" altLang="en-US" smtClean="0"/>
            </a:br>
            <a:r>
              <a:rPr lang="en-US" altLang="en-US" smtClean="0"/>
              <a:t>(U.S. 1987)</a:t>
            </a:r>
            <a:br>
              <a:rPr lang="en-US" altLang="en-US" smtClean="0"/>
            </a:br>
            <a:endParaRPr lang="en-US" altLang="en-US" smtClean="0"/>
          </a:p>
        </p:txBody>
      </p:sp>
    </p:spTree>
    <p:extLst>
      <p:ext uri="{BB962C8B-B14F-4D97-AF65-F5344CB8AC3E}">
        <p14:creationId xmlns:p14="http://schemas.microsoft.com/office/powerpoint/2010/main" val="3553877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781300" y="1063626"/>
            <a:ext cx="6400800" cy="4765675"/>
          </a:xfrm>
        </p:spPr>
        <p:txBody>
          <a:bodyPr/>
          <a:lstStyle/>
          <a:p>
            <a:pPr algn="l" eaLnBrk="1" hangingPunct="1"/>
            <a:r>
              <a:rPr lang="en-US" altLang="en-US" sz="2700"/>
              <a:t>Justice O'CONNOR announced the judgment of the Court and delivered the unanimous </a:t>
            </a:r>
            <a:br>
              <a:rPr lang="en-US" altLang="en-US" sz="2700"/>
            </a:br>
            <a:r>
              <a:rPr lang="en-US" altLang="en-US" sz="2700"/>
              <a:t>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a:t>
            </a:r>
          </a:p>
        </p:txBody>
      </p:sp>
    </p:spTree>
    <p:extLst>
      <p:ext uri="{BB962C8B-B14F-4D97-AF65-F5344CB8AC3E}">
        <p14:creationId xmlns:p14="http://schemas.microsoft.com/office/powerpoint/2010/main" val="2856414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057400" y="274638"/>
            <a:ext cx="8153400" cy="6202362"/>
          </a:xfrm>
        </p:spPr>
        <p:txBody>
          <a:bodyPr/>
          <a:lstStyle/>
          <a:p>
            <a:pPr algn="l"/>
            <a:r>
              <a:rPr lang="en-US" altLang="en-US" smtClean="0"/>
              <a:t>Part II-B – O’Connor, Rehnquist, Brennan, White, Marshall, Blackmun, Powell, Stevens</a:t>
            </a:r>
            <a:br>
              <a:rPr lang="en-US" altLang="en-US" smtClean="0"/>
            </a:br>
            <a:r>
              <a:rPr lang="en-US" altLang="en-US" smtClean="0"/>
              <a:t/>
            </a:r>
            <a:br>
              <a:rPr lang="en-US" altLang="en-US" smtClean="0"/>
            </a:br>
            <a:r>
              <a:rPr lang="en-US" altLang="en-US" smtClean="0"/>
              <a:t>Part II-A - O’Connor, Rehnquist, Powell, Scalia </a:t>
            </a:r>
          </a:p>
        </p:txBody>
      </p:sp>
    </p:spTree>
    <p:extLst>
      <p:ext uri="{BB962C8B-B14F-4D97-AF65-F5344CB8AC3E}">
        <p14:creationId xmlns:p14="http://schemas.microsoft.com/office/powerpoint/2010/main" val="1162220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57400" y="2971800"/>
            <a:ext cx="8229600" cy="1143000"/>
          </a:xfrm>
        </p:spPr>
        <p:txBody>
          <a:bodyPr/>
          <a:lstStyle/>
          <a:p>
            <a:r>
              <a:rPr lang="en-US" altLang="en-US" smtClean="0"/>
              <a:t>Part II-B</a:t>
            </a:r>
          </a:p>
        </p:txBody>
      </p:sp>
    </p:spTree>
    <p:extLst>
      <p:ext uri="{BB962C8B-B14F-4D97-AF65-F5344CB8AC3E}">
        <p14:creationId xmlns:p14="http://schemas.microsoft.com/office/powerpoint/2010/main" val="4210417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713</Words>
  <Application>Microsoft Office PowerPoint</Application>
  <PresentationFormat>Widescreen</PresentationFormat>
  <Paragraphs>32</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Wed., Oct. 5</vt:lpstr>
      <vt:lpstr>PERSONAL JURISDICTION IN STATE COURT </vt:lpstr>
      <vt:lpstr>specific jurisdiction</vt:lpstr>
      <vt:lpstr>World-Wide Volkswagen v. Woodson (U.S. 1980)</vt:lpstr>
      <vt:lpstr>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 </vt:lpstr>
      <vt:lpstr>Asahi Metal Industry Co. v. Superior Court  (U.S. 1987) </vt:lpstr>
      <vt:lpstr>Justice O'CONNOR announced the judgment of the Court and delivered the unanimous   opinion of the Court with respect to Part I, the opinion of the Court with respect to Part II-B, in which THE CHIEF JUSTICE, Justice BRENNAN, Justice WHITE, Justice MARSHALL, Justice BLACKMUN, Justice POWELL, and Justice STEVENS join, and an opinion with respect to Parts II-A and III, in which THE CHIEF JUSTICE, Justice POWELL, and Justice SCALIA join.</vt:lpstr>
      <vt:lpstr>Part II-B – O’Connor, Rehnquist, Brennan, White, Marshall, Blackmun, Powell, Stevens  Part II-A - O’Connor, Rehnquist, Powell, Scalia </vt:lpstr>
      <vt:lpstr>Part II-B</vt:lpstr>
      <vt:lpstr>We have previously explained that the determination of the reasonableness of the exercise of jurisdiction in each case will depend on an evaluation of several factors. A court must consider the burden on the defendant, the interests of the forum State, and the plaintiff's interest in obtaining relief. It must also weigh in its determination "the interstate judicial system's interest in obtaining the most efficient resolution of controversies; and the shared interest of the several States in furthering fundamental substantive social policies." (O'Connor II.B) </vt:lpstr>
      <vt:lpstr>Part II-A</vt:lpstr>
      <vt:lpstr>Additional conduct of the defendant may indicate an intent or purpose to serve the market in the forum State, for example, designing the product for the market in the forum State, advertising in the forum State, establishing channels for providing regular advice to customers in the forum State, or marketing the product through a distributor who has agreed to serve as the sales agent in the forum State. But a defendant's awareness that the stream of commerce may or will sweep the product into the forum State does not convert the mere act of placing the product into the stream into an act purposefully directed toward the forum State. (O'Connor II.A)</vt:lpstr>
      <vt:lpstr>Asahi sells all of its valves to Cheng Shin. Cheng Shin just happens to sell all its products in CA and Asahi knows this. Power over Asahi in CA?</vt:lpstr>
      <vt:lpstr>Brennan’s concurrence  Brennan, White, Marshall, Blackmun </vt:lpstr>
      <vt:lpstr>As long as a participant in this process is aware that the final product is being marketed in the forum State, the possibility of a lawsuit there cannot come as a surprise. Nor will the litigation present a burden for which there is no corresponding benefit. A defendant who has placed goods in the stream of commerce benefits economically from the retail sale of the final product in the forum State, and indirectly benefits from the State's laws that regulate and facilitate commercial activity. (Brennan, concurring)</vt:lpstr>
      <vt:lpstr>Stevens’s concurrence</vt:lpstr>
      <vt:lpstr>The plurality seems to assume that an unwavering line can be drawn between "mere awareness" that a component will find its way into the forum State and "purposeful availment" of the forum's market. Over the course of its dealings with Cheng Shin, Asahi has arguably engaged in a higher quantum of conduct than "[t]he placement of a product into the stream of commerce, without more...." Whether or not this conduct rises to the level of purposeful availment requires a constitutional determination that is affected by the volume, the value, and the hazardous character of the components. In most circumstances I would be inclined to conclude that a regular course of dealing that results in deliveries of over 100,000 units annually over a period of several years would constitute "purposeful availment" even though the item delivered to the forum State was a standard product marketed throughout the world. (Stevens, concurring – with White and Blackmun)</vt:lpstr>
      <vt:lpstr>J. M c INTYRE MACHINERY, LTD., v. NICASTRO  (U.S., June 27, 2011)</vt:lpstr>
      <vt:lpstr>Kennedy’s opinion (4) Breyer’s concurrence (2) Ginsburg’s dissent (3)</vt:lpstr>
      <vt:lpstr>Kennedy’s opinion</vt:lpstr>
      <vt:lpstr>Kennedy: “The principal inquiry in cases of this sort is whether the defendant’s activities manifest an intention to submit to the power of a sovereign….Sometimes a defendant does so by sending its goods rather than its agents. The defendant’s transmission of goods permits the exercise of jurisdiction only where the defendant can be said to have targeted the forum; as a general rule, it is not enough that the defendant might have predicted that its goods will reach the forum State.” </vt:lpstr>
      <vt:lpstr>“These facts may reveal an intent to serve the U. S. market, but they do not show that J. McIntyre purposefully availed itself of the New Jersey market.”</vt:lpstr>
      <vt:lpstr>Breyer’s concurrence</vt:lpstr>
      <vt:lpstr>Here, the relevant facts found by the New Jersey Supreme Court show no “regular … flow” or “regular course” of sales in New Jersey; and there is no “something more,” such as special state-related design, advertising, advice, marketing, or anything else. Mr. Nicastro, who here bears the burden of proving jurisdiction, has shown no specific effort by the British Manufacturer to sell in New Jersey.  (Breyer, concurring) </vt:lpstr>
      <vt:lpstr>Breyer: “What might appear fair in the case of a large manufacturer which specifically seeks, or expects, an equal-sized distributor to sell its product in a distant State might seem unfair in the case of a small manufacturer (say, an Appalachian potter) who sells his product (cups and saucers) exclusively to a large distributor, who resells a single item (a coffee mug) to a buyer from a distant State (Hawaii).” </vt:lpstr>
      <vt:lpstr>Ginsburg’s dissent</vt:lpstr>
      <vt:lpstr>Ginsburg:  “In sum, McIntyre UK, by engaging McIntyre America to promote and sell its machines in the United States, “purposefully availed itself ” of the United States market nationwide, not a market in a single State or a discrete collection of States.” </vt:lpstr>
      <vt:lpstr>“[N]o issue of the fair and reasonable allocation of adjudicatory authority among States of the United States is present in this case. New Jersey’s exercise of personal jurisdiction over a foreign manufacturer whose dangerous product caused a workplace injury in New Jersey does not tread on the domain, or diminish the sovereignty, of any sister State.” </vt:lpstr>
      <vt:lpstr>intentional torts</vt:lpstr>
      <vt:lpstr>Calder v. Jones (U.S. 1984) - Floridian Nat’l Enquirer writer and editor were sued, along with publisher and distributor, for defamation in CA state court by CA resident - Writer and editor argued no PJ in CA because they had no control over where the distribution was - SCt held unanimously there was PJ </vt:lpstr>
      <vt:lpstr>Walden v. Fiore</vt:lpstr>
      <vt:lpstr>- Foreign terrorist kills Americans abroad - He knows they are Americans - He is sued by the families in U.S. in a U.S. court  - PJ?</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Green, Michael S</cp:lastModifiedBy>
  <cp:revision>2</cp:revision>
  <dcterms:created xsi:type="dcterms:W3CDTF">2016-10-04T18:58:36Z</dcterms:created>
  <dcterms:modified xsi:type="dcterms:W3CDTF">2016-10-05T16:18:13Z</dcterms:modified>
</cp:coreProperties>
</file>