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84" r:id="rId8"/>
    <p:sldId id="285" r:id="rId9"/>
    <p:sldId id="286" r:id="rId10"/>
    <p:sldId id="289" r:id="rId11"/>
    <p:sldId id="290" r:id="rId12"/>
    <p:sldId id="291" r:id="rId13"/>
    <p:sldId id="292" r:id="rId14"/>
    <p:sldId id="293" r:id="rId15"/>
    <p:sldId id="294" r:id="rId16"/>
    <p:sldId id="295" r:id="rId17"/>
    <p:sldId id="296" r:id="rId18"/>
    <p:sldId id="297" r:id="rId19"/>
    <p:sldId id="298" r:id="rId20"/>
    <p:sldId id="299" r:id="rId21"/>
    <p:sldId id="313" r:id="rId22"/>
    <p:sldId id="314" r:id="rId23"/>
    <p:sldId id="315" r:id="rId24"/>
    <p:sldId id="316" r:id="rId25"/>
    <p:sldId id="317" r:id="rId26"/>
    <p:sldId id="318" r:id="rId27"/>
    <p:sldId id="319" r:id="rId28"/>
    <p:sldId id="320" r:id="rId29"/>
    <p:sldId id="321"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80" d="100"/>
          <a:sy n="80" d="100"/>
        </p:scale>
        <p:origin x="102" y="18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2C55B9-26C2-46A3-B9B5-02CFE3EE63B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2977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2C55B9-26C2-46A3-B9B5-02CFE3EE63B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171827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2C55B9-26C2-46A3-B9B5-02CFE3EE63B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201004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2C55B9-26C2-46A3-B9B5-02CFE3EE63B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240583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C55B9-26C2-46A3-B9B5-02CFE3EE63BE}"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279905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2C55B9-26C2-46A3-B9B5-02CFE3EE63BE}"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300523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2C55B9-26C2-46A3-B9B5-02CFE3EE63BE}"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351307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2C55B9-26C2-46A3-B9B5-02CFE3EE63BE}"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297706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C55B9-26C2-46A3-B9B5-02CFE3EE63BE}"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182674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C55B9-26C2-46A3-B9B5-02CFE3EE63BE}"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24928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C55B9-26C2-46A3-B9B5-02CFE3EE63BE}"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2E18-0AD9-441B-B259-82919A178C8D}" type="slidenum">
              <a:rPr lang="en-US" smtClean="0"/>
              <a:t>‹#›</a:t>
            </a:fld>
            <a:endParaRPr lang="en-US"/>
          </a:p>
        </p:txBody>
      </p:sp>
    </p:spTree>
    <p:extLst>
      <p:ext uri="{BB962C8B-B14F-4D97-AF65-F5344CB8AC3E}">
        <p14:creationId xmlns:p14="http://schemas.microsoft.com/office/powerpoint/2010/main" val="78333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C55B9-26C2-46A3-B9B5-02CFE3EE63BE}"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52E18-0AD9-441B-B259-82919A178C8D}" type="slidenum">
              <a:rPr lang="en-US" smtClean="0"/>
              <a:t>‹#›</a:t>
            </a:fld>
            <a:endParaRPr lang="en-US"/>
          </a:p>
        </p:txBody>
      </p:sp>
    </p:spTree>
    <p:extLst>
      <p:ext uri="{BB962C8B-B14F-4D97-AF65-F5344CB8AC3E}">
        <p14:creationId xmlns:p14="http://schemas.microsoft.com/office/powerpoint/2010/main" val="170911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Oct. </a:t>
            </a:r>
            <a:r>
              <a:rPr lang="en-US" altLang="en-US" dirty="0"/>
              <a:t>3</a:t>
            </a:r>
            <a:endParaRPr lang="en-US" altLang="en-US" dirty="0" smtClean="0"/>
          </a:p>
        </p:txBody>
      </p:sp>
    </p:spTree>
    <p:extLst>
      <p:ext uri="{BB962C8B-B14F-4D97-AF65-F5344CB8AC3E}">
        <p14:creationId xmlns:p14="http://schemas.microsoft.com/office/powerpoint/2010/main" val="381226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52600" y="1063626"/>
            <a:ext cx="8686800" cy="4822825"/>
          </a:xfrm>
        </p:spPr>
        <p:txBody>
          <a:bodyPr>
            <a:normAutofit fontScale="90000"/>
          </a:bodyPr>
          <a:lstStyle/>
          <a:p>
            <a:pPr algn="l" eaLnBrk="1" hangingPunct="1"/>
            <a:r>
              <a:rPr lang="en-US" altLang="en-US" sz="280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251552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smtClean="0"/>
              <a:t>Int’l Shoe theory of power</a:t>
            </a:r>
            <a:br>
              <a:rPr lang="en-US" altLang="en-US" smtClean="0"/>
            </a:br>
            <a:r>
              <a:rPr lang="en-US" altLang="en-US" smtClean="0"/>
              <a:t/>
            </a:r>
            <a:br>
              <a:rPr lang="en-US" altLang="en-US" smtClean="0"/>
            </a:br>
            <a:r>
              <a:rPr lang="en-US" altLang="en-US" smtClean="0"/>
              <a:t>v.</a:t>
            </a:r>
            <a:br>
              <a:rPr lang="en-US" altLang="en-US" smtClean="0"/>
            </a:br>
            <a:r>
              <a:rPr lang="en-US" altLang="en-US" smtClean="0"/>
              <a:t/>
            </a:r>
            <a:br>
              <a:rPr lang="en-US" altLang="en-US" smtClean="0"/>
            </a:br>
            <a:r>
              <a:rPr lang="en-US" altLang="en-US" smtClean="0"/>
              <a:t>convenience/reasonableness (or “McGee factors”)</a:t>
            </a:r>
          </a:p>
        </p:txBody>
      </p:sp>
    </p:spTree>
    <p:extLst>
      <p:ext uri="{BB962C8B-B14F-4D97-AF65-F5344CB8AC3E}">
        <p14:creationId xmlns:p14="http://schemas.microsoft.com/office/powerpoint/2010/main" val="105467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76200"/>
            <a:ext cx="9144000" cy="6705600"/>
          </a:xfrm>
        </p:spPr>
        <p:txBody>
          <a:bodyPr/>
          <a:lstStyle/>
          <a:p>
            <a:pPr algn="l" eaLnBrk="1" hangingPunct="1"/>
            <a:r>
              <a:rPr lang="en-US" altLang="en-US" sz="3200"/>
              <a:t>- Californian calls Oregonian and offers him $100,000 if he performs work in Nevada. </a:t>
            </a:r>
            <a:br>
              <a:rPr lang="en-US" altLang="en-US" sz="3200"/>
            </a:br>
            <a:r>
              <a:rPr lang="en-US" altLang="en-US" sz="3200"/>
              <a:t>- The Oregonian has made no advertisements encouraging offers. </a:t>
            </a:r>
            <a:br>
              <a:rPr lang="en-US" altLang="en-US" sz="3200"/>
            </a:br>
            <a:r>
              <a:rPr lang="en-US" altLang="en-US" sz="3200"/>
              <a:t>- The Oregonian agrees. </a:t>
            </a:r>
            <a:br>
              <a:rPr lang="en-US" altLang="en-US" sz="3200"/>
            </a:br>
            <a:r>
              <a:rPr lang="en-US" altLang="en-US" sz="3200"/>
              <a:t>- The Californian sends the Oregonian $50,000 as a deposit. </a:t>
            </a:r>
            <a:br>
              <a:rPr lang="en-US" altLang="en-US" sz="3200"/>
            </a:br>
            <a:r>
              <a:rPr lang="en-US" altLang="en-US" sz="3200"/>
              <a:t>- The Oregonian performs the work. </a:t>
            </a:r>
            <a:br>
              <a:rPr lang="en-US" altLang="en-US" sz="3200"/>
            </a:br>
            <a:r>
              <a:rPr lang="en-US" altLang="en-US" sz="3200"/>
              <a:t>- The Californian thinks the work is sub-standard and refuses to give the Oregonian the other $50,000.</a:t>
            </a:r>
            <a:br>
              <a:rPr lang="en-US" altLang="en-US" sz="3200"/>
            </a:br>
            <a:r>
              <a:rPr lang="en-US" altLang="en-US" sz="3200" i="1"/>
              <a:t>- Is there PJ in California state court for the Californian's suit against the Oregonian for return of the $50,000 deposit?</a:t>
            </a:r>
            <a:endParaRPr lang="en-US" altLang="en-US" sz="3200"/>
          </a:p>
        </p:txBody>
      </p:sp>
    </p:spTree>
    <p:extLst>
      <p:ext uri="{BB962C8B-B14F-4D97-AF65-F5344CB8AC3E}">
        <p14:creationId xmlns:p14="http://schemas.microsoft.com/office/powerpoint/2010/main" val="3698093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38450" y="1063626"/>
            <a:ext cx="6343650" cy="4822825"/>
          </a:xfrm>
        </p:spPr>
        <p:txBody>
          <a:bodyPr/>
          <a:lstStyle/>
          <a:p>
            <a:pPr eaLnBrk="1" hangingPunct="1"/>
            <a:r>
              <a:rPr lang="en-US" altLang="en-US" sz="3600"/>
              <a:t>- Same as above.</a:t>
            </a:r>
            <a:br>
              <a:rPr lang="en-US" altLang="en-US" sz="3600"/>
            </a:br>
            <a:r>
              <a:rPr lang="en-US" altLang="en-US" sz="3600"/>
              <a:t/>
            </a:r>
            <a:br>
              <a:rPr lang="en-US" altLang="en-US" sz="3600"/>
            </a:br>
            <a:r>
              <a:rPr lang="en-US" altLang="en-US" sz="3600"/>
              <a:t> - </a:t>
            </a:r>
            <a:r>
              <a:rPr lang="en-US" altLang="en-US" sz="3600" i="1"/>
              <a:t>Is there PJ in Oregon state court for the Oregonian's suit against the Californian for the remaining $50,000 under the contract?</a:t>
            </a:r>
          </a:p>
        </p:txBody>
      </p:sp>
    </p:spTree>
    <p:extLst>
      <p:ext uri="{BB962C8B-B14F-4D97-AF65-F5344CB8AC3E}">
        <p14:creationId xmlns:p14="http://schemas.microsoft.com/office/powerpoint/2010/main" val="135789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838450" y="1063626"/>
            <a:ext cx="6343650" cy="4822825"/>
          </a:xfrm>
        </p:spPr>
        <p:txBody>
          <a:bodyPr/>
          <a:lstStyle/>
          <a:p>
            <a:pPr eaLnBrk="1" hangingPunct="1"/>
            <a:r>
              <a:rPr lang="en-US" altLang="en-US" sz="3600"/>
              <a:t>Same as above.</a:t>
            </a:r>
            <a:br>
              <a:rPr lang="en-US" altLang="en-US" sz="3600"/>
            </a:br>
            <a:r>
              <a:rPr lang="en-US" altLang="en-US" sz="3600"/>
              <a:t/>
            </a:r>
            <a:br>
              <a:rPr lang="en-US" altLang="en-US" sz="3600"/>
            </a:br>
            <a:r>
              <a:rPr lang="en-US" altLang="en-US" sz="3600"/>
              <a:t> - </a:t>
            </a:r>
            <a:r>
              <a:rPr lang="en-US" altLang="en-US" sz="3600" i="1"/>
              <a:t>Is there PJ in Nevada state court for the Californian's suit against the Oregonian? For the Oregonian's suit against the Californian?</a:t>
            </a:r>
          </a:p>
        </p:txBody>
      </p:sp>
    </p:spTree>
    <p:extLst>
      <p:ext uri="{BB962C8B-B14F-4D97-AF65-F5344CB8AC3E}">
        <p14:creationId xmlns:p14="http://schemas.microsoft.com/office/powerpoint/2010/main" val="1669202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667000" y="1063626"/>
            <a:ext cx="6515100" cy="4651375"/>
          </a:xfrm>
        </p:spPr>
        <p:txBody>
          <a:bodyPr/>
          <a:lstStyle/>
          <a:p>
            <a:pPr eaLnBrk="1" hangingPunct="1"/>
            <a:r>
              <a:rPr lang="en-US" altLang="en-US" smtClean="0"/>
              <a:t>Chung v. NANA Development Corp.</a:t>
            </a:r>
            <a:br>
              <a:rPr lang="en-US" altLang="en-US" smtClean="0"/>
            </a:br>
            <a:r>
              <a:rPr lang="en-US" altLang="en-US" smtClean="0"/>
              <a:t>783 F.2d 1124 (4th Cir. 1986)</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4146528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1063626"/>
            <a:ext cx="8839200" cy="4708525"/>
          </a:xfrm>
        </p:spPr>
        <p:txBody>
          <a:bodyPr>
            <a:normAutofit fontScale="90000"/>
          </a:bodyPr>
          <a:lstStyle/>
          <a:p>
            <a:pPr algn="l" eaLnBrk="1" hangingPunct="1"/>
            <a:r>
              <a:rPr lang="en-US" altLang="en-US" smtClean="0"/>
              <a:t>- Va. P goes to Alaska to buy reindeer horns from Alaska D. </a:t>
            </a:r>
            <a:br>
              <a:rPr lang="en-US" altLang="en-US" smtClean="0"/>
            </a:br>
            <a:r>
              <a:rPr lang="en-US" altLang="en-US" smtClean="0"/>
              <a:t>- Wants them to remain frozen. </a:t>
            </a:r>
            <a:br>
              <a:rPr lang="en-US" altLang="en-US" smtClean="0"/>
            </a:br>
            <a:r>
              <a:rPr lang="en-US" altLang="en-US" smtClean="0"/>
              <a:t>- Requests that the D ship some of them to him in Va. </a:t>
            </a:r>
            <a:br>
              <a:rPr lang="en-US" altLang="en-US" smtClean="0"/>
            </a:br>
            <a:r>
              <a:rPr lang="en-US" altLang="en-US" smtClean="0"/>
              <a:t>- When they arrive in Va. they are melted. </a:t>
            </a:r>
            <a:br>
              <a:rPr lang="en-US" altLang="en-US" smtClean="0"/>
            </a:br>
            <a:r>
              <a:rPr lang="en-US" altLang="en-US" smtClean="0"/>
              <a:t>- P sues D in federal court in Va. PJ? </a:t>
            </a:r>
            <a:br>
              <a:rPr lang="en-US" altLang="en-US" smtClean="0"/>
            </a:br>
            <a:endParaRPr lang="en-US" altLang="en-US" smtClean="0"/>
          </a:p>
        </p:txBody>
      </p:sp>
    </p:spTree>
    <p:extLst>
      <p:ext uri="{BB962C8B-B14F-4D97-AF65-F5344CB8AC3E}">
        <p14:creationId xmlns:p14="http://schemas.microsoft.com/office/powerpoint/2010/main" val="1487516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38450" y="1063626"/>
            <a:ext cx="6343650" cy="4594225"/>
          </a:xfrm>
        </p:spPr>
        <p:txBody>
          <a:bodyPr/>
          <a:lstStyle/>
          <a:p>
            <a:pPr eaLnBrk="1" hangingPunct="1"/>
            <a:r>
              <a:rPr lang="en-US" altLang="en-US" smtClean="0"/>
              <a:t>Thompson v. Chrysler Motors Corp.</a:t>
            </a:r>
            <a:br>
              <a:rPr lang="en-US" altLang="en-US" smtClean="0"/>
            </a:br>
            <a:r>
              <a:rPr lang="en-US" altLang="en-US" smtClean="0"/>
              <a:t>755 F.2d 1162 (5th Cir. 1985)</a:t>
            </a:r>
          </a:p>
        </p:txBody>
      </p:sp>
    </p:spTree>
    <p:extLst>
      <p:ext uri="{BB962C8B-B14F-4D97-AF65-F5344CB8AC3E}">
        <p14:creationId xmlns:p14="http://schemas.microsoft.com/office/powerpoint/2010/main" val="3517218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86800" cy="4937125"/>
          </a:xfrm>
        </p:spPr>
        <p:txBody>
          <a:bodyPr rtlCol="0">
            <a:normAutofit fontScale="90000"/>
          </a:bodyPr>
          <a:lstStyle/>
          <a:p>
            <a:pPr>
              <a:defRPr/>
            </a:pPr>
            <a:r>
              <a:rPr lang="en-US" dirty="0" smtClean="0"/>
              <a:t>- Miss. P goes to Ala. D to buy car. </a:t>
            </a:r>
            <a:br>
              <a:rPr lang="en-US" dirty="0" smtClean="0"/>
            </a:br>
            <a:r>
              <a:rPr lang="en-US" dirty="0" smtClean="0"/>
              <a:t>- Returns with car to Miss. </a:t>
            </a:r>
            <a:br>
              <a:rPr lang="en-US" dirty="0" smtClean="0"/>
            </a:br>
            <a:r>
              <a:rPr lang="en-US" dirty="0" smtClean="0"/>
              <a:t>- Car has problems, P makes many phone calls to Ala. and returns a number of times to Ala. for repair. </a:t>
            </a:r>
            <a:br>
              <a:rPr lang="en-US" dirty="0" smtClean="0"/>
            </a:br>
            <a:r>
              <a:rPr lang="en-US" dirty="0" smtClean="0"/>
              <a:t>- Finally D ships a master cylinder to P in Miss. for use in repair there. </a:t>
            </a:r>
            <a:br>
              <a:rPr lang="en-US" dirty="0" smtClean="0"/>
            </a:br>
            <a:r>
              <a:rPr lang="en-US" dirty="0" smtClean="0"/>
              <a:t>- Cylinder is defective and accident occurs. </a:t>
            </a:r>
            <a:br>
              <a:rPr lang="en-US" dirty="0" smtClean="0"/>
            </a:br>
            <a:r>
              <a:rPr lang="en-US" dirty="0" smtClean="0"/>
              <a:t>- P sues D in Miss. state court. PJ?</a:t>
            </a:r>
            <a:br>
              <a:rPr lang="en-US" dirty="0" smtClean="0"/>
            </a:br>
            <a:endParaRPr lang="en-US" dirty="0" smtClean="0"/>
          </a:p>
        </p:txBody>
      </p:sp>
    </p:spTree>
    <p:extLst>
      <p:ext uri="{BB962C8B-B14F-4D97-AF65-F5344CB8AC3E}">
        <p14:creationId xmlns:p14="http://schemas.microsoft.com/office/powerpoint/2010/main" val="1968277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09900" y="1063626"/>
            <a:ext cx="6172200" cy="4708525"/>
          </a:xfrm>
        </p:spPr>
        <p:txBody>
          <a:bodyPr/>
          <a:lstStyle/>
          <a:p>
            <a:pPr eaLnBrk="1" hangingPunct="1"/>
            <a:r>
              <a:rPr lang="en-US" altLang="en-US" smtClean="0"/>
              <a:t>Bensusan Restaurant Corp., v. King, 937 F.Supp. 295 (S.D.N.Y. 1996) </a:t>
            </a:r>
            <a:br>
              <a:rPr lang="en-US" altLang="en-US" smtClean="0"/>
            </a:br>
            <a:endParaRPr lang="en-US" altLang="en-US" smtClean="0"/>
          </a:p>
        </p:txBody>
      </p:sp>
    </p:spTree>
    <p:extLst>
      <p:ext uri="{BB962C8B-B14F-4D97-AF65-F5344CB8AC3E}">
        <p14:creationId xmlns:p14="http://schemas.microsoft.com/office/powerpoint/2010/main" val="119720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991121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686800" cy="4937125"/>
          </a:xfrm>
        </p:spPr>
        <p:txBody>
          <a:bodyPr>
            <a:normAutofit fontScale="90000"/>
          </a:bodyPr>
          <a:lstStyle/>
          <a:p>
            <a:pPr algn="l" eaLnBrk="1" hangingPunct="1"/>
            <a:r>
              <a:rPr lang="en-US" altLang="en-US" sz="3600"/>
              <a:t>- Bensusan, the operator of a New York jazz club, sued the operator of a Missouri jazz club for trademark infringement. </a:t>
            </a:r>
            <a:br>
              <a:rPr lang="en-US" altLang="en-US" sz="3600"/>
            </a:br>
            <a:r>
              <a:rPr lang="en-US" altLang="en-US" sz="3600"/>
              <a:t>- The internet web site at issue contained general information about the defendant's club, a calendar of events and ticket information. </a:t>
            </a:r>
            <a:br>
              <a:rPr lang="en-US" altLang="en-US" sz="3600"/>
            </a:br>
            <a:r>
              <a:rPr lang="en-US" altLang="en-US" sz="3600"/>
              <a:t>- However, the site was not interactive. </a:t>
            </a:r>
            <a:br>
              <a:rPr lang="en-US" altLang="en-US" sz="3600"/>
            </a:br>
            <a:r>
              <a:rPr lang="en-US" altLang="en-US" sz="3600"/>
              <a:t>- If a user wanted to go to the club, she would have to call or visit a ticket outlet and then pick up tickets at the club on the night of the show. </a:t>
            </a:r>
            <a:br>
              <a:rPr lang="en-US" altLang="en-US" sz="3600"/>
            </a:br>
            <a:endParaRPr lang="en-US" altLang="en-US" sz="3600"/>
          </a:p>
        </p:txBody>
      </p:sp>
    </p:spTree>
    <p:extLst>
      <p:ext uri="{BB962C8B-B14F-4D97-AF65-F5344CB8AC3E}">
        <p14:creationId xmlns:p14="http://schemas.microsoft.com/office/powerpoint/2010/main" val="2409822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smtClean="0"/>
              <a:t>World-Wide Volkswagen v. Woodson</a:t>
            </a:r>
            <a:br>
              <a:rPr lang="en-US" altLang="en-US" smtClean="0"/>
            </a:br>
            <a:r>
              <a:rPr lang="en-US" altLang="en-US" smtClean="0"/>
              <a:t>(U.S. 1980)</a:t>
            </a:r>
          </a:p>
        </p:txBody>
      </p:sp>
    </p:spTree>
    <p:extLst>
      <p:ext uri="{BB962C8B-B14F-4D97-AF65-F5344CB8AC3E}">
        <p14:creationId xmlns:p14="http://schemas.microsoft.com/office/powerpoint/2010/main" val="1764811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12964" y="1131888"/>
            <a:ext cx="7926387" cy="4533900"/>
          </a:xfrm>
        </p:spPr>
        <p:txBody>
          <a:bodyPr/>
          <a:lstStyle/>
          <a:p>
            <a:pPr eaLnBrk="1" hangingPunct="1"/>
            <a:r>
              <a:rPr lang="en-US" altLang="en-US" smtClean="0"/>
              <a:t>writ of prohibition </a:t>
            </a:r>
            <a:br>
              <a:rPr lang="en-US" altLang="en-US" smtClean="0"/>
            </a:br>
            <a:r>
              <a:rPr lang="en-US" altLang="en-US" smtClean="0"/>
              <a:t>writ of mandamus</a:t>
            </a:r>
          </a:p>
        </p:txBody>
      </p:sp>
    </p:spTree>
    <p:extLst>
      <p:ext uri="{BB962C8B-B14F-4D97-AF65-F5344CB8AC3E}">
        <p14:creationId xmlns:p14="http://schemas.microsoft.com/office/powerpoint/2010/main" val="3836060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594225"/>
          </a:xfrm>
        </p:spPr>
        <p:txBody>
          <a:bodyPr/>
          <a:lstStyle/>
          <a:p>
            <a:pPr eaLnBrk="1" hangingPunct="1"/>
            <a:r>
              <a:rPr lang="en-US" altLang="en-US" sz="2700"/>
              <a:t>Okla.Stat., Tit. 12, § 1701.03(a)(4) (1971)     </a:t>
            </a:r>
            <a:br>
              <a:rPr lang="en-US" altLang="en-US" sz="2700"/>
            </a:br>
            <a:r>
              <a:rPr lang="en-US" altLang="en-US" sz="2700"/>
              <a:t>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a:t>
            </a:r>
          </a:p>
        </p:txBody>
      </p:sp>
    </p:spTree>
    <p:extLst>
      <p:ext uri="{BB962C8B-B14F-4D97-AF65-F5344CB8AC3E}">
        <p14:creationId xmlns:p14="http://schemas.microsoft.com/office/powerpoint/2010/main" val="2573169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msgre2.people.wm.edu/longa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28739"/>
            <a:ext cx="66294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505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76400" y="381000"/>
            <a:ext cx="8991600" cy="6324600"/>
          </a:xfrm>
        </p:spPr>
        <p:txBody>
          <a:bodyPr/>
          <a:lstStyle/>
          <a:p>
            <a:pPr algn="l" eaLnBrk="1" hangingPunct="1"/>
            <a:r>
              <a:rPr lang="en-US" altLang="en-US" sz="3200"/>
              <a:t>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a:t>
            </a:r>
            <a:endParaRPr lang="en-US" altLang="en-US" sz="3200" b="1"/>
          </a:p>
        </p:txBody>
      </p:sp>
    </p:spTree>
    <p:extLst>
      <p:ext uri="{BB962C8B-B14F-4D97-AF65-F5344CB8AC3E}">
        <p14:creationId xmlns:p14="http://schemas.microsoft.com/office/powerpoint/2010/main" val="2011258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a:t>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br>
              <a:rPr lang="en-US" altLang="en-US" sz="3200"/>
            </a:br>
            <a:endParaRPr lang="en-US" altLang="en-US" sz="3200"/>
          </a:p>
        </p:txBody>
      </p:sp>
    </p:spTree>
    <p:extLst>
      <p:ext uri="{BB962C8B-B14F-4D97-AF65-F5344CB8AC3E}">
        <p14:creationId xmlns:p14="http://schemas.microsoft.com/office/powerpoint/2010/main" val="34866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537075"/>
          </a:xfrm>
        </p:spPr>
        <p:txBody>
          <a:bodyPr/>
          <a:lstStyle/>
          <a:p>
            <a:pPr eaLnBrk="1" hangingPunct="1"/>
            <a:r>
              <a:rPr lang="en-US" altLang="en-US" smtClean="0"/>
              <a:t>Ohio v. Wyandotte Chemicals</a:t>
            </a:r>
            <a:br>
              <a:rPr lang="en-US" altLang="en-US" smtClean="0"/>
            </a:br>
            <a:r>
              <a:rPr lang="en-US" altLang="en-US" smtClean="0"/>
              <a:t/>
            </a:r>
            <a:br>
              <a:rPr lang="en-US" altLang="en-US" smtClean="0"/>
            </a:br>
            <a:r>
              <a:rPr lang="en-US" altLang="en-US" smtClean="0"/>
              <a:t>(U.S. 1971)</a:t>
            </a:r>
          </a:p>
        </p:txBody>
      </p:sp>
    </p:spTree>
    <p:extLst>
      <p:ext uri="{BB962C8B-B14F-4D97-AF65-F5344CB8AC3E}">
        <p14:creationId xmlns:p14="http://schemas.microsoft.com/office/powerpoint/2010/main" val="3871385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228"/>
            <a:ext cx="6229350" cy="4594622"/>
          </a:xfrm>
          <a:ln>
            <a:miter lim="800000"/>
            <a:headEnd/>
            <a:tailEnd/>
          </a:ln>
          <a:extLst/>
        </p:spPr>
        <p:txBody>
          <a:bodyPr rtlCol="0">
            <a:normAutofit/>
          </a:bodyPr>
          <a:lstStyle/>
          <a:p>
            <a:pPr>
              <a:defRPr/>
            </a:pPr>
            <a:r>
              <a:rPr lang="en-US" strike="sngStrike" dirty="0" smtClean="0"/>
              <a:t>stream of commerce</a:t>
            </a:r>
          </a:p>
        </p:txBody>
      </p:sp>
    </p:spTree>
    <p:extLst>
      <p:ext uri="{BB962C8B-B14F-4D97-AF65-F5344CB8AC3E}">
        <p14:creationId xmlns:p14="http://schemas.microsoft.com/office/powerpoint/2010/main" val="3059713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63626"/>
            <a:ext cx="8763000" cy="4708525"/>
          </a:xfrm>
        </p:spPr>
        <p:txBody>
          <a:bodyPr rtlCol="0">
            <a:normAutofit fontScale="90000"/>
          </a:bodyPr>
          <a:lstStyle/>
          <a:p>
            <a:pPr>
              <a:defRPr/>
            </a:pPr>
            <a:r>
              <a:rPr lang="en-US" dirty="0" smtClean="0"/>
              <a:t>This is not to say, of course, that </a:t>
            </a:r>
            <a:r>
              <a:rPr lang="en-US" dirty="0" err="1" smtClean="0"/>
              <a:t>foreseeability</a:t>
            </a:r>
            <a:r>
              <a:rPr lang="en-US" dirty="0" smtClean="0"/>
              <a:t> is wholly irrelevant.   But the </a:t>
            </a:r>
            <a:r>
              <a:rPr lang="en-US" dirty="0" err="1" smtClean="0"/>
              <a:t>foreseeability</a:t>
            </a:r>
            <a:r>
              <a:rPr lang="en-US" dirty="0" smtClean="0"/>
              <a:t> that is critical to due process analysis is not the mere likelihood that a product will find its way into the forum State.  Rather, it is that the defendant's conduct and connection with the forum State are such that he should reasonably anticipate being haled into court there. </a:t>
            </a:r>
            <a:br>
              <a:rPr lang="en-US" dirty="0" smtClean="0"/>
            </a:br>
            <a:endParaRPr lang="en-US" dirty="0" smtClean="0"/>
          </a:p>
        </p:txBody>
      </p:sp>
    </p:spTree>
    <p:extLst>
      <p:ext uri="{BB962C8B-B14F-4D97-AF65-F5344CB8AC3E}">
        <p14:creationId xmlns:p14="http://schemas.microsoft.com/office/powerpoint/2010/main" val="213341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eaLnBrk="1" hangingPunct="1"/>
            <a:r>
              <a:rPr lang="en-US" altLang="en-US" smtClean="0"/>
              <a:t>general in personam personal jurisdiction</a:t>
            </a:r>
            <a:br>
              <a:rPr lang="en-US" altLang="en-US" smtClean="0"/>
            </a:br>
            <a:r>
              <a:rPr lang="en-US" altLang="en-US" smtClean="0"/>
              <a:t>over corporations</a:t>
            </a:r>
          </a:p>
        </p:txBody>
      </p:sp>
    </p:spTree>
    <p:extLst>
      <p:ext uri="{BB962C8B-B14F-4D97-AF65-F5344CB8AC3E}">
        <p14:creationId xmlns:p14="http://schemas.microsoft.com/office/powerpoint/2010/main" val="3104408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708525"/>
          </a:xfrm>
        </p:spPr>
        <p:txBody>
          <a:bodyPr/>
          <a:lstStyle/>
          <a:p>
            <a:pPr eaLnBrk="1" hangingPunct="1"/>
            <a:r>
              <a:rPr lang="en-US" altLang="en-US" smtClean="0"/>
              <a:t>Asahi Metal Industry Co. v. Superior Court</a:t>
            </a:r>
            <a:br>
              <a:rPr lang="en-US" altLang="en-US" smtClean="0"/>
            </a:br>
            <a:r>
              <a:rPr lang="en-US" altLang="en-US" smtClean="0"/>
              <a:t/>
            </a:r>
            <a:br>
              <a:rPr lang="en-US" altLang="en-US" smtClean="0"/>
            </a:br>
            <a:r>
              <a:rPr lang="en-US" altLang="en-US" smtClean="0"/>
              <a:t>(U.S. 1987)</a:t>
            </a:r>
            <a:br>
              <a:rPr lang="en-US" altLang="en-US" smtClean="0"/>
            </a:br>
            <a:endParaRPr lang="en-US" altLang="en-US" smtClean="0"/>
          </a:p>
        </p:txBody>
      </p:sp>
    </p:spTree>
    <p:extLst>
      <p:ext uri="{BB962C8B-B14F-4D97-AF65-F5344CB8AC3E}">
        <p14:creationId xmlns:p14="http://schemas.microsoft.com/office/powerpoint/2010/main" val="671790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781300" y="1063626"/>
            <a:ext cx="6400800" cy="4765675"/>
          </a:xfrm>
        </p:spPr>
        <p:txBody>
          <a:bodyPr/>
          <a:lstStyle/>
          <a:p>
            <a:pPr algn="l" eaLnBrk="1" hangingPunct="1"/>
            <a:r>
              <a:rPr lang="en-US" altLang="en-US" sz="2700"/>
              <a:t>Justice O'CONNOR announced the judgment of the Court and delivered the unanimous </a:t>
            </a:r>
            <a:br>
              <a:rPr lang="en-US" altLang="en-US" sz="2700"/>
            </a:br>
            <a:r>
              <a:rPr lang="en-US" altLang="en-US" sz="2700"/>
              <a:t>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a:t>
            </a:r>
          </a:p>
        </p:txBody>
      </p:sp>
    </p:spTree>
    <p:extLst>
      <p:ext uri="{BB962C8B-B14F-4D97-AF65-F5344CB8AC3E}">
        <p14:creationId xmlns:p14="http://schemas.microsoft.com/office/powerpoint/2010/main" val="2696762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274638"/>
            <a:ext cx="8153400" cy="6202362"/>
          </a:xfrm>
        </p:spPr>
        <p:txBody>
          <a:bodyPr/>
          <a:lstStyle/>
          <a:p>
            <a:pPr algn="l"/>
            <a:r>
              <a:rPr lang="en-US" altLang="en-US" smtClean="0"/>
              <a:t>Part II-B – O’Connor, Rehnquist, Brennan, White, Marshall, Blackmun, Powell, Stevens</a:t>
            </a:r>
            <a:br>
              <a:rPr lang="en-US" altLang="en-US" smtClean="0"/>
            </a:br>
            <a:r>
              <a:rPr lang="en-US" altLang="en-US" smtClean="0"/>
              <a:t/>
            </a:r>
            <a:br>
              <a:rPr lang="en-US" altLang="en-US" smtClean="0"/>
            </a:br>
            <a:r>
              <a:rPr lang="en-US" altLang="en-US" smtClean="0"/>
              <a:t>Part II-A - O’Connor, Rehnquist, Powell, Scalia </a:t>
            </a:r>
          </a:p>
        </p:txBody>
      </p:sp>
    </p:spTree>
    <p:extLst>
      <p:ext uri="{BB962C8B-B14F-4D97-AF65-F5344CB8AC3E}">
        <p14:creationId xmlns:p14="http://schemas.microsoft.com/office/powerpoint/2010/main" val="2255598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971800"/>
            <a:ext cx="8229600" cy="1143000"/>
          </a:xfrm>
        </p:spPr>
        <p:txBody>
          <a:bodyPr/>
          <a:lstStyle/>
          <a:p>
            <a:r>
              <a:rPr lang="en-US" altLang="en-US" smtClean="0"/>
              <a:t>Part II-B</a:t>
            </a:r>
          </a:p>
        </p:txBody>
      </p:sp>
    </p:spTree>
    <p:extLst>
      <p:ext uri="{BB962C8B-B14F-4D97-AF65-F5344CB8AC3E}">
        <p14:creationId xmlns:p14="http://schemas.microsoft.com/office/powerpoint/2010/main" val="1883625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686800" cy="4708525"/>
          </a:xfrm>
        </p:spPr>
        <p:txBody>
          <a:bodyPr>
            <a:normAutofit fontScale="90000"/>
          </a:bodyPr>
          <a:lstStyle/>
          <a:p>
            <a:pPr algn="l" eaLnBrk="1" hangingPunct="1"/>
            <a:r>
              <a:rPr lang="en-US" altLang="en-US" sz="3200"/>
              <a:t>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a:t>
            </a:r>
            <a:r>
              <a:rPr lang="en-US" altLang="en-US" sz="3200" b="1"/>
              <a:t/>
            </a:r>
            <a:br>
              <a:rPr lang="en-US" altLang="en-US" sz="3200" b="1"/>
            </a:br>
            <a:endParaRPr lang="en-US" altLang="en-US" sz="3200"/>
          </a:p>
        </p:txBody>
      </p:sp>
    </p:spTree>
    <p:extLst>
      <p:ext uri="{BB962C8B-B14F-4D97-AF65-F5344CB8AC3E}">
        <p14:creationId xmlns:p14="http://schemas.microsoft.com/office/powerpoint/2010/main" val="841121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278562"/>
          </a:xfrm>
        </p:spPr>
        <p:txBody>
          <a:bodyPr/>
          <a:lstStyle/>
          <a:p>
            <a:r>
              <a:rPr lang="en-US" altLang="en-US" smtClean="0"/>
              <a:t>Part II-A</a:t>
            </a:r>
          </a:p>
        </p:txBody>
      </p:sp>
    </p:spTree>
    <p:extLst>
      <p:ext uri="{BB962C8B-B14F-4D97-AF65-F5344CB8AC3E}">
        <p14:creationId xmlns:p14="http://schemas.microsoft.com/office/powerpoint/2010/main" val="2171698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3200"/>
              <a:t>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a:t>
            </a:r>
          </a:p>
        </p:txBody>
      </p:sp>
    </p:spTree>
    <p:extLst>
      <p:ext uri="{BB962C8B-B14F-4D97-AF65-F5344CB8AC3E}">
        <p14:creationId xmlns:p14="http://schemas.microsoft.com/office/powerpoint/2010/main" val="3121812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274638"/>
            <a:ext cx="8305800" cy="6278562"/>
          </a:xfrm>
        </p:spPr>
        <p:txBody>
          <a:bodyPr/>
          <a:lstStyle/>
          <a:p>
            <a:pPr algn="l"/>
            <a:r>
              <a:rPr lang="en-US" altLang="en-US" smtClean="0"/>
              <a:t>Asahi sells all of its valves to Cheng Shin.</a:t>
            </a:r>
            <a:br>
              <a:rPr lang="en-US" altLang="en-US" smtClean="0"/>
            </a:br>
            <a:r>
              <a:rPr lang="en-US" altLang="en-US" smtClean="0"/>
              <a:t>Cheng Shin just happens to sell all its products in CA and Asahi knows this.</a:t>
            </a:r>
            <a:br>
              <a:rPr lang="en-US" altLang="en-US" smtClean="0"/>
            </a:br>
            <a:r>
              <a:rPr lang="en-US" altLang="en-US" smtClean="0"/>
              <a:t>Power over Asahi in CA?</a:t>
            </a:r>
          </a:p>
        </p:txBody>
      </p:sp>
    </p:spTree>
    <p:extLst>
      <p:ext uri="{BB962C8B-B14F-4D97-AF65-F5344CB8AC3E}">
        <p14:creationId xmlns:p14="http://schemas.microsoft.com/office/powerpoint/2010/main" val="1459813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02362"/>
          </a:xfrm>
        </p:spPr>
        <p:txBody>
          <a:bodyPr/>
          <a:lstStyle/>
          <a:p>
            <a:r>
              <a:rPr lang="en-US" altLang="en-US" smtClean="0"/>
              <a:t>Brennan’s concurrence</a:t>
            </a:r>
            <a:br>
              <a:rPr lang="en-US" altLang="en-US" smtClean="0"/>
            </a:br>
            <a:r>
              <a:rPr lang="en-US" altLang="en-US" smtClean="0"/>
              <a:t/>
            </a:r>
            <a:br>
              <a:rPr lang="en-US" altLang="en-US" smtClean="0"/>
            </a:br>
            <a:r>
              <a:rPr lang="en-US" altLang="en-US" smtClean="0"/>
              <a:t>Brennan, White, Marshall, Blackmun</a:t>
            </a:r>
            <a:br>
              <a:rPr lang="en-US" altLang="en-US" smtClean="0"/>
            </a:br>
            <a:endParaRPr lang="en-US" altLang="en-US" smtClean="0"/>
          </a:p>
        </p:txBody>
      </p:sp>
    </p:spTree>
    <p:extLst>
      <p:ext uri="{BB962C8B-B14F-4D97-AF65-F5344CB8AC3E}">
        <p14:creationId xmlns:p14="http://schemas.microsoft.com/office/powerpoint/2010/main" val="27825587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3626"/>
            <a:ext cx="8763000" cy="4537075"/>
          </a:xfrm>
        </p:spPr>
        <p:txBody>
          <a:bodyPr>
            <a:normAutofit fontScale="90000"/>
          </a:bodyPr>
          <a:lstStyle/>
          <a:p>
            <a:pPr algn="l" eaLnBrk="1" hangingPunct="1"/>
            <a:r>
              <a:rPr lang="en-US" altLang="en-US" sz="3200"/>
              <a:t>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a:t>
            </a:r>
            <a:br>
              <a:rPr lang="en-US" altLang="en-US" sz="3200"/>
            </a:br>
            <a:r>
              <a:rPr lang="en-US" altLang="en-US" sz="3200"/>
              <a:t>(Brennan, concurring)</a:t>
            </a:r>
          </a:p>
        </p:txBody>
      </p:sp>
    </p:spTree>
    <p:extLst>
      <p:ext uri="{BB962C8B-B14F-4D97-AF65-F5344CB8AC3E}">
        <p14:creationId xmlns:p14="http://schemas.microsoft.com/office/powerpoint/2010/main" val="100989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smtClean="0"/>
              <a:t>GOODYEAR DUNLOP TIRES OPERATIONS, S. A., v. EDGAR D. BROWN</a:t>
            </a:r>
            <a:br>
              <a:rPr lang="en-US" altLang="en-US" smtClean="0"/>
            </a:br>
            <a:r>
              <a:rPr lang="en-US" altLang="en-US" smtClean="0"/>
              <a:t/>
            </a:r>
            <a:br>
              <a:rPr lang="en-US" altLang="en-US" smtClean="0"/>
            </a:br>
            <a:r>
              <a:rPr lang="en-US" altLang="en-US" smtClean="0"/>
              <a:t>U.S. S.Ct. - June 27, 2011</a:t>
            </a:r>
          </a:p>
        </p:txBody>
      </p:sp>
    </p:spTree>
    <p:extLst>
      <p:ext uri="{BB962C8B-B14F-4D97-AF65-F5344CB8AC3E}">
        <p14:creationId xmlns:p14="http://schemas.microsoft.com/office/powerpoint/2010/main" val="431053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7400" y="274638"/>
            <a:ext cx="8153400" cy="6126162"/>
          </a:xfrm>
        </p:spPr>
        <p:txBody>
          <a:bodyPr/>
          <a:lstStyle/>
          <a:p>
            <a:r>
              <a:rPr lang="en-US" altLang="en-US" smtClean="0"/>
              <a:t>Stevens’s concurrence</a:t>
            </a:r>
          </a:p>
        </p:txBody>
      </p:sp>
    </p:spTree>
    <p:extLst>
      <p:ext uri="{BB962C8B-B14F-4D97-AF65-F5344CB8AC3E}">
        <p14:creationId xmlns:p14="http://schemas.microsoft.com/office/powerpoint/2010/main" val="19309502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2400"/>
              <a:t>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a:t>
            </a:r>
            <a:br>
              <a:rPr lang="en-US" altLang="en-US" sz="2400"/>
            </a:br>
            <a:r>
              <a:rPr lang="en-US" altLang="en-US" sz="2400"/>
              <a:t>(Stevens, concurring – with White and Blackmun)</a:t>
            </a:r>
          </a:p>
        </p:txBody>
      </p:sp>
    </p:spTree>
    <p:extLst>
      <p:ext uri="{BB962C8B-B14F-4D97-AF65-F5344CB8AC3E}">
        <p14:creationId xmlns:p14="http://schemas.microsoft.com/office/powerpoint/2010/main" val="321213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268595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smtClean="0"/>
              <a:t> Daimler AG v. Bauman</a:t>
            </a:r>
            <a:br>
              <a:rPr lang="en-US" altLang="en-US" smtClean="0"/>
            </a:br>
            <a:r>
              <a:rPr lang="en-US" altLang="en-US" smtClean="0"/>
              <a:t>January 14, 2014</a:t>
            </a:r>
          </a:p>
        </p:txBody>
      </p:sp>
    </p:spTree>
    <p:extLst>
      <p:ext uri="{BB962C8B-B14F-4D97-AF65-F5344CB8AC3E}">
        <p14:creationId xmlns:p14="http://schemas.microsoft.com/office/powerpoint/2010/main" val="3572761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838450" y="1063626"/>
            <a:ext cx="6343650" cy="4651375"/>
          </a:xfrm>
        </p:spPr>
        <p:txBody>
          <a:bodyPr/>
          <a:lstStyle/>
          <a:p>
            <a:pPr eaLnBrk="1" hangingPunct="1"/>
            <a:r>
              <a:rPr lang="en-US" altLang="en-US" smtClean="0"/>
              <a:t>specific jurisdiction</a:t>
            </a:r>
          </a:p>
        </p:txBody>
      </p:sp>
    </p:spTree>
    <p:extLst>
      <p:ext uri="{BB962C8B-B14F-4D97-AF65-F5344CB8AC3E}">
        <p14:creationId xmlns:p14="http://schemas.microsoft.com/office/powerpoint/2010/main" val="212884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11887200" cy="891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095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smtClean="0"/>
              <a:t>McGee v. Int’l Life Ins. Co.</a:t>
            </a:r>
            <a:br>
              <a:rPr lang="en-US" altLang="en-US" smtClean="0"/>
            </a:br>
            <a:r>
              <a:rPr lang="en-US" altLang="en-US" smtClean="0"/>
              <a:t>(US 1957)</a:t>
            </a:r>
          </a:p>
        </p:txBody>
      </p:sp>
    </p:spTree>
    <p:extLst>
      <p:ext uri="{BB962C8B-B14F-4D97-AF65-F5344CB8AC3E}">
        <p14:creationId xmlns:p14="http://schemas.microsoft.com/office/powerpoint/2010/main" val="2436556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854</Words>
  <Application>Microsoft Office PowerPoint</Application>
  <PresentationFormat>Widescreen</PresentationFormat>
  <Paragraphs>39</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Mon., Oct. 3</vt:lpstr>
      <vt:lpstr>PERSONAL JURISDICTION IN STATE COURT </vt:lpstr>
      <vt:lpstr>general in personam personal jurisdiction over corporations</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 Daimler AG v. Bauman January 14, 2014</vt:lpstr>
      <vt:lpstr>specific jurisdiction</vt:lpstr>
      <vt:lpstr>PowerPoint Presentation</vt:lpstr>
      <vt:lpstr>McGee v. Int’l Life Ins. Co. (US 1957)</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Int’l Shoe theory of power  v.  convenience/reasonableness (or “McGee factors”)</vt:lpstr>
      <vt:lpstr>- Californian calls Oregonian and offers him $100,000 if he performs work in Nevada.  - The Oregonian has made no advertisements encouraging offers.  - The Oregonian agrees.  - The Californian sends the Oregonian $50,000 as a deposit.  - The Oregonian performs the work.  - The Californian thinks the work is sub-standard and refuses to give the Oregonian the other $50,000. - Is there PJ in California state court for the Californian's suit against the Oregonian for return of the $50,000 deposit?</vt:lpstr>
      <vt:lpstr>- Same as above.   - Is there PJ in Oregon state court for the Oregonian's suit against the Californian for the remaining $50,000 under the contract?</vt:lpstr>
      <vt:lpstr>Same as above.   - Is there PJ in Nevada state court for the Californian's suit against the Oregonian? For the Oregonian's suit against the Californian?</vt:lpstr>
      <vt:lpstr>Chung v. NANA Development Corp. 783 F.2d 1124 (4th Cir. 1986) </vt:lpstr>
      <vt:lpstr>- Va. P goes to Alaska to buy reindeer horns from Alaska D.  - Wants them to remain frozen.  - Requests that the D ship some of them to him in Va.  - When they arrive in Va. they are melted.  - P sues D in federal court in Va. PJ?  </vt:lpstr>
      <vt:lpstr>Thompson v. Chrysler Motors Corp. 755 F.2d 1162 (5th Cir. 1985)</vt:lpstr>
      <vt:lpstr>- Miss. P goes to Ala. D to buy car.  - Returns with car to Miss.  - Car has problems, P makes many phone calls to Ala. and returns a number of times to Ala. for repair.  - Finally D ships a master cylinder to P in Miss. for use in repair there.  - Cylinder is defective and accident occurs.  - P sues D in Miss. state court. PJ? </vt:lpstr>
      <vt:lpstr>Bensusan Restaurant Corp., v. King, 937 F.Supp. 295 (S.D.N.Y. 1996)  </vt:lpstr>
      <vt:lpstr>- Bensusan, the operator of a New York jazz club, sued the operator of a Missouri jazz club for trademark infringement.  - The internet web site at issue contained general information about the defendant's club, a calendar of events and ticket information.  - However, the site was not interactive.  - If a user wanted to go to the club, she would have to call or visit a ticket outlet and then pick up tickets at the club on the night of the show.  </vt:lpstr>
      <vt:lpstr>World-Wide Volkswagen v. Woodson (U.S. 1980)</vt:lpstr>
      <vt:lpstr>writ of prohibition  writ of mandamus</vt:lpstr>
      <vt:lpstr>Okla.Stat., Tit. 12, § 1701.03(a)(4) (1971)      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vt:lpstr>
      <vt:lpstr>PowerPoint Presentation</vt:lpstr>
      <vt:lpstr>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vt:lpstr>
      <vt:lpstr>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Ohio v. Wyandotte Chemicals  (U.S. 1971)</vt:lpstr>
      <vt:lpstr>stream of commerce</vt:lpstr>
      <vt:lpstr>This is not to say, of course, that foreseeability is wholly irrelevant.   But the foreseeability that is critical to due process analysis is not the mere likelihood that a product will find its way into the forum State.  Rather, it is that the defendant's conduct and connection with the forum State are such that he should reasonably anticipate being haled into court there.  </vt:lpstr>
      <vt:lpstr>Asahi Metal Industry Co. v. Superior Court  (U.S. 1987) </vt:lpstr>
      <vt:lpstr>Justice O'CONNOR announced the judgment of the Court and delivered the unanimous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vt:lpstr>
      <vt:lpstr>Part II-B – O’Connor, Rehnquist, Brennan, White, Marshall, Blackmun, Powell, Stevens  Part II-A - O’Connor, Rehnquist, Powell, Scalia </vt:lpstr>
      <vt:lpstr>Part II-B</vt:lpstr>
      <vt:lpstr>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 </vt:lpstr>
      <vt:lpstr>Part II-A</vt:lpstr>
      <vt:lpstr>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vt:lpstr>
      <vt:lpstr>Asahi sells all of its valves to Cheng Shin. Cheng Shin just happens to sell all its products in CA and Asahi knows this. Power over Asahi in CA?</vt:lpstr>
      <vt:lpstr>Brennan’s concurrence  Brennan, White, Marshall, Blackmun </vt:lpstr>
      <vt:lpstr>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 (Brennan, concurring)</vt:lpstr>
      <vt:lpstr>Stevens’s concurrence</vt:lpstr>
      <vt:lpstr>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 (Stevens, concurring – with White and Blackmun)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Oct. 3</dc:title>
  <dc:creator>Owner</dc:creator>
  <cp:lastModifiedBy>Owner</cp:lastModifiedBy>
  <cp:revision>2</cp:revision>
  <dcterms:created xsi:type="dcterms:W3CDTF">2016-10-03T13:45:05Z</dcterms:created>
  <dcterms:modified xsi:type="dcterms:W3CDTF">2016-10-03T16:12:33Z</dcterms:modified>
</cp:coreProperties>
</file>