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44" r:id="rId3"/>
    <p:sldId id="258" r:id="rId4"/>
    <p:sldId id="259" r:id="rId5"/>
    <p:sldId id="342" r:id="rId6"/>
    <p:sldId id="294" r:id="rId7"/>
    <p:sldId id="295"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7" r:id="rId23"/>
    <p:sldId id="318" r:id="rId24"/>
    <p:sldId id="319" r:id="rId25"/>
    <p:sldId id="320" r:id="rId26"/>
    <p:sldId id="321" r:id="rId27"/>
    <p:sldId id="322" r:id="rId28"/>
    <p:sldId id="343" r:id="rId29"/>
    <p:sldId id="323" r:id="rId30"/>
    <p:sldId id="324" r:id="rId31"/>
    <p:sldId id="325" r:id="rId32"/>
    <p:sldId id="326" r:id="rId33"/>
    <p:sldId id="327" r:id="rId34"/>
    <p:sldId id="328" r:id="rId35"/>
    <p:sldId id="329" r:id="rId36"/>
    <p:sldId id="330" r:id="rId37"/>
    <p:sldId id="331" r:id="rId38"/>
    <p:sldId id="332" r:id="rId39"/>
    <p:sldId id="333" r:id="rId40"/>
    <p:sldId id="335" r:id="rId41"/>
    <p:sldId id="345" r:id="rId42"/>
    <p:sldId id="346" r:id="rId43"/>
    <p:sldId id="336" r:id="rId44"/>
    <p:sldId id="337" r:id="rId45"/>
    <p:sldId id="338" r:id="rId46"/>
    <p:sldId id="339" r:id="rId47"/>
    <p:sldId id="340" r:id="rId48"/>
    <p:sldId id="341"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379D01-5B90-4473-89BC-F2D44F1BF3F9}"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7BB19-E1F8-4F9E-95CA-458F2D619C36}" type="slidenum">
              <a:rPr lang="en-US" smtClean="0"/>
              <a:t>‹#›</a:t>
            </a:fld>
            <a:endParaRPr lang="en-US"/>
          </a:p>
        </p:txBody>
      </p:sp>
    </p:spTree>
    <p:extLst>
      <p:ext uri="{BB962C8B-B14F-4D97-AF65-F5344CB8AC3E}">
        <p14:creationId xmlns:p14="http://schemas.microsoft.com/office/powerpoint/2010/main" val="1838772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379D01-5B90-4473-89BC-F2D44F1BF3F9}"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7BB19-E1F8-4F9E-95CA-458F2D619C36}" type="slidenum">
              <a:rPr lang="en-US" smtClean="0"/>
              <a:t>‹#›</a:t>
            </a:fld>
            <a:endParaRPr lang="en-US"/>
          </a:p>
        </p:txBody>
      </p:sp>
    </p:spTree>
    <p:extLst>
      <p:ext uri="{BB962C8B-B14F-4D97-AF65-F5344CB8AC3E}">
        <p14:creationId xmlns:p14="http://schemas.microsoft.com/office/powerpoint/2010/main" val="712529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379D01-5B90-4473-89BC-F2D44F1BF3F9}"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7BB19-E1F8-4F9E-95CA-458F2D619C36}" type="slidenum">
              <a:rPr lang="en-US" smtClean="0"/>
              <a:t>‹#›</a:t>
            </a:fld>
            <a:endParaRPr lang="en-US"/>
          </a:p>
        </p:txBody>
      </p:sp>
    </p:spTree>
    <p:extLst>
      <p:ext uri="{BB962C8B-B14F-4D97-AF65-F5344CB8AC3E}">
        <p14:creationId xmlns:p14="http://schemas.microsoft.com/office/powerpoint/2010/main" val="1136211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379D01-5B90-4473-89BC-F2D44F1BF3F9}"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7BB19-E1F8-4F9E-95CA-458F2D619C36}" type="slidenum">
              <a:rPr lang="en-US" smtClean="0"/>
              <a:t>‹#›</a:t>
            </a:fld>
            <a:endParaRPr lang="en-US"/>
          </a:p>
        </p:txBody>
      </p:sp>
    </p:spTree>
    <p:extLst>
      <p:ext uri="{BB962C8B-B14F-4D97-AF65-F5344CB8AC3E}">
        <p14:creationId xmlns:p14="http://schemas.microsoft.com/office/powerpoint/2010/main" val="59781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379D01-5B90-4473-89BC-F2D44F1BF3F9}"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7BB19-E1F8-4F9E-95CA-458F2D619C36}" type="slidenum">
              <a:rPr lang="en-US" smtClean="0"/>
              <a:t>‹#›</a:t>
            </a:fld>
            <a:endParaRPr lang="en-US"/>
          </a:p>
        </p:txBody>
      </p:sp>
    </p:spTree>
    <p:extLst>
      <p:ext uri="{BB962C8B-B14F-4D97-AF65-F5344CB8AC3E}">
        <p14:creationId xmlns:p14="http://schemas.microsoft.com/office/powerpoint/2010/main" val="313595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379D01-5B90-4473-89BC-F2D44F1BF3F9}"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7BB19-E1F8-4F9E-95CA-458F2D619C36}" type="slidenum">
              <a:rPr lang="en-US" smtClean="0"/>
              <a:t>‹#›</a:t>
            </a:fld>
            <a:endParaRPr lang="en-US"/>
          </a:p>
        </p:txBody>
      </p:sp>
    </p:spTree>
    <p:extLst>
      <p:ext uri="{BB962C8B-B14F-4D97-AF65-F5344CB8AC3E}">
        <p14:creationId xmlns:p14="http://schemas.microsoft.com/office/powerpoint/2010/main" val="3219894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379D01-5B90-4473-89BC-F2D44F1BF3F9}"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57BB19-E1F8-4F9E-95CA-458F2D619C36}" type="slidenum">
              <a:rPr lang="en-US" smtClean="0"/>
              <a:t>‹#›</a:t>
            </a:fld>
            <a:endParaRPr lang="en-US"/>
          </a:p>
        </p:txBody>
      </p:sp>
    </p:spTree>
    <p:extLst>
      <p:ext uri="{BB962C8B-B14F-4D97-AF65-F5344CB8AC3E}">
        <p14:creationId xmlns:p14="http://schemas.microsoft.com/office/powerpoint/2010/main" val="2073036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379D01-5B90-4473-89BC-F2D44F1BF3F9}"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57BB19-E1F8-4F9E-95CA-458F2D619C36}" type="slidenum">
              <a:rPr lang="en-US" smtClean="0"/>
              <a:t>‹#›</a:t>
            </a:fld>
            <a:endParaRPr lang="en-US"/>
          </a:p>
        </p:txBody>
      </p:sp>
    </p:spTree>
    <p:extLst>
      <p:ext uri="{BB962C8B-B14F-4D97-AF65-F5344CB8AC3E}">
        <p14:creationId xmlns:p14="http://schemas.microsoft.com/office/powerpoint/2010/main" val="2971921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379D01-5B90-4473-89BC-F2D44F1BF3F9}"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57BB19-E1F8-4F9E-95CA-458F2D619C36}" type="slidenum">
              <a:rPr lang="en-US" smtClean="0"/>
              <a:t>‹#›</a:t>
            </a:fld>
            <a:endParaRPr lang="en-US"/>
          </a:p>
        </p:txBody>
      </p:sp>
    </p:spTree>
    <p:extLst>
      <p:ext uri="{BB962C8B-B14F-4D97-AF65-F5344CB8AC3E}">
        <p14:creationId xmlns:p14="http://schemas.microsoft.com/office/powerpoint/2010/main" val="3091104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79D01-5B90-4473-89BC-F2D44F1BF3F9}"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7BB19-E1F8-4F9E-95CA-458F2D619C36}" type="slidenum">
              <a:rPr lang="en-US" smtClean="0"/>
              <a:t>‹#›</a:t>
            </a:fld>
            <a:endParaRPr lang="en-US"/>
          </a:p>
        </p:txBody>
      </p:sp>
    </p:spTree>
    <p:extLst>
      <p:ext uri="{BB962C8B-B14F-4D97-AF65-F5344CB8AC3E}">
        <p14:creationId xmlns:p14="http://schemas.microsoft.com/office/powerpoint/2010/main" val="138154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79D01-5B90-4473-89BC-F2D44F1BF3F9}"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7BB19-E1F8-4F9E-95CA-458F2D619C36}" type="slidenum">
              <a:rPr lang="en-US" smtClean="0"/>
              <a:t>‹#›</a:t>
            </a:fld>
            <a:endParaRPr lang="en-US"/>
          </a:p>
        </p:txBody>
      </p:sp>
    </p:spTree>
    <p:extLst>
      <p:ext uri="{BB962C8B-B14F-4D97-AF65-F5344CB8AC3E}">
        <p14:creationId xmlns:p14="http://schemas.microsoft.com/office/powerpoint/2010/main" val="3045746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79D01-5B90-4473-89BC-F2D44F1BF3F9}" type="datetimeFigureOut">
              <a:rPr lang="en-US" smtClean="0"/>
              <a:t>9/22/2016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7BB19-E1F8-4F9E-95CA-458F2D619C36}" type="slidenum">
              <a:rPr lang="en-US" smtClean="0"/>
              <a:t>‹#›</a:t>
            </a:fld>
            <a:endParaRPr lang="en-US"/>
          </a:p>
        </p:txBody>
      </p:sp>
    </p:spTree>
    <p:extLst>
      <p:ext uri="{BB962C8B-B14F-4D97-AF65-F5344CB8AC3E}">
        <p14:creationId xmlns:p14="http://schemas.microsoft.com/office/powerpoint/2010/main" val="2532499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Thurs., Sept. 22</a:t>
            </a:r>
          </a:p>
        </p:txBody>
      </p:sp>
    </p:spTree>
    <p:extLst>
      <p:ext uri="{BB962C8B-B14F-4D97-AF65-F5344CB8AC3E}">
        <p14:creationId xmlns:p14="http://schemas.microsoft.com/office/powerpoint/2010/main" val="2745484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676400" y="685801"/>
            <a:ext cx="8991600" cy="5522913"/>
          </a:xfrm>
        </p:spPr>
        <p:txBody>
          <a:bodyPr>
            <a:normAutofit fontScale="90000"/>
          </a:bodyPr>
          <a:lstStyle/>
          <a:p>
            <a:pPr algn="l"/>
            <a:r>
              <a:rPr lang="en-US" altLang="en-US" sz="3200" dirty="0"/>
              <a:t>Historically, the jurisdiction of courts to render judgment </a:t>
            </a:r>
            <a:r>
              <a:rPr lang="en-US" altLang="en-US" sz="3200" i="1" dirty="0"/>
              <a:t>in </a:t>
            </a:r>
            <a:r>
              <a:rPr lang="en-US" altLang="en-US" sz="3200" i="1" dirty="0" err="1"/>
              <a:t>personam</a:t>
            </a:r>
            <a:r>
              <a:rPr lang="en-US" altLang="en-US" sz="3200" dirty="0"/>
              <a:t> is grounded on their </a:t>
            </a:r>
            <a:r>
              <a:rPr lang="en-US" altLang="en-US" sz="3200" i="1" dirty="0"/>
              <a:t>de facto</a:t>
            </a:r>
            <a:r>
              <a:rPr lang="en-US" altLang="en-US" sz="3200" dirty="0"/>
              <a:t> power over the defendant's person. Hence, his presence within the territorial jurisdiction of a court was prerequisite to its rendition of a judgment personally binding him. But now that the </a:t>
            </a:r>
            <a:r>
              <a:rPr lang="en-US" altLang="en-US" sz="3200" i="1" dirty="0"/>
              <a:t>capias ad </a:t>
            </a:r>
            <a:r>
              <a:rPr lang="en-US" altLang="en-US" sz="3200" i="1" dirty="0" err="1"/>
              <a:t>respondendum</a:t>
            </a:r>
            <a:r>
              <a:rPr lang="en-US" altLang="en-US" sz="3200" dirty="0"/>
              <a:t> has given way to personal service of summons or other form of notice, due process requires only that, in order to subject a defendant to a judgment </a:t>
            </a:r>
            <a:r>
              <a:rPr lang="en-US" altLang="en-US" sz="3200" i="1" dirty="0"/>
              <a:t>in </a:t>
            </a:r>
            <a:r>
              <a:rPr lang="en-US" altLang="en-US" sz="3200" i="1" dirty="0" err="1"/>
              <a:t>personam</a:t>
            </a:r>
            <a:r>
              <a:rPr lang="en-US" altLang="en-US" sz="3200" i="1" dirty="0"/>
              <a:t>,</a:t>
            </a:r>
            <a:r>
              <a:rPr lang="en-US" altLang="en-US" sz="3200" dirty="0"/>
              <a:t> if he be not present within the territory of the forum, he have certain minimum contacts with it such that the maintenance of the suit does not offend "traditional notions of fair play and substantial justice."</a:t>
            </a:r>
          </a:p>
        </p:txBody>
      </p:sp>
    </p:spTree>
    <p:extLst>
      <p:ext uri="{BB962C8B-B14F-4D97-AF65-F5344CB8AC3E}">
        <p14:creationId xmlns:p14="http://schemas.microsoft.com/office/powerpoint/2010/main" val="2988599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676400" y="976313"/>
            <a:ext cx="8915400" cy="5143500"/>
          </a:xfrm>
        </p:spPr>
        <p:txBody>
          <a:bodyPr>
            <a:normAutofit fontScale="90000"/>
          </a:bodyPr>
          <a:lstStyle/>
          <a:p>
            <a:pPr algn="l"/>
            <a:r>
              <a:rPr lang="en-US" altLang="en-US" sz="2800"/>
              <a:t>To say that the corporation is so far "present" there as to satisfy due process requirements, for purposes of taxation or the maintenance of suits against it in the courts of the state, is to beg the question to be decided. For the terms "present" or "presence" are used merely to symbolize those activities of the corporation's agent within the state which courts will deem to be sufficient to satisfy the demands of due process. Those demands may be met by such contacts of the corporation with the state of the forum as make it reasonable, in the context of our federal system of government, to require the corporation to defend the particular suit which is brought there. An "estimate of the inconveniences" which would result to the corporation from a trial away from its "home" or principal place of business is relevant in this connection. </a:t>
            </a:r>
          </a:p>
        </p:txBody>
      </p:sp>
    </p:spTree>
    <p:extLst>
      <p:ext uri="{BB962C8B-B14F-4D97-AF65-F5344CB8AC3E}">
        <p14:creationId xmlns:p14="http://schemas.microsoft.com/office/powerpoint/2010/main" val="1566572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05000" y="274638"/>
            <a:ext cx="8305800" cy="6354762"/>
          </a:xfrm>
        </p:spPr>
        <p:txBody>
          <a:bodyPr/>
          <a:lstStyle/>
          <a:p>
            <a:r>
              <a:rPr lang="en-US" altLang="en-US" smtClean="0"/>
              <a:t>“reasonableness”</a:t>
            </a:r>
            <a:br>
              <a:rPr lang="en-US" altLang="en-US" smtClean="0"/>
            </a:br>
            <a:r>
              <a:rPr lang="en-US" altLang="en-US" smtClean="0"/>
              <a:t/>
            </a:r>
            <a:br>
              <a:rPr lang="en-US" altLang="en-US" smtClean="0"/>
            </a:br>
            <a:r>
              <a:rPr lang="en-US" altLang="en-US" smtClean="0"/>
              <a:t>including convenience, e.g. burden on D of going to forum state </a:t>
            </a:r>
            <a:br>
              <a:rPr lang="en-US" altLang="en-US" smtClean="0"/>
            </a:br>
            <a:endParaRPr lang="en-US" altLang="en-US" smtClean="0"/>
          </a:p>
        </p:txBody>
      </p:sp>
    </p:spTree>
    <p:extLst>
      <p:ext uri="{BB962C8B-B14F-4D97-AF65-F5344CB8AC3E}">
        <p14:creationId xmlns:p14="http://schemas.microsoft.com/office/powerpoint/2010/main" val="3453320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274638"/>
            <a:ext cx="9144000" cy="6278562"/>
          </a:xfrm>
        </p:spPr>
        <p:txBody>
          <a:bodyPr/>
          <a:lstStyle/>
          <a:p>
            <a:pPr algn="l"/>
            <a:r>
              <a:rPr lang="en-US" altLang="en-US" smtClean="0"/>
              <a:t>The D Corp. has its headquarters in Camden, New Jersey, a few miles from the state court in Pennsylvania.</a:t>
            </a:r>
            <a:br>
              <a:rPr lang="en-US" altLang="en-US" smtClean="0"/>
            </a:br>
            <a:r>
              <a:rPr lang="en-US" altLang="en-US" smtClean="0"/>
              <a:t/>
            </a:r>
            <a:br>
              <a:rPr lang="en-US" altLang="en-US" smtClean="0"/>
            </a:br>
            <a:r>
              <a:rPr lang="en-US" altLang="en-US" smtClean="0"/>
              <a:t>It has no contacts with Pa. but it would be very convenient for the D Corp. to litigate there.</a:t>
            </a:r>
            <a:br>
              <a:rPr lang="en-US" altLang="en-US" smtClean="0"/>
            </a:br>
            <a:r>
              <a:rPr lang="en-US" altLang="en-US" smtClean="0"/>
              <a:t/>
            </a:r>
            <a:br>
              <a:rPr lang="en-US" altLang="en-US" smtClean="0"/>
            </a:br>
            <a:r>
              <a:rPr lang="en-US" altLang="en-US" smtClean="0"/>
              <a:t>Is there PJ of the D Corp. in Pa. state court?</a:t>
            </a:r>
          </a:p>
        </p:txBody>
      </p:sp>
    </p:spTree>
    <p:extLst>
      <p:ext uri="{BB962C8B-B14F-4D97-AF65-F5344CB8AC3E}">
        <p14:creationId xmlns:p14="http://schemas.microsoft.com/office/powerpoint/2010/main" val="2946516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274638"/>
            <a:ext cx="8229600" cy="6354762"/>
          </a:xfrm>
        </p:spPr>
        <p:txBody>
          <a:bodyPr/>
          <a:lstStyle/>
          <a:p>
            <a:r>
              <a:rPr lang="en-US" altLang="en-US" smtClean="0"/>
              <a:t>New Theory of Personal Jurisdictional </a:t>
            </a:r>
            <a:r>
              <a:rPr lang="en-US" altLang="en-US" i="1" smtClean="0"/>
              <a:t>Power</a:t>
            </a:r>
          </a:p>
        </p:txBody>
      </p:sp>
    </p:spTree>
    <p:extLst>
      <p:ext uri="{BB962C8B-B14F-4D97-AF65-F5344CB8AC3E}">
        <p14:creationId xmlns:p14="http://schemas.microsoft.com/office/powerpoint/2010/main" val="4101461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752600" y="857250"/>
            <a:ext cx="8763000" cy="5143500"/>
          </a:xfrm>
        </p:spPr>
        <p:txBody>
          <a:bodyPr/>
          <a:lstStyle/>
          <a:p>
            <a:pPr algn="l"/>
            <a:r>
              <a:rPr lang="en-US" altLang="en-US" sz="3600"/>
              <a:t>But to the extent that a corporation exercises the privilege of conducting activities within a state, it enjoys the benefits and protection of the laws of that state. The exercise of that privilege may give rise to obligations; and, so far as those obligations arise out of or are connected with the activities within the state, a procedure which requires the corporation to respond to a suit brought to enforce them can, in most instances, hardly be said to be undue.</a:t>
            </a:r>
          </a:p>
        </p:txBody>
      </p:sp>
    </p:spTree>
    <p:extLst>
      <p:ext uri="{BB962C8B-B14F-4D97-AF65-F5344CB8AC3E}">
        <p14:creationId xmlns:p14="http://schemas.microsoft.com/office/powerpoint/2010/main" val="3781414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05000" y="274638"/>
            <a:ext cx="8305800" cy="6126162"/>
          </a:xfrm>
        </p:spPr>
        <p:txBody>
          <a:bodyPr/>
          <a:lstStyle/>
          <a:p>
            <a:r>
              <a:rPr lang="en-US" altLang="en-US" smtClean="0"/>
              <a:t>recharacterization of cases under </a:t>
            </a:r>
            <a:r>
              <a:rPr lang="en-US" altLang="en-US" i="1" smtClean="0"/>
              <a:t>Pennoyer</a:t>
            </a:r>
            <a:r>
              <a:rPr lang="en-US" altLang="en-US" smtClean="0"/>
              <a:t> framework in the light of the new power theory</a:t>
            </a:r>
          </a:p>
        </p:txBody>
      </p:sp>
    </p:spTree>
    <p:extLst>
      <p:ext uri="{BB962C8B-B14F-4D97-AF65-F5344CB8AC3E}">
        <p14:creationId xmlns:p14="http://schemas.microsoft.com/office/powerpoint/2010/main" val="3315370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752600" y="1063626"/>
            <a:ext cx="8686800" cy="4651375"/>
          </a:xfrm>
        </p:spPr>
        <p:txBody>
          <a:bodyPr>
            <a:normAutofit fontScale="90000"/>
          </a:bodyPr>
          <a:lstStyle/>
          <a:p>
            <a:pPr algn="l"/>
            <a:r>
              <a:rPr lang="en-US" altLang="en-US" smtClean="0"/>
              <a:t>‘Presence' in the state in this sense has never been doubted when the activities of the corporation there have not only been </a:t>
            </a:r>
            <a:r>
              <a:rPr lang="en-US" altLang="en-US" b="1" smtClean="0"/>
              <a:t>continuous and systematic</a:t>
            </a:r>
            <a:r>
              <a:rPr lang="en-US" altLang="en-US" smtClean="0"/>
              <a:t>, but also </a:t>
            </a:r>
            <a:r>
              <a:rPr lang="en-US" altLang="en-US" b="1" smtClean="0"/>
              <a:t>give rise to the liabilities sued on</a:t>
            </a:r>
            <a:r>
              <a:rPr lang="en-US" altLang="en-US" smtClean="0"/>
              <a:t>, even though no consent to be sued or authorization to an agent to accept service of process has been given. </a:t>
            </a:r>
          </a:p>
        </p:txBody>
      </p:sp>
    </p:spTree>
    <p:extLst>
      <p:ext uri="{BB962C8B-B14F-4D97-AF65-F5344CB8AC3E}">
        <p14:creationId xmlns:p14="http://schemas.microsoft.com/office/powerpoint/2010/main" val="1914164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76400" y="1063626"/>
            <a:ext cx="8763000" cy="4651375"/>
          </a:xfrm>
        </p:spPr>
        <p:txBody>
          <a:bodyPr>
            <a:normAutofit fontScale="90000"/>
          </a:bodyPr>
          <a:lstStyle/>
          <a:p>
            <a:pPr algn="l"/>
            <a:r>
              <a:rPr lang="en-US" altLang="en-US" smtClean="0"/>
              <a:t>Conversely it has been generally recognized that the casual presence of the corporate agent or even his conduct of </a:t>
            </a:r>
            <a:r>
              <a:rPr lang="en-US" altLang="en-US" b="1" smtClean="0"/>
              <a:t>single or isolated items of activities in a state </a:t>
            </a:r>
            <a:r>
              <a:rPr lang="en-US" altLang="en-US" smtClean="0"/>
              <a:t>in the corporation's behalf are not enough to subject it to suit on </a:t>
            </a:r>
            <a:r>
              <a:rPr lang="en-US" altLang="en-US" b="1" smtClean="0"/>
              <a:t>causes of action unconnected with the activities there</a:t>
            </a:r>
            <a:r>
              <a:rPr lang="en-US" altLang="en-US" smtClean="0"/>
              <a:t>. </a:t>
            </a:r>
          </a:p>
        </p:txBody>
      </p:sp>
    </p:spTree>
    <p:extLst>
      <p:ext uri="{BB962C8B-B14F-4D97-AF65-F5344CB8AC3E}">
        <p14:creationId xmlns:p14="http://schemas.microsoft.com/office/powerpoint/2010/main" val="740709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828800" y="1063626"/>
            <a:ext cx="8534400" cy="4651375"/>
          </a:xfrm>
        </p:spPr>
        <p:txBody>
          <a:bodyPr>
            <a:normAutofit fontScale="90000"/>
          </a:bodyPr>
          <a:lstStyle/>
          <a:p>
            <a:pPr algn="l"/>
            <a:r>
              <a:rPr lang="en-US" altLang="en-US" sz="3600"/>
              <a:t>While it has been held in cases on which appellant relies that </a:t>
            </a:r>
            <a:r>
              <a:rPr lang="en-US" altLang="en-US" sz="3600" b="1"/>
              <a:t>continuous activity </a:t>
            </a:r>
            <a:r>
              <a:rPr lang="en-US" altLang="en-US" sz="3600"/>
              <a:t>of some sorts within a state is not enough to support the demand that the corporation be amenable to suits unrelated to that activity, there have been instances in which the continuous corporate operations within a state were thought </a:t>
            </a:r>
            <a:r>
              <a:rPr lang="en-US" altLang="en-US" sz="3600" b="1"/>
              <a:t>so</a:t>
            </a:r>
            <a:r>
              <a:rPr lang="en-US" altLang="en-US" sz="3600"/>
              <a:t> </a:t>
            </a:r>
            <a:r>
              <a:rPr lang="en-US" altLang="en-US" sz="3600" b="1"/>
              <a:t>substantial </a:t>
            </a:r>
            <a:r>
              <a:rPr lang="en-US" altLang="en-US" sz="3600"/>
              <a:t>and of such a nature as to justify suit against it on </a:t>
            </a:r>
            <a:r>
              <a:rPr lang="en-US" altLang="en-US" sz="3600" b="1"/>
              <a:t>causes of action arising from dealings entirely distinct from those activities</a:t>
            </a:r>
            <a:r>
              <a:rPr lang="en-US" altLang="en-US" sz="3600"/>
              <a:t>. </a:t>
            </a:r>
          </a:p>
        </p:txBody>
      </p:sp>
    </p:spTree>
    <p:extLst>
      <p:ext uri="{BB962C8B-B14F-4D97-AF65-F5344CB8AC3E}">
        <p14:creationId xmlns:p14="http://schemas.microsoft.com/office/powerpoint/2010/main" val="2455389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159243"/>
          </a:xfrm>
        </p:spPr>
        <p:txBody>
          <a:bodyPr>
            <a:normAutofit fontScale="90000"/>
          </a:bodyPr>
          <a:lstStyle/>
          <a:p>
            <a:r>
              <a:rPr lang="en-US" dirty="0" smtClean="0"/>
              <a:t>Anderson </a:t>
            </a:r>
            <a:r>
              <a:rPr lang="en-US" dirty="0"/>
              <a:t>v. Liberty Lobby, Inc., 477 U.S. 242 (1986)	195,159</a:t>
            </a:r>
            <a:br>
              <a:rPr lang="en-US" dirty="0"/>
            </a:br>
            <a:r>
              <a:rPr lang="en-US" dirty="0" err="1" smtClean="0"/>
              <a:t>Celotex</a:t>
            </a:r>
            <a:r>
              <a:rPr lang="en-US" dirty="0" smtClean="0"/>
              <a:t> </a:t>
            </a:r>
            <a:r>
              <a:rPr lang="en-US" dirty="0"/>
              <a:t>Corp. v. </a:t>
            </a:r>
            <a:r>
              <a:rPr lang="en-US" dirty="0" err="1"/>
              <a:t>Catrett</a:t>
            </a:r>
            <a:r>
              <a:rPr lang="en-US" dirty="0"/>
              <a:t>, 477 U.S. 317 (1986)	183,365</a:t>
            </a:r>
            <a:br>
              <a:rPr lang="en-US" dirty="0"/>
            </a:br>
            <a:r>
              <a:rPr lang="en-US" dirty="0" smtClean="0"/>
              <a:t>Bell </a:t>
            </a:r>
            <a:r>
              <a:rPr lang="en-US" dirty="0"/>
              <a:t>Atl. Corp. v. </a:t>
            </a:r>
            <a:r>
              <a:rPr lang="en-US" dirty="0" err="1"/>
              <a:t>Twombly</a:t>
            </a:r>
            <a:r>
              <a:rPr lang="en-US" dirty="0"/>
              <a:t>, 550 U.S. 544 (2007)	127,521</a:t>
            </a:r>
            <a:br>
              <a:rPr lang="en-US" dirty="0"/>
            </a:br>
            <a:r>
              <a:rPr lang="en-US" dirty="0" smtClean="0"/>
              <a:t>Ashcroft </a:t>
            </a:r>
            <a:r>
              <a:rPr lang="en-US" dirty="0"/>
              <a:t>v. Iqbal, 556 U.S. 662 (2009)	</a:t>
            </a:r>
            <a:r>
              <a:rPr lang="en-US" dirty="0" smtClean="0"/>
              <a:t/>
            </a:r>
            <a:br>
              <a:rPr lang="en-US" dirty="0" smtClean="0"/>
            </a:br>
            <a:r>
              <a:rPr lang="en-US" dirty="0"/>
              <a:t>	</a:t>
            </a:r>
            <a:r>
              <a:rPr lang="en-US" dirty="0" smtClean="0"/>
              <a:t>104,712</a:t>
            </a:r>
            <a:r>
              <a:rPr lang="en-US" dirty="0"/>
              <a:t/>
            </a:r>
            <a:br>
              <a:rPr lang="en-US" dirty="0"/>
            </a:br>
            <a:r>
              <a:rPr lang="en-US" dirty="0" smtClean="0"/>
              <a:t>Matsushita </a:t>
            </a:r>
            <a:r>
              <a:rPr lang="en-US" dirty="0"/>
              <a:t>Elec. Indus. Co. v. Zenith Radio Corp., 475 U.S. 574 (1986)	</a:t>
            </a:r>
            <a:r>
              <a:rPr lang="en-US" dirty="0" smtClean="0"/>
              <a:t/>
            </a:r>
            <a:br>
              <a:rPr lang="en-US" dirty="0" smtClean="0"/>
            </a:br>
            <a:r>
              <a:rPr lang="en-US" dirty="0"/>
              <a:t>	</a:t>
            </a:r>
            <a:r>
              <a:rPr lang="en-US" dirty="0" smtClean="0"/>
              <a:t>94,229</a:t>
            </a:r>
            <a:r>
              <a:rPr lang="en-US" dirty="0"/>
              <a:t/>
            </a:r>
            <a:br>
              <a:rPr lang="en-US" dirty="0"/>
            </a:br>
            <a:endParaRPr lang="en-US" dirty="0"/>
          </a:p>
        </p:txBody>
      </p:sp>
    </p:spTree>
    <p:extLst>
      <p:ext uri="{BB962C8B-B14F-4D97-AF65-F5344CB8AC3E}">
        <p14:creationId xmlns:p14="http://schemas.microsoft.com/office/powerpoint/2010/main" val="57558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828800" y="971550"/>
            <a:ext cx="8610600" cy="4914900"/>
          </a:xfrm>
        </p:spPr>
        <p:txBody>
          <a:bodyPr>
            <a:normAutofit fontScale="90000"/>
          </a:bodyPr>
          <a:lstStyle/>
          <a:p>
            <a:pPr algn="l"/>
            <a:r>
              <a:rPr lang="en-US" altLang="en-US" sz="3600"/>
              <a:t>Finally, although the commission of some </a:t>
            </a:r>
            <a:r>
              <a:rPr lang="en-US" altLang="en-US" sz="3600" b="1"/>
              <a:t>single or occasional acts </a:t>
            </a:r>
            <a:r>
              <a:rPr lang="en-US" altLang="en-US" sz="3600"/>
              <a:t>of the corporate agent in a state sufficient to impose an obligation or liability on the corporation has not been thought to confer upon the state authority to enforce it, other such acts, because of their </a:t>
            </a:r>
            <a:r>
              <a:rPr lang="en-US" altLang="en-US" sz="3600" b="1"/>
              <a:t>nature and quality </a:t>
            </a:r>
            <a:r>
              <a:rPr lang="en-US" altLang="en-US" sz="3600"/>
              <a:t>and the circumstances of their commission, may be deemed sufficient to render the corporation liable to suit.</a:t>
            </a:r>
          </a:p>
        </p:txBody>
      </p:sp>
    </p:spTree>
    <p:extLst>
      <p:ext uri="{BB962C8B-B14F-4D97-AF65-F5344CB8AC3E}">
        <p14:creationId xmlns:p14="http://schemas.microsoft.com/office/powerpoint/2010/main" val="2319241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752600" y="857250"/>
            <a:ext cx="8610600" cy="5029200"/>
          </a:xfrm>
        </p:spPr>
        <p:txBody>
          <a:bodyPr>
            <a:normAutofit fontScale="90000"/>
          </a:bodyPr>
          <a:lstStyle/>
          <a:p>
            <a:pPr algn="l"/>
            <a:r>
              <a:rPr lang="en-US" altLang="en-US" sz="4000"/>
              <a:t>True, some of the decisions holding the corporation amenable to suit have been supported by resort to the legal fiction that it has given its consent to service and suit, consent being implied from its presence in the state through the acts of its authorized agents. But more realistically it may be said that those authorized acts were of such a nature as to justify the fiction.</a:t>
            </a:r>
          </a:p>
        </p:txBody>
      </p:sp>
    </p:spTree>
    <p:extLst>
      <p:ext uri="{BB962C8B-B14F-4D97-AF65-F5344CB8AC3E}">
        <p14:creationId xmlns:p14="http://schemas.microsoft.com/office/powerpoint/2010/main" val="532359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952750" y="1063626"/>
            <a:ext cx="6229350" cy="4594225"/>
          </a:xfrm>
        </p:spPr>
        <p:txBody>
          <a:bodyPr>
            <a:normAutofit fontScale="90000"/>
          </a:bodyPr>
          <a:lstStyle/>
          <a:p>
            <a:pPr eaLnBrk="1" hangingPunct="1"/>
            <a:r>
              <a:rPr lang="en-US" altLang="en-US" i="1" smtClean="0"/>
              <a:t>specific jurisdiction</a:t>
            </a:r>
            <a:r>
              <a:rPr lang="en-US" altLang="en-US" smtClean="0"/>
              <a:t/>
            </a:r>
            <a:br>
              <a:rPr lang="en-US" altLang="en-US" smtClean="0"/>
            </a:br>
            <a:r>
              <a:rPr lang="en-US" altLang="en-US" smtClean="0"/>
              <a:t/>
            </a:r>
            <a:br>
              <a:rPr lang="en-US" altLang="en-US" smtClean="0"/>
            </a:br>
            <a:r>
              <a:rPr lang="en-US" altLang="en-US" smtClean="0"/>
              <a:t>pj only for specific causes of action</a:t>
            </a:r>
            <a:br>
              <a:rPr lang="en-US" altLang="en-US" smtClean="0"/>
            </a:br>
            <a:r>
              <a:rPr lang="en-US" altLang="en-US" smtClean="0"/>
              <a:t/>
            </a:r>
            <a:br>
              <a:rPr lang="en-US" altLang="en-US" smtClean="0"/>
            </a:br>
            <a:r>
              <a:rPr lang="en-US" altLang="en-US" smtClean="0"/>
              <a:t>the activities giving rise to pj include those giving rise to the cause of action</a:t>
            </a:r>
          </a:p>
        </p:txBody>
      </p:sp>
    </p:spTree>
    <p:extLst>
      <p:ext uri="{BB962C8B-B14F-4D97-AF65-F5344CB8AC3E}">
        <p14:creationId xmlns:p14="http://schemas.microsoft.com/office/powerpoint/2010/main" val="30137177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752600" y="1063626"/>
            <a:ext cx="8686800" cy="4708525"/>
          </a:xfrm>
        </p:spPr>
        <p:txBody>
          <a:bodyPr>
            <a:normAutofit fontScale="90000"/>
          </a:bodyPr>
          <a:lstStyle/>
          <a:p>
            <a:pPr eaLnBrk="1" hangingPunct="1"/>
            <a:r>
              <a:rPr lang="en-US" altLang="en-US" smtClean="0"/>
              <a:t>D (a domiciliary of Cal.) enters Va. and batters P</a:t>
            </a:r>
            <a:br>
              <a:rPr lang="en-US" altLang="en-US" smtClean="0"/>
            </a:br>
            <a:r>
              <a:rPr lang="en-US" altLang="en-US" smtClean="0"/>
              <a:t/>
            </a:r>
            <a:br>
              <a:rPr lang="en-US" altLang="en-US" smtClean="0"/>
            </a:br>
            <a:r>
              <a:rPr lang="en-US" altLang="en-US" smtClean="0"/>
              <a:t>a Va. state court has specific pj over D for the battery</a:t>
            </a:r>
            <a:br>
              <a:rPr lang="en-US" altLang="en-US" smtClean="0"/>
            </a:br>
            <a:r>
              <a:rPr lang="en-US" altLang="en-US" smtClean="0"/>
              <a:t/>
            </a:r>
            <a:br>
              <a:rPr lang="en-US" altLang="en-US" smtClean="0"/>
            </a:br>
            <a:r>
              <a:rPr lang="en-US" altLang="en-US" smtClean="0"/>
              <a:t>not for P’s action against D for breach of a contract negotiated and signed in Cal. with performance to be in Cal.</a:t>
            </a:r>
          </a:p>
        </p:txBody>
      </p:sp>
    </p:spTree>
    <p:extLst>
      <p:ext uri="{BB962C8B-B14F-4D97-AF65-F5344CB8AC3E}">
        <p14:creationId xmlns:p14="http://schemas.microsoft.com/office/powerpoint/2010/main" val="3138213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76400" y="1063626"/>
            <a:ext cx="8458200" cy="4594225"/>
          </a:xfrm>
        </p:spPr>
        <p:txBody>
          <a:bodyPr>
            <a:normAutofit fontScale="90000"/>
          </a:bodyPr>
          <a:lstStyle/>
          <a:p>
            <a:pPr eaLnBrk="1" hangingPunct="1"/>
            <a:r>
              <a:rPr lang="en-US" altLang="en-US" smtClean="0"/>
              <a:t>compare general jurisdiction</a:t>
            </a:r>
            <a:br>
              <a:rPr lang="en-US" altLang="en-US" smtClean="0"/>
            </a:br>
            <a:r>
              <a:rPr lang="en-US" altLang="en-US" smtClean="0"/>
              <a:t/>
            </a:r>
            <a:br>
              <a:rPr lang="en-US" altLang="en-US" smtClean="0"/>
            </a:br>
            <a:r>
              <a:rPr lang="en-US" altLang="en-US" smtClean="0"/>
              <a:t>a Cal. state court has general pj over D (by virtue of Cal. being D’s domicile)</a:t>
            </a:r>
            <a:br>
              <a:rPr lang="en-US" altLang="en-US" smtClean="0"/>
            </a:br>
            <a:r>
              <a:rPr lang="en-US" altLang="en-US" smtClean="0"/>
              <a:t/>
            </a:r>
            <a:br>
              <a:rPr lang="en-US" altLang="en-US" smtClean="0"/>
            </a:br>
            <a:r>
              <a:rPr lang="en-US" altLang="en-US" smtClean="0"/>
              <a:t>D can be sued on any cause of action in Cal. State court</a:t>
            </a:r>
          </a:p>
        </p:txBody>
      </p:sp>
    </p:spTree>
    <p:extLst>
      <p:ext uri="{BB962C8B-B14F-4D97-AF65-F5344CB8AC3E}">
        <p14:creationId xmlns:p14="http://schemas.microsoft.com/office/powerpoint/2010/main" val="2604803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828800" y="274638"/>
            <a:ext cx="8382000" cy="6430962"/>
          </a:xfrm>
        </p:spPr>
        <p:txBody>
          <a:bodyPr/>
          <a:lstStyle/>
          <a:p>
            <a:r>
              <a:rPr lang="en-US" altLang="en-US" dirty="0" smtClean="0"/>
              <a:t>something in between…?</a:t>
            </a:r>
            <a:br>
              <a:rPr lang="en-US" altLang="en-US" dirty="0" smtClean="0"/>
            </a:br>
            <a:r>
              <a:rPr lang="en-US" altLang="en-US" dirty="0" smtClean="0"/>
              <a:t/>
            </a:r>
            <a:br>
              <a:rPr lang="en-US" altLang="en-US" dirty="0" smtClean="0"/>
            </a:br>
            <a:r>
              <a:rPr lang="en-US" altLang="en-US" dirty="0" smtClean="0"/>
              <a:t>category jurisdiction: </a:t>
            </a:r>
            <a:br>
              <a:rPr lang="en-US" altLang="en-US" dirty="0" smtClean="0"/>
            </a:br>
            <a:r>
              <a:rPr lang="en-US" altLang="en-US" dirty="0" smtClean="0"/>
              <a:t/>
            </a:r>
            <a:br>
              <a:rPr lang="en-US" altLang="en-US" dirty="0" smtClean="0"/>
            </a:br>
            <a:r>
              <a:rPr lang="en-US" altLang="en-US" dirty="0" smtClean="0"/>
              <a:t>PJ for a </a:t>
            </a:r>
            <a:r>
              <a:rPr lang="en-US" altLang="en-US" i="1" dirty="0" smtClean="0"/>
              <a:t>category</a:t>
            </a:r>
            <a:r>
              <a:rPr lang="en-US" altLang="en-US" dirty="0" smtClean="0"/>
              <a:t> </a:t>
            </a:r>
            <a:r>
              <a:rPr lang="en-US" altLang="en-US" i="1" dirty="0" smtClean="0"/>
              <a:t>of</a:t>
            </a:r>
            <a:r>
              <a:rPr lang="en-US" altLang="en-US" dirty="0" smtClean="0"/>
              <a:t> (not all) causes of action, even when nothing about the transaction giving rise to the cause of action occurred in the forum state</a:t>
            </a:r>
          </a:p>
        </p:txBody>
      </p:sp>
    </p:spTree>
    <p:extLst>
      <p:ext uri="{BB962C8B-B14F-4D97-AF65-F5344CB8AC3E}">
        <p14:creationId xmlns:p14="http://schemas.microsoft.com/office/powerpoint/2010/main" val="1231474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981200" y="274638"/>
            <a:ext cx="8229600" cy="6278562"/>
          </a:xfrm>
        </p:spPr>
        <p:txBody>
          <a:bodyPr/>
          <a:lstStyle/>
          <a:p>
            <a:r>
              <a:rPr lang="en-US" altLang="en-US" smtClean="0"/>
              <a:t>Black’s opinion?</a:t>
            </a:r>
          </a:p>
        </p:txBody>
      </p:sp>
    </p:spTree>
    <p:extLst>
      <p:ext uri="{BB962C8B-B14F-4D97-AF65-F5344CB8AC3E}">
        <p14:creationId xmlns:p14="http://schemas.microsoft.com/office/powerpoint/2010/main" val="11012595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828800" y="274638"/>
            <a:ext cx="8839200" cy="6507162"/>
          </a:xfrm>
        </p:spPr>
        <p:txBody>
          <a:bodyPr/>
          <a:lstStyle/>
          <a:p>
            <a:pPr algn="l"/>
            <a:r>
              <a:rPr lang="en-US" altLang="en-US" sz="2800"/>
              <a:t>Black: There is a strong emotional appeal in the words "fair play," "justice," and "reasonableness." But they were not chosen by those who wrote the original Constitution or the Fourteenth Amendment as a measuring rod for this Court to use in invalidating State or Federal laws passed by elected legislative representatives. No one, not even those who most feared a democratic government, ever formally proposed that courts should be given power to invalidate legislation under any such elastic standards.  … For application of this natural law concept, whether under the terms "reasonableness," "justice," or "fair play," makes judges the supreme arbiters of the country's laws and practices. This result, I believe, alters the form of government our Constitution provides. I cannot agree.</a:t>
            </a:r>
            <a:br>
              <a:rPr lang="en-US" altLang="en-US" sz="2800"/>
            </a:br>
            <a:endParaRPr lang="en-US" altLang="en-US" sz="2800"/>
          </a:p>
        </p:txBody>
      </p:sp>
    </p:spTree>
    <p:extLst>
      <p:ext uri="{BB962C8B-B14F-4D97-AF65-F5344CB8AC3E}">
        <p14:creationId xmlns:p14="http://schemas.microsoft.com/office/powerpoint/2010/main" val="732796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5862680"/>
          </a:xfrm>
        </p:spPr>
        <p:txBody>
          <a:bodyPr/>
          <a:lstStyle/>
          <a:p>
            <a:r>
              <a:rPr lang="en-US" dirty="0" smtClean="0"/>
              <a:t>general in </a:t>
            </a:r>
            <a:r>
              <a:rPr lang="en-US" dirty="0" err="1" smtClean="0"/>
              <a:t>personam</a:t>
            </a:r>
            <a:r>
              <a:rPr lang="en-US" dirty="0" smtClean="0"/>
              <a:t> personal jurisdiction over individuals?</a:t>
            </a:r>
            <a:endParaRPr lang="en-US" dirty="0"/>
          </a:p>
        </p:txBody>
      </p:sp>
    </p:spTree>
    <p:extLst>
      <p:ext uri="{BB962C8B-B14F-4D97-AF65-F5344CB8AC3E}">
        <p14:creationId xmlns:p14="http://schemas.microsoft.com/office/powerpoint/2010/main" val="825802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828800" y="274638"/>
            <a:ext cx="8382000" cy="6049962"/>
          </a:xfrm>
        </p:spPr>
        <p:txBody>
          <a:bodyPr/>
          <a:lstStyle/>
          <a:p>
            <a:pPr eaLnBrk="1" hangingPunct="1"/>
            <a:r>
              <a:rPr lang="en-US" altLang="en-US" smtClean="0"/>
              <a:t>general in personam personal jurisdiction</a:t>
            </a:r>
            <a:br>
              <a:rPr lang="en-US" altLang="en-US" smtClean="0"/>
            </a:br>
            <a:r>
              <a:rPr lang="en-US" altLang="en-US" smtClean="0"/>
              <a:t>over corporations</a:t>
            </a:r>
          </a:p>
        </p:txBody>
      </p:sp>
    </p:spTree>
    <p:extLst>
      <p:ext uri="{BB962C8B-B14F-4D97-AF65-F5344CB8AC3E}">
        <p14:creationId xmlns:p14="http://schemas.microsoft.com/office/powerpoint/2010/main" val="3010238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651375"/>
          </a:xfrm>
        </p:spPr>
        <p:txBody>
          <a:bodyPr/>
          <a:lstStyle/>
          <a:p>
            <a:pPr eaLnBrk="1" hangingPunct="1"/>
            <a:r>
              <a:rPr lang="en-US" altLang="en-US" b="1" smtClean="0"/>
              <a:t>PERSONAL JURISDICTION IN STATE COURT</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4721967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828800" y="274638"/>
            <a:ext cx="8382000" cy="6049962"/>
          </a:xfrm>
        </p:spPr>
        <p:txBody>
          <a:bodyPr/>
          <a:lstStyle/>
          <a:p>
            <a:pPr eaLnBrk="1" hangingPunct="1"/>
            <a:r>
              <a:rPr lang="en-CA" altLang="en-US" smtClean="0"/>
              <a:t>Perkins v. Benguet Consolidated Mining</a:t>
            </a:r>
            <a:r>
              <a:rPr lang="en-US" altLang="en-US" smtClean="0"/>
              <a:t/>
            </a:r>
            <a:br>
              <a:rPr lang="en-US" altLang="en-US" smtClean="0"/>
            </a:br>
            <a:r>
              <a:rPr lang="en-US" altLang="en-US" smtClean="0"/>
              <a:t>(US 1952)</a:t>
            </a:r>
          </a:p>
        </p:txBody>
      </p:sp>
    </p:spTree>
    <p:extLst>
      <p:ext uri="{BB962C8B-B14F-4D97-AF65-F5344CB8AC3E}">
        <p14:creationId xmlns:p14="http://schemas.microsoft.com/office/powerpoint/2010/main" val="35122225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524000" y="274638"/>
            <a:ext cx="9144000" cy="6278562"/>
          </a:xfrm>
        </p:spPr>
        <p:txBody>
          <a:bodyPr/>
          <a:lstStyle/>
          <a:p>
            <a:r>
              <a:rPr lang="en-US" altLang="en-US" smtClean="0"/>
              <a:t>“The corporation has been carrying on in Ohio a continuous and systematic, but limited, part of its general business.”</a:t>
            </a:r>
            <a:br>
              <a:rPr lang="en-US" altLang="en-US" smtClean="0"/>
            </a:br>
            <a:r>
              <a:rPr lang="en-US" altLang="en-US" smtClean="0"/>
              <a:t/>
            </a:r>
            <a:br>
              <a:rPr lang="en-US" altLang="en-US" smtClean="0"/>
            </a:br>
            <a:r>
              <a:rPr lang="en-US" altLang="en-US" smtClean="0"/>
              <a:t>“Thus he carried on in Ohio a continuous and systematic supervision of the necessarily limited wartime activities of the company.”</a:t>
            </a:r>
          </a:p>
        </p:txBody>
      </p:sp>
    </p:spTree>
    <p:extLst>
      <p:ext uri="{BB962C8B-B14F-4D97-AF65-F5344CB8AC3E}">
        <p14:creationId xmlns:p14="http://schemas.microsoft.com/office/powerpoint/2010/main" val="3849719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524000" y="228601"/>
            <a:ext cx="9144000" cy="6278563"/>
          </a:xfrm>
        </p:spPr>
        <p:txBody>
          <a:bodyPr/>
          <a:lstStyle/>
          <a:p>
            <a:r>
              <a:rPr lang="en-US" altLang="en-US" sz="4000"/>
              <a:t>“It remains only to consider, in more detail, the issue of whether, as a matter of federal due process, the business done in Ohio by the respondent mining company was sufficiently substantial and of such a nature as to permit Ohio to entertain a cause of action against a foreign corporation, where the cause of action arose from activities entirely distinct from its activities in Ohio.”</a:t>
            </a:r>
          </a:p>
        </p:txBody>
      </p:sp>
    </p:spTree>
    <p:extLst>
      <p:ext uri="{BB962C8B-B14F-4D97-AF65-F5344CB8AC3E}">
        <p14:creationId xmlns:p14="http://schemas.microsoft.com/office/powerpoint/2010/main" val="11984651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05000" y="274638"/>
            <a:ext cx="8305800" cy="6278562"/>
          </a:xfrm>
        </p:spPr>
        <p:txBody>
          <a:bodyPr/>
          <a:lstStyle/>
          <a:p>
            <a:pPr eaLnBrk="1" hangingPunct="1"/>
            <a:r>
              <a:rPr lang="es-ES" altLang="en-US" smtClean="0"/>
              <a:t>Helicopteros Nacionales de Colombia, S.A. v. Hall</a:t>
            </a:r>
            <a:br>
              <a:rPr lang="es-ES" altLang="en-US" smtClean="0"/>
            </a:br>
            <a:r>
              <a:rPr lang="es-ES" altLang="en-US" smtClean="0"/>
              <a:t>(US 1984)</a:t>
            </a:r>
            <a:endParaRPr lang="en-US" altLang="en-US" smtClean="0"/>
          </a:p>
        </p:txBody>
      </p:sp>
    </p:spTree>
    <p:extLst>
      <p:ext uri="{BB962C8B-B14F-4D97-AF65-F5344CB8AC3E}">
        <p14:creationId xmlns:p14="http://schemas.microsoft.com/office/powerpoint/2010/main" val="37539761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828800" y="274638"/>
            <a:ext cx="8382000" cy="6278562"/>
          </a:xfrm>
        </p:spPr>
        <p:txBody>
          <a:bodyPr/>
          <a:lstStyle/>
          <a:p>
            <a:pPr eaLnBrk="1" hangingPunct="1"/>
            <a:r>
              <a:rPr lang="en-US" altLang="en-US" smtClean="0"/>
              <a:t>GOODYEAR DUNLOP TIRES OPERATIONS, S. A., v. EDGAR D. BROWN</a:t>
            </a:r>
            <a:br>
              <a:rPr lang="en-US" altLang="en-US" smtClean="0"/>
            </a:br>
            <a:r>
              <a:rPr lang="en-US" altLang="en-US" smtClean="0"/>
              <a:t/>
            </a:r>
            <a:br>
              <a:rPr lang="en-US" altLang="en-US" smtClean="0"/>
            </a:br>
            <a:r>
              <a:rPr lang="en-US" altLang="en-US" smtClean="0"/>
              <a:t>U.S. S.Ct. - June 27, 2011</a:t>
            </a:r>
          </a:p>
        </p:txBody>
      </p:sp>
    </p:spTree>
    <p:extLst>
      <p:ext uri="{BB962C8B-B14F-4D97-AF65-F5344CB8AC3E}">
        <p14:creationId xmlns:p14="http://schemas.microsoft.com/office/powerpoint/2010/main" val="22872321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228601"/>
            <a:ext cx="8305800" cy="6202363"/>
          </a:xfrm>
        </p:spPr>
        <p:txBody>
          <a:bodyPr/>
          <a:lstStyle/>
          <a:p>
            <a:pPr algn="l" eaLnBrk="1" hangingPunct="1"/>
            <a:r>
              <a:rPr lang="en-US" altLang="en-US" sz="4000"/>
              <a:t>“For an individual, the paradigm forum for the exercise of general jurisdiction is the individual’s domicile; for a corporation, it is an equivalent place, one in which the corporation is fairly regarded as at home.”</a:t>
            </a:r>
            <a:br>
              <a:rPr lang="en-US" altLang="en-US" sz="4000"/>
            </a:br>
            <a:endParaRPr lang="en-US" altLang="en-US" sz="4000"/>
          </a:p>
        </p:txBody>
      </p:sp>
    </p:spTree>
    <p:extLst>
      <p:ext uri="{BB962C8B-B14F-4D97-AF65-F5344CB8AC3E}">
        <p14:creationId xmlns:p14="http://schemas.microsoft.com/office/powerpoint/2010/main" val="12203100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6202362"/>
          </a:xfrm>
        </p:spPr>
        <p:txBody>
          <a:bodyPr/>
          <a:lstStyle/>
          <a:p>
            <a:pPr eaLnBrk="1" hangingPunct="1"/>
            <a:r>
              <a:rPr lang="en-US" altLang="en-US" smtClean="0"/>
              <a:t>Ex Parte Newco Mfg, 481 So.2d 867 (Ala. 1985). </a:t>
            </a:r>
            <a:br>
              <a:rPr lang="en-US" altLang="en-US" smtClean="0"/>
            </a:br>
            <a:endParaRPr lang="en-US" altLang="en-US" smtClean="0"/>
          </a:p>
        </p:txBody>
      </p:sp>
    </p:spTree>
    <p:extLst>
      <p:ext uri="{BB962C8B-B14F-4D97-AF65-F5344CB8AC3E}">
        <p14:creationId xmlns:p14="http://schemas.microsoft.com/office/powerpoint/2010/main" val="18979659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05000" y="274638"/>
            <a:ext cx="8305800" cy="5973762"/>
          </a:xfrm>
        </p:spPr>
        <p:txBody>
          <a:bodyPr rtlCol="0">
            <a:normAutofit fontScale="90000"/>
          </a:bodyPr>
          <a:lstStyle/>
          <a:p>
            <a:pPr>
              <a:defRPr/>
            </a:pPr>
            <a:r>
              <a:rPr lang="en-US" sz="3600" dirty="0"/>
              <a:t>- Alabama P brings a wrongful death action in Ala. State court against </a:t>
            </a:r>
            <a:r>
              <a:rPr lang="en-US" sz="3600" dirty="0" err="1"/>
              <a:t>NewCo</a:t>
            </a:r>
            <a:r>
              <a:rPr lang="en-US" sz="3600" dirty="0"/>
              <a:t> (incorporated in Missouri with its principal place of business in Missouri), the manufacturer of thimble clamps for grist blast machines. </a:t>
            </a:r>
            <a:br>
              <a:rPr lang="en-US" sz="3600" dirty="0"/>
            </a:br>
            <a:r>
              <a:rPr lang="en-US" sz="3600" dirty="0"/>
              <a:t>- The manufacture and sale of the thimble clamps occurred in MD. </a:t>
            </a:r>
            <a:br>
              <a:rPr lang="en-US" sz="3600" dirty="0"/>
            </a:br>
            <a:r>
              <a:rPr lang="en-US" sz="3600" dirty="0"/>
              <a:t>- The accident occurred in Tenn. </a:t>
            </a:r>
            <a:br>
              <a:rPr lang="en-US" sz="3600" dirty="0"/>
            </a:br>
            <a:r>
              <a:rPr lang="en-US" sz="3600" dirty="0"/>
              <a:t>- </a:t>
            </a:r>
            <a:r>
              <a:rPr lang="en-US" sz="3600" dirty="0" err="1"/>
              <a:t>Newco's</a:t>
            </a:r>
            <a:r>
              <a:rPr lang="en-US" sz="3600" dirty="0"/>
              <a:t> annual sales in Alabama during the period of January 1979 to December 1984 ranged from $65,000 to $85,000, with a total of 2,000 transactions. </a:t>
            </a:r>
          </a:p>
        </p:txBody>
      </p:sp>
    </p:spTree>
    <p:extLst>
      <p:ext uri="{BB962C8B-B14F-4D97-AF65-F5344CB8AC3E}">
        <p14:creationId xmlns:p14="http://schemas.microsoft.com/office/powerpoint/2010/main" val="36289187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0"/>
            <a:ext cx="8763000" cy="6858000"/>
          </a:xfrm>
        </p:spPr>
        <p:txBody>
          <a:bodyPr/>
          <a:lstStyle/>
          <a:p>
            <a:pPr algn="l" eaLnBrk="1" hangingPunct="1"/>
            <a:r>
              <a:rPr lang="en-US" altLang="en-US" sz="2800"/>
              <a:t>“We agree with Newco that, because the allegedly defective clamps were not sold in Alabama and because the decedent's fatal accident did not occur in Alabama, the instant lawsuit does not relate to or arise from Newco's contacts with Alabama; therefore, Newco is not subject to ‘specific’ jurisdiction in Alabama. We must determine, then, whether sufficient contacts exist between Alabama and Newco so that due process is not offended in subjecting Newco to Alabama's ‘general’ jurisdiction. In other words, the nature of the contacts between the forum state and the party over whom jurisdiction is sought must be examined to determine whether those contacts constitute continuous and systematic general business contacts which would support a reasonable exercise of jurisdiction by the forum state. “</a:t>
            </a:r>
          </a:p>
        </p:txBody>
      </p:sp>
    </p:spTree>
    <p:extLst>
      <p:ext uri="{BB962C8B-B14F-4D97-AF65-F5344CB8AC3E}">
        <p14:creationId xmlns:p14="http://schemas.microsoft.com/office/powerpoint/2010/main" val="5931438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524000" y="0"/>
            <a:ext cx="9144000" cy="6858000"/>
          </a:xfrm>
        </p:spPr>
        <p:txBody>
          <a:bodyPr/>
          <a:lstStyle/>
          <a:p>
            <a:pPr algn="l" eaLnBrk="1" hangingPunct="1"/>
            <a:r>
              <a:rPr lang="en-US" altLang="en-US" sz="2400"/>
              <a:t>We find that Newco engages in that continuous and systematic course of conduct in Alabama, albeit through an independent manufacturer's representative or the telephone and mail services, that will support a reasonable exercise of jurisdiction by the courts of Alabama. Newco's annual sales in Alabama during the period of January 1979 to December 1984 ranged from $65,000 to $85,000, with a total of 2,000 transactions. Newco's contacts with Alabama are deliberate rather than fortuitous and, therefore, it was reasonably foreseeable that Newco, in purposefully doing business in Alabama, would at some point both need the protection and invoke the jurisdiction of the courts of Alabama. Newco avails itself of the privilege of making sales (and profits) in Alabama in a continuous and systematic course of merchandising. For the privilege of conducting such activities, Newco must bear the burden commensurate with the benefits received from its sales in Alabama.</a:t>
            </a:r>
            <a:br>
              <a:rPr lang="en-US" altLang="en-US" sz="2400"/>
            </a:br>
            <a:endParaRPr lang="en-US" altLang="en-US" sz="2400"/>
          </a:p>
        </p:txBody>
      </p:sp>
    </p:spTree>
    <p:extLst>
      <p:ext uri="{BB962C8B-B14F-4D97-AF65-F5344CB8AC3E}">
        <p14:creationId xmlns:p14="http://schemas.microsoft.com/office/powerpoint/2010/main" val="2532543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67050" y="1063626"/>
            <a:ext cx="6115050" cy="4651375"/>
          </a:xfrm>
        </p:spPr>
        <p:txBody>
          <a:bodyPr>
            <a:normAutofit fontScale="90000"/>
          </a:bodyPr>
          <a:lstStyle/>
          <a:p>
            <a:pPr eaLnBrk="1" hangingPunct="1"/>
            <a:r>
              <a:rPr lang="en-US" altLang="en-US" smtClean="0"/>
              <a:t>Amendment XIV.</a:t>
            </a:r>
            <a:br>
              <a:rPr lang="en-US" altLang="en-US" smtClean="0"/>
            </a:br>
            <a:r>
              <a:rPr lang="en-US" altLang="en-US" smtClean="0"/>
              <a:t>Section 1. </a:t>
            </a:r>
            <a:br>
              <a:rPr lang="en-US" altLang="en-US" smtClean="0"/>
            </a:br>
            <a:r>
              <a:rPr lang="en-US" altLang="en-US" smtClean="0"/>
              <a:t/>
            </a:r>
            <a:br>
              <a:rPr lang="en-US" altLang="en-US" smtClean="0"/>
            </a:br>
            <a:r>
              <a:rPr lang="en-US" altLang="en-US" smtClean="0"/>
              <a:t>. . . nor shall any State deprive any person of life, liberty, or property, without due process of law…</a:t>
            </a:r>
            <a:br>
              <a:rPr lang="en-US" altLang="en-US" smtClean="0"/>
            </a:br>
            <a:endParaRPr lang="en-US" altLang="en-US" smtClean="0"/>
          </a:p>
        </p:txBody>
      </p:sp>
    </p:spTree>
    <p:extLst>
      <p:ext uri="{BB962C8B-B14F-4D97-AF65-F5344CB8AC3E}">
        <p14:creationId xmlns:p14="http://schemas.microsoft.com/office/powerpoint/2010/main" val="40142516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274638"/>
            <a:ext cx="8382000" cy="6126162"/>
          </a:xfrm>
        </p:spPr>
        <p:txBody>
          <a:bodyPr/>
          <a:lstStyle/>
          <a:p>
            <a:pPr eaLnBrk="1" hangingPunct="1"/>
            <a:r>
              <a:rPr lang="en-US" altLang="en-US" smtClean="0"/>
              <a:t>“category” jurisdiction</a:t>
            </a:r>
          </a:p>
        </p:txBody>
      </p:sp>
    </p:spTree>
    <p:extLst>
      <p:ext uri="{BB962C8B-B14F-4D97-AF65-F5344CB8AC3E}">
        <p14:creationId xmlns:p14="http://schemas.microsoft.com/office/powerpoint/2010/main" val="28543545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49178"/>
          </a:xfrm>
        </p:spPr>
        <p:txBody>
          <a:bodyPr/>
          <a:lstStyle/>
          <a:p>
            <a:r>
              <a:rPr lang="en-US" dirty="0"/>
              <a:t>Bristol-Myers Squibb Company v. Superior </a:t>
            </a:r>
            <a:r>
              <a:rPr lang="en-US" dirty="0" smtClean="0"/>
              <a:t>Court</a:t>
            </a:r>
            <a:r>
              <a:rPr lang="en-US" dirty="0"/>
              <a:t> </a:t>
            </a:r>
            <a:r>
              <a:rPr lang="en-US" dirty="0" smtClean="0"/>
              <a:t>(Cal. 2016)</a:t>
            </a:r>
            <a:endParaRPr lang="en-US" dirty="0"/>
          </a:p>
        </p:txBody>
      </p:sp>
    </p:spTree>
    <p:extLst>
      <p:ext uri="{BB962C8B-B14F-4D97-AF65-F5344CB8AC3E}">
        <p14:creationId xmlns:p14="http://schemas.microsoft.com/office/powerpoint/2010/main" val="21699155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097459"/>
          </a:xfrm>
        </p:spPr>
        <p:txBody>
          <a:bodyPr>
            <a:normAutofit fontScale="90000"/>
          </a:bodyPr>
          <a:lstStyle/>
          <a:p>
            <a:r>
              <a:rPr lang="en-US" dirty="0" smtClean="0"/>
              <a:t>- Drug (Plavix) created and marketed by BMS in NY and NJ</a:t>
            </a:r>
            <a:br>
              <a:rPr lang="en-US" dirty="0" smtClean="0"/>
            </a:br>
            <a:r>
              <a:rPr lang="en-US" dirty="0" smtClean="0"/>
              <a:t>- BMS is a Del corp., headquartered in NY, with most substantial operations in NJ</a:t>
            </a:r>
            <a:br>
              <a:rPr lang="en-US" dirty="0" smtClean="0"/>
            </a:br>
            <a:r>
              <a:rPr lang="en-US" dirty="0" smtClean="0"/>
              <a:t>- 1.1% of sales in Cal.</a:t>
            </a:r>
            <a:br>
              <a:rPr lang="en-US" dirty="0" smtClean="0"/>
            </a:br>
            <a:r>
              <a:rPr lang="en-US" dirty="0" smtClean="0"/>
              <a:t>- court held 4-3 that the non-California plaintiffs have specific PJ for their causes of action with the Cal. Plaintiffs in Cal.</a:t>
            </a:r>
            <a:br>
              <a:rPr lang="en-US" dirty="0" smtClean="0"/>
            </a:br>
            <a:r>
              <a:rPr lang="en-US" dirty="0" smtClean="0"/>
              <a:t>- non-Cal. claims arose out of a “</a:t>
            </a:r>
            <a:r>
              <a:rPr lang="en-US" dirty="0"/>
              <a:t>single, coordinated, nationwide course of </a:t>
            </a:r>
            <a:r>
              <a:rPr lang="en-US" dirty="0" smtClean="0"/>
              <a:t>conduct” that was directed to Cal. (as well as other states)</a:t>
            </a:r>
            <a:endParaRPr lang="en-US" dirty="0"/>
          </a:p>
        </p:txBody>
      </p:sp>
    </p:spTree>
    <p:extLst>
      <p:ext uri="{BB962C8B-B14F-4D97-AF65-F5344CB8AC3E}">
        <p14:creationId xmlns:p14="http://schemas.microsoft.com/office/powerpoint/2010/main" val="4544643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274638"/>
            <a:ext cx="8305800" cy="6278562"/>
          </a:xfrm>
        </p:spPr>
        <p:txBody>
          <a:bodyPr/>
          <a:lstStyle/>
          <a:p>
            <a:pPr eaLnBrk="1" hangingPunct="1"/>
            <a:r>
              <a:rPr lang="en-US" altLang="en-US" smtClean="0"/>
              <a:t>distinguishing specific from general pj </a:t>
            </a:r>
          </a:p>
        </p:txBody>
      </p:sp>
    </p:spTree>
    <p:extLst>
      <p:ext uri="{BB962C8B-B14F-4D97-AF65-F5344CB8AC3E}">
        <p14:creationId xmlns:p14="http://schemas.microsoft.com/office/powerpoint/2010/main" val="28575816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828800" y="274638"/>
            <a:ext cx="8382000" cy="6354762"/>
          </a:xfrm>
        </p:spPr>
        <p:txBody>
          <a:bodyPr/>
          <a:lstStyle/>
          <a:p>
            <a:pPr eaLnBrk="1" hangingPunct="1"/>
            <a:r>
              <a:rPr lang="en-US" altLang="en-US" smtClean="0"/>
              <a:t>Pedelahore v. Astropark, Inc., 745 F.2d 346 (5th Cir. 1984)</a:t>
            </a:r>
          </a:p>
        </p:txBody>
      </p:sp>
    </p:spTree>
    <p:extLst>
      <p:ext uri="{BB962C8B-B14F-4D97-AF65-F5344CB8AC3E}">
        <p14:creationId xmlns:p14="http://schemas.microsoft.com/office/powerpoint/2010/main" val="31481637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05000" y="274638"/>
            <a:ext cx="8763000" cy="6583362"/>
          </a:xfrm>
        </p:spPr>
        <p:txBody>
          <a:bodyPr/>
          <a:lstStyle/>
          <a:p>
            <a:pPr algn="l" eaLnBrk="1" hangingPunct="1"/>
            <a:r>
              <a:rPr lang="en-US" altLang="en-US" sz="3600"/>
              <a:t>A Louisiana P is injuired in Astropark in Houston, Tex. Astropark is a Delaware Corp., with its principal place of business in Texas. In considering whether Louisiana had general PJ over the defendant, the court said the following: </a:t>
            </a:r>
            <a:br>
              <a:rPr lang="en-US" altLang="en-US" sz="3600"/>
            </a:br>
            <a:r>
              <a:rPr lang="en-US" altLang="en-US" sz="3600"/>
              <a:t> </a:t>
            </a:r>
            <a:br>
              <a:rPr lang="en-US" altLang="en-US" sz="3600"/>
            </a:br>
            <a:endParaRPr lang="en-US" altLang="en-US" sz="3600"/>
          </a:p>
        </p:txBody>
      </p:sp>
    </p:spTree>
    <p:extLst>
      <p:ext uri="{BB962C8B-B14F-4D97-AF65-F5344CB8AC3E}">
        <p14:creationId xmlns:p14="http://schemas.microsoft.com/office/powerpoint/2010/main" val="32136871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8305800" cy="6049962"/>
          </a:xfrm>
        </p:spPr>
        <p:txBody>
          <a:bodyPr rtlCol="0">
            <a:normAutofit/>
          </a:bodyPr>
          <a:lstStyle/>
          <a:p>
            <a:pPr>
              <a:defRPr/>
            </a:pPr>
            <a:r>
              <a:rPr lang="en-US" dirty="0" smtClean="0"/>
              <a:t>The final and most difficult inquiry presented by this appeal is whether subjecting </a:t>
            </a:r>
            <a:r>
              <a:rPr lang="en-US" dirty="0" err="1" smtClean="0"/>
              <a:t>Astropark</a:t>
            </a:r>
            <a:r>
              <a:rPr lang="en-US" dirty="0" smtClean="0"/>
              <a:t> to in </a:t>
            </a:r>
            <a:r>
              <a:rPr lang="en-US" dirty="0" err="1" smtClean="0"/>
              <a:t>personam</a:t>
            </a:r>
            <a:r>
              <a:rPr lang="en-US" dirty="0" smtClean="0"/>
              <a:t> jurisdiction in Louisiana is constitutionally permissible under the operative facts. Upon close examination we conclude and hold that valid personal jurisdiction exists.</a:t>
            </a:r>
          </a:p>
        </p:txBody>
      </p:sp>
    </p:spTree>
    <p:extLst>
      <p:ext uri="{BB962C8B-B14F-4D97-AF65-F5344CB8AC3E}">
        <p14:creationId xmlns:p14="http://schemas.microsoft.com/office/powerpoint/2010/main" val="8257997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981200" y="274638"/>
            <a:ext cx="8229600" cy="6202362"/>
          </a:xfrm>
        </p:spPr>
        <p:txBody>
          <a:bodyPr/>
          <a:lstStyle/>
          <a:p>
            <a:pPr algn="l" eaLnBrk="1" hangingPunct="1"/>
            <a:r>
              <a:rPr lang="en-US" altLang="en-US" smtClean="0"/>
              <a:t>What are the minimum contacts between Astropark and the people and State of Louisiana? Pedelahore points to the following actions by Astropark:</a:t>
            </a:r>
          </a:p>
        </p:txBody>
      </p:sp>
    </p:spTree>
    <p:extLst>
      <p:ext uri="{BB962C8B-B14F-4D97-AF65-F5344CB8AC3E}">
        <p14:creationId xmlns:p14="http://schemas.microsoft.com/office/powerpoint/2010/main" val="15982339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752600" y="0"/>
            <a:ext cx="8915400" cy="6629400"/>
          </a:xfrm>
        </p:spPr>
        <p:txBody>
          <a:bodyPr rtlCol="0">
            <a:normAutofit fontScale="90000"/>
          </a:bodyPr>
          <a:lstStyle/>
          <a:p>
            <a:pPr>
              <a:defRPr/>
            </a:pPr>
            <a:r>
              <a:rPr lang="en-US" sz="2400" dirty="0"/>
              <a:t/>
            </a:r>
            <a:br>
              <a:rPr lang="en-US" sz="2400" dirty="0"/>
            </a:br>
            <a:r>
              <a:rPr lang="en-US" sz="2400" dirty="0"/>
              <a:t> </a:t>
            </a:r>
            <a:br>
              <a:rPr lang="en-US" sz="2400" dirty="0"/>
            </a:br>
            <a:r>
              <a:rPr lang="en-US" sz="2400" dirty="0"/>
              <a:t>(1) An advertising program aimed at </a:t>
            </a:r>
            <a:r>
              <a:rPr lang="en-US" sz="2400" dirty="0" err="1"/>
              <a:t>Louisianians</a:t>
            </a:r>
            <a:r>
              <a:rPr lang="en-US" sz="2400" dirty="0"/>
              <a:t>, including the distribution of brochures and thousands of radio and television spots, together with advertisements in local, national, and regional publications, all extolling the wonders of </a:t>
            </a:r>
            <a:r>
              <a:rPr lang="en-US" sz="2400" dirty="0" err="1"/>
              <a:t>Astroworld</a:t>
            </a:r>
            <a:r>
              <a:rPr lang="en-US" sz="2400" dirty="0"/>
              <a:t> and encouraging visitors to attend.</a:t>
            </a:r>
            <a:br>
              <a:rPr lang="en-US" sz="2400" dirty="0"/>
            </a:br>
            <a:r>
              <a:rPr lang="en-US" sz="2400" dirty="0"/>
              <a:t>(2) A ticket consignment agreement with all Louisiana travel agencies authorizing those agencies to sell Louisiana residents tickets to </a:t>
            </a:r>
            <a:r>
              <a:rPr lang="en-US" sz="2400" dirty="0" err="1"/>
              <a:t>Astropark's</a:t>
            </a:r>
            <a:r>
              <a:rPr lang="en-US" sz="2400" dirty="0"/>
              <a:t> facilities. </a:t>
            </a:r>
            <a:br>
              <a:rPr lang="en-US" sz="2400" dirty="0"/>
            </a:br>
            <a:r>
              <a:rPr lang="en-US" sz="2400" dirty="0"/>
              <a:t>(3) The conducting of a three-day seminar in New Orleans in December 1982 by the </a:t>
            </a:r>
            <a:r>
              <a:rPr lang="en-US" sz="2400" dirty="0" err="1"/>
              <a:t>Astropark</a:t>
            </a:r>
            <a:r>
              <a:rPr lang="en-US" sz="2400" dirty="0"/>
              <a:t> Marketing Department, aimed, inter alia, at developing business from Louisiana for the Houston operation.</a:t>
            </a:r>
            <a:br>
              <a:rPr lang="en-US" sz="2400" dirty="0"/>
            </a:br>
            <a:r>
              <a:rPr lang="en-US" sz="2400" dirty="0"/>
              <a:t>(4) The appointment of a sales representative with Louisiana as her area of responsibility. </a:t>
            </a:r>
            <a:br>
              <a:rPr lang="en-US" sz="2400" dirty="0"/>
            </a:br>
            <a:r>
              <a:rPr lang="en-US" sz="2400" dirty="0"/>
              <a:t>To these active steps by </a:t>
            </a:r>
            <a:r>
              <a:rPr lang="en-US" sz="2400" dirty="0" err="1"/>
              <a:t>Astropark</a:t>
            </a:r>
            <a:r>
              <a:rPr lang="en-US" sz="2400" dirty="0"/>
              <a:t>, </a:t>
            </a:r>
            <a:r>
              <a:rPr lang="en-US" sz="2400" dirty="0" err="1"/>
              <a:t>Pedelahore</a:t>
            </a:r>
            <a:r>
              <a:rPr lang="en-US" sz="2400" dirty="0"/>
              <a:t> adds the results of the efforts. During the years 1981, 1982 and 1983, Louisiana accounted for 10.3%, 9.7%, and 8.0%, respectively, of the total patronage at the amusement park. Only one state, Texas, accounted for more patrons.</a:t>
            </a:r>
            <a:br>
              <a:rPr lang="en-US" sz="2400" dirty="0"/>
            </a:br>
            <a:endParaRPr lang="en-US" sz="2400" dirty="0"/>
          </a:p>
        </p:txBody>
      </p:sp>
    </p:spTree>
    <p:extLst>
      <p:ext uri="{BB962C8B-B14F-4D97-AF65-F5344CB8AC3E}">
        <p14:creationId xmlns:p14="http://schemas.microsoft.com/office/powerpoint/2010/main" val="2639553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96313"/>
          </a:xfrm>
        </p:spPr>
        <p:txBody>
          <a:bodyPr>
            <a:normAutofit/>
          </a:bodyPr>
          <a:lstStyle/>
          <a:p>
            <a:r>
              <a:rPr lang="en-US" dirty="0"/>
              <a:t>Amendment V</a:t>
            </a:r>
            <a:br>
              <a:rPr lang="en-US" dirty="0"/>
            </a:br>
            <a:r>
              <a:rPr lang="en-US" dirty="0"/>
              <a:t/>
            </a:r>
            <a:br>
              <a:rPr lang="en-US" dirty="0"/>
            </a:br>
            <a:r>
              <a:rPr lang="en-US" dirty="0"/>
              <a:t>No person shall be </a:t>
            </a:r>
            <a:r>
              <a:rPr lang="en-US" dirty="0" smtClean="0"/>
              <a:t>…deprived </a:t>
            </a:r>
            <a:r>
              <a:rPr lang="en-US" dirty="0"/>
              <a:t>of life, liberty, or property, without due process of </a:t>
            </a:r>
            <a:r>
              <a:rPr lang="en-US" dirty="0" smtClean="0"/>
              <a:t>law…</a:t>
            </a:r>
            <a:endParaRPr lang="en-US" dirty="0"/>
          </a:p>
        </p:txBody>
      </p:sp>
    </p:spTree>
    <p:extLst>
      <p:ext uri="{BB962C8B-B14F-4D97-AF65-F5344CB8AC3E}">
        <p14:creationId xmlns:p14="http://schemas.microsoft.com/office/powerpoint/2010/main" val="2944021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895600" y="1063626"/>
            <a:ext cx="6286500" cy="4708525"/>
          </a:xfrm>
        </p:spPr>
        <p:txBody>
          <a:bodyPr/>
          <a:lstStyle/>
          <a:p>
            <a:r>
              <a:rPr lang="en-US" altLang="en-US" smtClean="0"/>
              <a:t>International Shoe v. Washington</a:t>
            </a:r>
            <a:br>
              <a:rPr lang="en-US" altLang="en-US" smtClean="0"/>
            </a:br>
            <a:r>
              <a:rPr lang="en-US" altLang="en-US" smtClean="0"/>
              <a:t>(U.S. 1945)</a:t>
            </a:r>
          </a:p>
        </p:txBody>
      </p:sp>
    </p:spTree>
    <p:extLst>
      <p:ext uri="{BB962C8B-B14F-4D97-AF65-F5344CB8AC3E}">
        <p14:creationId xmlns:p14="http://schemas.microsoft.com/office/powerpoint/2010/main" val="112053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752600" y="971550"/>
            <a:ext cx="8763000" cy="5029200"/>
          </a:xfrm>
        </p:spPr>
        <p:txBody>
          <a:bodyPr>
            <a:normAutofit fontScale="90000"/>
          </a:bodyPr>
          <a:lstStyle/>
          <a:p>
            <a:pPr algn="l"/>
            <a:r>
              <a:rPr lang="en-US" altLang="en-US" sz="2800"/>
              <a:t>Appellant appeared specially before the office of unemployment, and moved to set aside the order and notice of assessment on the ground that the service upon appellant's salesman was not proper service upon appellant; that appellant was not a corporation of the State of Washington, and was not doing business within the state; that it had no agent within the state upon whom service could be made; and that appellant is not an employer, and does not furnish employment within the meaning of the statute…. Appellant in each of these courts assailed the statute as applied, as a violation of the due process clause of the Fourteenth Amendment, and as imposing a constitutionally prohibited burden on interstate commerce. </a:t>
            </a:r>
          </a:p>
        </p:txBody>
      </p:sp>
    </p:spTree>
    <p:extLst>
      <p:ext uri="{BB962C8B-B14F-4D97-AF65-F5344CB8AC3E}">
        <p14:creationId xmlns:p14="http://schemas.microsoft.com/office/powerpoint/2010/main" val="4093548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600200" y="1063626"/>
            <a:ext cx="8839200" cy="4594225"/>
          </a:xfrm>
        </p:spPr>
        <p:txBody>
          <a:bodyPr>
            <a:normAutofit fontScale="90000"/>
          </a:bodyPr>
          <a:lstStyle/>
          <a:p>
            <a:pPr algn="l"/>
            <a:r>
              <a:rPr lang="en-US" altLang="en-US" sz="3600"/>
              <a:t>We are likewise unable to conclude that the service of the process within the state upon an agent whose activities establish appellant's "presence" there was not sufficient notice of the suit, or that the suit was so unrelated to those activities as to make the agent an inappropriate vehicle for communicating the notice. It is enough that appellant has established such contacts with the state that the particular form of substituted service adopted there gives reasonable assurance that the notice will be actual.</a:t>
            </a:r>
          </a:p>
        </p:txBody>
      </p:sp>
    </p:spTree>
    <p:extLst>
      <p:ext uri="{BB962C8B-B14F-4D97-AF65-F5344CB8AC3E}">
        <p14:creationId xmlns:p14="http://schemas.microsoft.com/office/powerpoint/2010/main" val="1298895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274638"/>
            <a:ext cx="8153400" cy="6507162"/>
          </a:xfrm>
        </p:spPr>
        <p:txBody>
          <a:bodyPr/>
          <a:lstStyle/>
          <a:p>
            <a:r>
              <a:rPr lang="en-US" altLang="en-US" smtClean="0"/>
              <a:t>PJ?</a:t>
            </a:r>
          </a:p>
        </p:txBody>
      </p:sp>
    </p:spTree>
    <p:extLst>
      <p:ext uri="{BB962C8B-B14F-4D97-AF65-F5344CB8AC3E}">
        <p14:creationId xmlns:p14="http://schemas.microsoft.com/office/powerpoint/2010/main" val="3371017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1873</Words>
  <Application>Microsoft Office PowerPoint</Application>
  <PresentationFormat>Widescreen</PresentationFormat>
  <Paragraphs>48</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Calibri Light</vt:lpstr>
      <vt:lpstr>Office Theme</vt:lpstr>
      <vt:lpstr>Thurs., Sept. 22</vt:lpstr>
      <vt:lpstr>Anderson v. Liberty Lobby, Inc., 477 U.S. 242 (1986) 195,159 Celotex Corp. v. Catrett, 477 U.S. 317 (1986) 183,365 Bell Atl. Corp. v. Twombly, 550 U.S. 544 (2007) 127,521 Ashcroft v. Iqbal, 556 U.S. 662 (2009)   104,712 Matsushita Elec. Indus. Co. v. Zenith Radio Corp., 475 U.S. 574 (1986)   94,229 </vt:lpstr>
      <vt:lpstr>PERSONAL JURISDICTION IN STATE COURT </vt:lpstr>
      <vt:lpstr>Amendment XIV. Section 1.   . . . nor shall any State deprive any person of life, liberty, or property, without due process of law… </vt:lpstr>
      <vt:lpstr>Amendment V  No person shall be …deprived of life, liberty, or property, without due process of law…</vt:lpstr>
      <vt:lpstr>International Shoe v. Washington (U.S. 1945)</vt:lpstr>
      <vt:lpstr>Appellant appeared specially before the office of unemployment, and moved to set aside the order and notice of assessment on the ground that the service upon appellant's salesman was not proper service upon appellant; that appellant was not a corporation of the State of Washington, and was not doing business within the state; that it had no agent within the state upon whom service could be made; and that appellant is not an employer, and does not furnish employment within the meaning of the statute…. Appellant in each of these courts assailed the statute as applied, as a violation of the due process clause of the Fourteenth Amendment, and as imposing a constitutionally prohibited burden on interstate commerce. </vt:lpstr>
      <vt:lpstr>We are likewise unable to conclude that the service of the process within the state upon an agent whose activities establish appellant's "presence" there was not sufficient notice of the suit, or that the suit was so unrelated to those activities as to make the agent an inappropriate vehicle for communicating the notice. It is enough that appellant has established such contacts with the state that the particular form of substituted service adopted there gives reasonable assurance that the notice will be actual.</vt:lpstr>
      <vt:lpstr>PJ?</vt:lpstr>
      <vt:lpstr>Historically, the jurisdiction of courts to render judgment in personam is grounded on their de facto power over the defendant's person. Hence, his presence within the territorial jurisdiction of a court was prerequisite to its rendition of a judgment personally binding him. But now that the capias ad respondendum has given way to personal service of summons or other form of notice, due process requires only that, in order to subject a defendant to a judgment in personam, if he be not present within the territory of the forum, he have certain minimum contacts with it such that the maintenance of the suit does not offend "traditional notions of fair play and substantial justice."</vt:lpstr>
      <vt:lpstr>To say that the corporation is so far "present" there as to satisfy due process requirements, for purposes of taxation or the maintenance of suits against it in the courts of the state, is to beg the question to be decided. For the terms "present" or "presence" are used merely to symbolize those activities of the corporation's agent within the state which courts will deem to be sufficient to satisfy the demands of due process. Those demands may be met by such contacts of the corporation with the state of the forum as make it reasonable, in the context of our federal system of government, to require the corporation to defend the particular suit which is brought there. An "estimate of the inconveniences" which would result to the corporation from a trial away from its "home" or principal place of business is relevant in this connection. </vt:lpstr>
      <vt:lpstr>“reasonableness”  including convenience, e.g. burden on D of going to forum state  </vt:lpstr>
      <vt:lpstr>The D Corp. has its headquarters in Camden, New Jersey, a few miles from the state court in Pennsylvania.  It has no contacts with Pa. but it would be very convenient for the D Corp. to litigate there.  Is there PJ of the D Corp. in Pa. state court?</vt:lpstr>
      <vt:lpstr>New Theory of Personal Jurisdictional Power</vt:lpstr>
      <vt:lpstr>But to the extent that a corporation exercises the privilege of conducting activities within a state, it enjoys the benefits and protection of the laws of that state. The exercise of that privilege may give rise to obligations; and, so far as those obligations arise out of or are connected with the activities within the state, a procedure which requires the corporation to respond to a suit brought to enforce them can, in most instances, hardly be said to be undue.</vt:lpstr>
      <vt:lpstr>recharacterization of cases under Pennoyer framework in the light of the new power theory</vt:lpstr>
      <vt:lpstr>‘Presence' in the state in this sense has never been doubted when the activities of the corporation there have not only been continuous and systematic, but also give rise to the liabilities sued on, even though no consent to be sued or authorization to an agent to accept service of process has been given. </vt:lpstr>
      <vt:lpstr>Conversely it has been generally recognized that the casual presence of the corporate agent or even his conduct of single or isolated items of activities in a state in the corporation's behalf are not enough to subject it to suit on causes of action unconnected with the activities there. </vt:lpstr>
      <vt:lpstr>While it has been held in cases on which appellant relies that continuous activity of some sorts within a state is not enough to support the demand that the corporation be amenable to suits unrelated to that activity, there have been instances in which the continuous corporate operations within a state were thought so substantial and of such a nature as to justify suit against it on causes of action arising from dealings entirely distinct from those activities. </vt:lpstr>
      <vt:lpstr>Finally, although the commission of some single or occasional acts of the corporate agent in a state sufficient to impose an obligation or liability on the corporation has not been thought to confer upon the state authority to enforce it, other such acts, because of their nature and quality and the circumstances of their commission, may be deemed sufficient to render the corporation liable to suit.</vt:lpstr>
      <vt:lpstr>True, some of the decisions holding the corporation amenable to suit have been supported by resort to the legal fiction that it has given its consent to service and suit, consent being implied from its presence in the state through the acts of its authorized agents. But more realistically it may be said that those authorized acts were of such a nature as to justify the fiction.</vt:lpstr>
      <vt:lpstr>specific jurisdiction  pj only for specific causes of action  the activities giving rise to pj include those giving rise to the cause of action</vt:lpstr>
      <vt:lpstr>D (a domiciliary of Cal.) enters Va. and batters P  a Va. state court has specific pj over D for the battery  not for P’s action against D for breach of a contract negotiated and signed in Cal. with performance to be in Cal.</vt:lpstr>
      <vt:lpstr>compare general jurisdiction  a Cal. state court has general pj over D (by virtue of Cal. being D’s domicile)  D can be sued on any cause of action in Cal. State court</vt:lpstr>
      <vt:lpstr>something in between…?  category jurisdiction:   PJ for a category of (not all) causes of action, even when nothing about the transaction giving rise to the cause of action occurred in the forum state</vt:lpstr>
      <vt:lpstr>Black’s opinion?</vt:lpstr>
      <vt:lpstr>Black: There is a strong emotional appeal in the words "fair play," "justice," and "reasonableness." But they were not chosen by those who wrote the original Constitution or the Fourteenth Amendment as a measuring rod for this Court to use in invalidating State or Federal laws passed by elected legislative representatives. No one, not even those who most feared a democratic government, ever formally proposed that courts should be given power to invalidate legislation under any such elastic standards.  … For application of this natural law concept, whether under the terms "reasonableness," "justice," or "fair play," makes judges the supreme arbiters of the country's laws and practices. This result, I believe, alters the form of government our Constitution provides. I cannot agree. </vt:lpstr>
      <vt:lpstr>general in personam personal jurisdiction over individuals?</vt:lpstr>
      <vt:lpstr>general in personam personal jurisdiction over corporations</vt:lpstr>
      <vt:lpstr>Perkins v. Benguet Consolidated Mining (US 1952)</vt:lpstr>
      <vt:lpstr>“The corporation has been carrying on in Ohio a continuous and systematic, but limited, part of its general business.”  “Thus he carried on in Ohio a continuous and systematic supervision of the necessarily limited wartime activities of the company.”</vt:lpstr>
      <vt:lpstr>“It remains only to consider, in more detail, the issue of whether, as a matter of federal due process, the business done in Ohio by the respondent mining company was sufficiently substantial and of such a nature as to permit Ohio to entertain a cause of action against a foreign corporation, where the cause of action arose from activities entirely distinct from its activities in Ohio.”</vt:lpstr>
      <vt:lpstr>Helicopteros Nacionales de Colombia, S.A. v. Hall (US 1984)</vt:lpstr>
      <vt:lpstr>GOODYEAR DUNLOP TIRES OPERATIONS, S. A., v. EDGAR D. BROWN  U.S. S.Ct. - June 27, 2011</vt:lpstr>
      <vt:lpstr>“For an individual, the paradigm forum for the exercise of general jurisdiction is the individual’s domicile; for a corporation, it is an equivalent place, one in which the corporation is fairly regarded as at home.” </vt:lpstr>
      <vt:lpstr>Ex Parte Newco Mfg, 481 So.2d 867 (Ala. 1985).  </vt:lpstr>
      <vt:lpstr>- Alabama P brings a wrongful death action in Ala. State court against NewCo (incorporated in Missouri with its principal place of business in Missouri), the manufacturer of thimble clamps for grist blast machines.  - The manufacture and sale of the thimble clamps occurred in MD.  - The accident occurred in Tenn.  - Newco's annual sales in Alabama during the period of January 1979 to December 1984 ranged from $65,000 to $85,000, with a total of 2,000 transactions. </vt:lpstr>
      <vt:lpstr>“We agree with Newco that, because the allegedly defective clamps were not sold in Alabama and because the decedent's fatal accident did not occur in Alabama, the instant lawsuit does not relate to or arise from Newco's contacts with Alabama; therefore, Newco is not subject to ‘specific’ jurisdiction in Alabama. We must determine, then, whether sufficient contacts exist between Alabama and Newco so that due process is not offended in subjecting Newco to Alabama's ‘general’ jurisdiction. In other words, the nature of the contacts between the forum state and the party over whom jurisdiction is sought must be examined to determine whether those contacts constitute continuous and systematic general business contacts which would support a reasonable exercise of jurisdiction by the forum state. “</vt:lpstr>
      <vt:lpstr>We find that Newco engages in that continuous and systematic course of conduct in Alabama, albeit through an independent manufacturer's representative or the telephone and mail services, that will support a reasonable exercise of jurisdiction by the courts of Alabama. Newco's annual sales in Alabama during the period of January 1979 to December 1984 ranged from $65,000 to $85,000, with a total of 2,000 transactions. Newco's contacts with Alabama are deliberate rather than fortuitous and, therefore, it was reasonably foreseeable that Newco, in purposefully doing business in Alabama, would at some point both need the protection and invoke the jurisdiction of the courts of Alabama. Newco avails itself of the privilege of making sales (and profits) in Alabama in a continuous and systematic course of merchandising. For the privilege of conducting such activities, Newco must bear the burden commensurate with the benefits received from its sales in Alabama. </vt:lpstr>
      <vt:lpstr>“category” jurisdiction</vt:lpstr>
      <vt:lpstr>Bristol-Myers Squibb Company v. Superior Court (Cal. 2016)</vt:lpstr>
      <vt:lpstr>- Drug (Plavix) created and marketed by BMS in NY and NJ - BMS is a Del corp., headquartered in NY, with most substantial operations in NJ - 1.1% of sales in Cal. - court held 4-3 that the non-California plaintiffs have specific PJ for their causes of action with the Cal. Plaintiffs in Cal. - non-Cal. claims arose out of a “single, coordinated, nationwide course of conduct” that was directed to Cal. (as well as other states)</vt:lpstr>
      <vt:lpstr>distinguishing specific from general pj </vt:lpstr>
      <vt:lpstr>Pedelahore v. Astropark, Inc., 745 F.2d 346 (5th Cir. 1984)</vt:lpstr>
      <vt:lpstr>A Louisiana P is injuired in Astropark in Houston, Tex. Astropark is a Delaware Corp., with its principal place of business in Texas. In considering whether Louisiana had general PJ over the defendant, the court said the following:    </vt:lpstr>
      <vt:lpstr>The final and most difficult inquiry presented by this appeal is whether subjecting Astropark to in personam jurisdiction in Louisiana is constitutionally permissible under the operative facts. Upon close examination we conclude and hold that valid personal jurisdiction exists.</vt:lpstr>
      <vt:lpstr>What are the minimum contacts between Astropark and the people and State of Louisiana? Pedelahore points to the following actions by Astropark:</vt:lpstr>
      <vt:lpstr>   (1) An advertising program aimed at Louisianians, including the distribution of brochures and thousands of radio and television spots, together with advertisements in local, national, and regional publications, all extolling the wonders of Astroworld and encouraging visitors to attend. (2) A ticket consignment agreement with all Louisiana travel agencies authorizing those agencies to sell Louisiana residents tickets to Astropark's facilities.  (3) The conducting of a three-day seminar in New Orleans in December 1982 by the Astropark Marketing Department, aimed, inter alia, at developing business from Louisiana for the Houston operation. (4) The appointment of a sales representative with Louisiana as her area of responsibility.  To these active steps by Astropark, Pedelahore adds the results of the efforts. During the years 1981, 1982 and 1983, Louisiana accounted for 10.3%, 9.7%, and 8.0%, respectively, of the total patronage at the amusement park. Only one state, Texas, accounted for more patrons. </vt:lpstr>
    </vt:vector>
  </TitlesOfParts>
  <Company>College of William and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Sept. 22</dc:title>
  <dc:creator>Green, Michael S</dc:creator>
  <cp:lastModifiedBy>Green, Michael S</cp:lastModifiedBy>
  <cp:revision>6</cp:revision>
  <dcterms:created xsi:type="dcterms:W3CDTF">2016-09-22T13:35:11Z</dcterms:created>
  <dcterms:modified xsi:type="dcterms:W3CDTF">2016-09-22T15:25:27Z</dcterms:modified>
</cp:coreProperties>
</file>