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8"/>
  </p:handoutMasterIdLst>
  <p:sldIdLst>
    <p:sldId id="257" r:id="rId2"/>
    <p:sldId id="274" r:id="rId3"/>
    <p:sldId id="291" r:id="rId4"/>
    <p:sldId id="292" r:id="rId5"/>
    <p:sldId id="293" r:id="rId6"/>
    <p:sldId id="294" r:id="rId7"/>
    <p:sldId id="295" r:id="rId8"/>
    <p:sldId id="296" r:id="rId9"/>
    <p:sldId id="302" r:id="rId10"/>
    <p:sldId id="304" r:id="rId11"/>
    <p:sldId id="306" r:id="rId12"/>
    <p:sldId id="309" r:id="rId13"/>
    <p:sldId id="313" r:id="rId14"/>
    <p:sldId id="315" r:id="rId15"/>
    <p:sldId id="319" r:id="rId16"/>
    <p:sldId id="320" r:id="rId17"/>
    <p:sldId id="321"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71"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48" r:id="rId45"/>
    <p:sldId id="349" r:id="rId46"/>
    <p:sldId id="350" r:id="rId47"/>
    <p:sldId id="351" r:id="rId48"/>
    <p:sldId id="352" r:id="rId49"/>
    <p:sldId id="353" r:id="rId50"/>
    <p:sldId id="354" r:id="rId51"/>
    <p:sldId id="355" r:id="rId52"/>
    <p:sldId id="356" r:id="rId53"/>
    <p:sldId id="357" r:id="rId54"/>
    <p:sldId id="358" r:id="rId55"/>
    <p:sldId id="359" r:id="rId56"/>
    <p:sldId id="360" r:id="rId57"/>
    <p:sldId id="361" r:id="rId58"/>
    <p:sldId id="362" r:id="rId59"/>
    <p:sldId id="363" r:id="rId60"/>
    <p:sldId id="364" r:id="rId61"/>
    <p:sldId id="365" r:id="rId62"/>
    <p:sldId id="366" r:id="rId63"/>
    <p:sldId id="367" r:id="rId64"/>
    <p:sldId id="368" r:id="rId65"/>
    <p:sldId id="369" r:id="rId66"/>
    <p:sldId id="370" r:id="rId6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8" autoAdjust="0"/>
    <p:restoredTop sz="94660"/>
  </p:normalViewPr>
  <p:slideViewPr>
    <p:cSldViewPr snapToGrid="0">
      <p:cViewPr varScale="1">
        <p:scale>
          <a:sx n="78" d="100"/>
          <a:sy n="78" d="100"/>
        </p:scale>
        <p:origin x="5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178F506-3916-49A0-893B-F022B5BF15CF}" type="datetimeFigureOut">
              <a:rPr lang="en-US" smtClean="0"/>
              <a:t>9/21/2016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5B3248-0639-4B40-8E74-072D993EA8D3}" type="slidenum">
              <a:rPr lang="en-US" smtClean="0"/>
              <a:t>‹#›</a:t>
            </a:fld>
            <a:endParaRPr lang="en-US"/>
          </a:p>
        </p:txBody>
      </p:sp>
    </p:spTree>
    <p:extLst>
      <p:ext uri="{BB962C8B-B14F-4D97-AF65-F5344CB8AC3E}">
        <p14:creationId xmlns:p14="http://schemas.microsoft.com/office/powerpoint/2010/main" val="22243740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A44D5C-6F3F-4033-94F0-650AE484522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978310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44D5C-6F3F-4033-94F0-650AE484522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953928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44D5C-6F3F-4033-94F0-650AE484522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45400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A44D5C-6F3F-4033-94F0-650AE484522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796099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A44D5C-6F3F-4033-94F0-650AE484522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4013882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A44D5C-6F3F-4033-94F0-650AE484522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764533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A44D5C-6F3F-4033-94F0-650AE484522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68554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A44D5C-6F3F-4033-94F0-650AE484522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10455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A44D5C-6F3F-4033-94F0-650AE484522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663425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44D5C-6F3F-4033-94F0-650AE484522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78759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A44D5C-6F3F-4033-94F0-650AE484522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41AE61-FB71-4F43-845B-9AE9870EDE33}" type="slidenum">
              <a:rPr lang="en-US" smtClean="0"/>
              <a:t>‹#›</a:t>
            </a:fld>
            <a:endParaRPr lang="en-US"/>
          </a:p>
        </p:txBody>
      </p:sp>
    </p:spTree>
    <p:extLst>
      <p:ext uri="{BB962C8B-B14F-4D97-AF65-F5344CB8AC3E}">
        <p14:creationId xmlns:p14="http://schemas.microsoft.com/office/powerpoint/2010/main" val="1550477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44D5C-6F3F-4033-94F0-650AE484522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41AE61-FB71-4F43-845B-9AE9870EDE33}" type="slidenum">
              <a:rPr lang="en-US" smtClean="0"/>
              <a:t>‹#›</a:t>
            </a:fld>
            <a:endParaRPr lang="en-US"/>
          </a:p>
        </p:txBody>
      </p:sp>
    </p:spTree>
    <p:extLst>
      <p:ext uri="{BB962C8B-B14F-4D97-AF65-F5344CB8AC3E}">
        <p14:creationId xmlns:p14="http://schemas.microsoft.com/office/powerpoint/2010/main" val="4256849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Sept. 21</a:t>
            </a:r>
          </a:p>
        </p:txBody>
      </p:sp>
    </p:spTree>
    <p:extLst>
      <p:ext uri="{BB962C8B-B14F-4D97-AF65-F5344CB8AC3E}">
        <p14:creationId xmlns:p14="http://schemas.microsoft.com/office/powerpoint/2010/main" val="802206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304800"/>
            <a:ext cx="8534400" cy="6324600"/>
          </a:xfrm>
        </p:spPr>
        <p:txBody>
          <a:bodyPr/>
          <a:lstStyle/>
          <a:p>
            <a:pPr algn="l" eaLnBrk="1" hangingPunct="1"/>
            <a:r>
              <a:rPr lang="en-US" altLang="en-US" sz="2800"/>
              <a:t>28 U.S.C. § 1738. - State and Territorial statutes and judicial proceedings; full faith and credit ... </a:t>
            </a:r>
            <a:br>
              <a:rPr lang="en-US" altLang="en-US" sz="2800"/>
            </a:br>
            <a:r>
              <a:rPr lang="en-US" altLang="en-US" sz="2800"/>
              <a:t>The records and </a:t>
            </a:r>
            <a:r>
              <a:rPr lang="en-US" altLang="en-US" sz="2800" b="1"/>
              <a:t>judicial proceedings of any court of any such State, </a:t>
            </a:r>
            <a:r>
              <a:rPr lang="en-US" altLang="en-US" sz="2800"/>
              <a:t>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a:t>
            </a:r>
            <a:br>
              <a:rPr lang="en-US" altLang="en-US" sz="2800"/>
            </a:br>
            <a:r>
              <a:rPr lang="en-US" altLang="en-US" sz="2800"/>
              <a:t>Such Acts, records and judicial proceedings or copies thereof, so authenticated, </a:t>
            </a:r>
            <a:r>
              <a:rPr lang="en-US" altLang="en-US" sz="2800" b="1"/>
              <a:t>shall have the same full faith and credit in every court within the United States and its Territories and Possessions as they have by law or usage in the courts of such State, Territory or Possession from which they are taken. </a:t>
            </a:r>
            <a:endParaRPr lang="en-US" altLang="en-US" sz="2800"/>
          </a:p>
        </p:txBody>
      </p:sp>
    </p:spTree>
    <p:extLst>
      <p:ext uri="{BB962C8B-B14F-4D97-AF65-F5344CB8AC3E}">
        <p14:creationId xmlns:p14="http://schemas.microsoft.com/office/powerpoint/2010/main" val="2217527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600200" y="1131889"/>
            <a:ext cx="8991600" cy="4733925"/>
          </a:xfrm>
        </p:spPr>
        <p:txBody>
          <a:bodyPr>
            <a:normAutofit fontScale="90000"/>
          </a:bodyPr>
          <a:lstStyle/>
          <a:p>
            <a:pPr algn="l" eaLnBrk="1" hangingPunct="1"/>
            <a:r>
              <a:rPr lang="en-US" altLang="en-US" sz="3600"/>
              <a:t>Art. VI</a:t>
            </a:r>
            <a:br>
              <a:rPr lang="en-US" altLang="en-US" sz="3600"/>
            </a:br>
            <a:r>
              <a:rPr lang="en-US" altLang="en-US" sz="3600"/>
              <a:t/>
            </a:r>
            <a:br>
              <a:rPr lang="en-US" altLang="en-US" sz="3600"/>
            </a:br>
            <a:r>
              <a:rPr lang="en-US" altLang="en-US" sz="3600"/>
              <a:t>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a:t>
            </a:r>
          </a:p>
        </p:txBody>
      </p:sp>
    </p:spTree>
    <p:extLst>
      <p:ext uri="{BB962C8B-B14F-4D97-AF65-F5344CB8AC3E}">
        <p14:creationId xmlns:p14="http://schemas.microsoft.com/office/powerpoint/2010/main" val="569371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2001838" y="1131888"/>
            <a:ext cx="8037512" cy="4318000"/>
          </a:xfrm>
        </p:spPr>
        <p:txBody>
          <a:bodyPr/>
          <a:lstStyle/>
          <a:p>
            <a:r>
              <a:rPr lang="en-US" altLang="en-US" smtClean="0"/>
              <a:t>the </a:t>
            </a:r>
            <a:r>
              <a:rPr lang="en-US" altLang="en-US" i="1" smtClean="0"/>
              <a:t>Pennoyer</a:t>
            </a:r>
            <a:r>
              <a:rPr lang="en-US" altLang="en-US" smtClean="0"/>
              <a:t> framework in action</a:t>
            </a:r>
          </a:p>
        </p:txBody>
      </p:sp>
    </p:spTree>
    <p:extLst>
      <p:ext uri="{BB962C8B-B14F-4D97-AF65-F5344CB8AC3E}">
        <p14:creationId xmlns:p14="http://schemas.microsoft.com/office/powerpoint/2010/main" val="68834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752600" y="1063626"/>
            <a:ext cx="8763000" cy="4708525"/>
          </a:xfrm>
        </p:spPr>
        <p:txBody>
          <a:bodyPr>
            <a:normAutofit fontScale="90000"/>
          </a:bodyPr>
          <a:lstStyle/>
          <a:p>
            <a:pPr eaLnBrk="1" hangingPunct="1"/>
            <a:r>
              <a:rPr lang="en-US" altLang="en-US" smtClean="0"/>
              <a:t>§ 78. Individual Voluntarily Within The State</a:t>
            </a:r>
            <a:br>
              <a:rPr lang="en-US" altLang="en-US" smtClean="0"/>
            </a:br>
            <a:r>
              <a:rPr lang="en-US" altLang="en-US" smtClean="0"/>
              <a:t/>
            </a:r>
            <a:br>
              <a:rPr lang="en-US" altLang="en-US" smtClean="0"/>
            </a:br>
            <a:r>
              <a:rPr lang="en-US" altLang="en-US" smtClean="0"/>
              <a:t>A state can exercise through its courts jurisdiction over an individual voluntarily within its territory whether he is permanently or only temporarily there.</a:t>
            </a:r>
          </a:p>
        </p:txBody>
      </p:sp>
    </p:spTree>
    <p:extLst>
      <p:ext uri="{BB962C8B-B14F-4D97-AF65-F5344CB8AC3E}">
        <p14:creationId xmlns:p14="http://schemas.microsoft.com/office/powerpoint/2010/main" val="4220910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524000" y="1063626"/>
            <a:ext cx="8915400" cy="4651375"/>
          </a:xfrm>
        </p:spPr>
        <p:txBody>
          <a:bodyPr>
            <a:normAutofit fontScale="90000"/>
          </a:bodyPr>
          <a:lstStyle/>
          <a:p>
            <a:pPr eaLnBrk="1" hangingPunct="1"/>
            <a:r>
              <a:rPr lang="en-US" altLang="en-US" smtClean="0"/>
              <a:t>§ 101. Jurisdiction Over Land</a:t>
            </a:r>
            <a:br>
              <a:rPr lang="en-US" altLang="en-US" smtClean="0"/>
            </a:br>
            <a:r>
              <a:rPr lang="en-US" altLang="en-US" smtClean="0"/>
              <a:t/>
            </a:r>
            <a:br>
              <a:rPr lang="en-US" altLang="en-US" smtClean="0"/>
            </a:br>
            <a:r>
              <a:rPr lang="en-US" altLang="en-US" smtClean="0"/>
              <a:t>A state can exercise through its courts jurisdiction over land situated within the territory of the state, although a person owning or claiming an interest in the land is not personally subject to the jurisdiction of the state.</a:t>
            </a:r>
          </a:p>
        </p:txBody>
      </p:sp>
    </p:spTree>
    <p:extLst>
      <p:ext uri="{BB962C8B-B14F-4D97-AF65-F5344CB8AC3E}">
        <p14:creationId xmlns:p14="http://schemas.microsoft.com/office/powerpoint/2010/main" val="2150079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600200" y="1063626"/>
            <a:ext cx="8991600" cy="4708525"/>
          </a:xfrm>
        </p:spPr>
        <p:txBody>
          <a:bodyPr>
            <a:normAutofit fontScale="90000"/>
          </a:bodyPr>
          <a:lstStyle/>
          <a:p>
            <a:pPr algn="l" eaLnBrk="1" hangingPunct="1"/>
            <a:r>
              <a:rPr lang="en-US" altLang="en-US" smtClean="0"/>
              <a:t>- Mitchell, an Oregon resident, brings an action against Neff in Oregon state court concerning $253.14 in legal fees that were incurred in Alaska. </a:t>
            </a:r>
            <a:br>
              <a:rPr lang="en-US" altLang="en-US" smtClean="0"/>
            </a:br>
            <a:r>
              <a:rPr lang="en-US" altLang="en-US" smtClean="0"/>
              <a:t>- Neff resides in California. </a:t>
            </a:r>
            <a:br>
              <a:rPr lang="en-US" altLang="en-US" smtClean="0"/>
            </a:br>
            <a:r>
              <a:rPr lang="en-US" altLang="en-US" smtClean="0"/>
              <a:t>- The Oregon state court attaches property in Oregon owned by Neff worth $300 at the beginning of the suit. </a:t>
            </a:r>
          </a:p>
        </p:txBody>
      </p:sp>
    </p:spTree>
    <p:extLst>
      <p:ext uri="{BB962C8B-B14F-4D97-AF65-F5344CB8AC3E}">
        <p14:creationId xmlns:p14="http://schemas.microsoft.com/office/powerpoint/2010/main" val="2053600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1600200" y="152400"/>
            <a:ext cx="8839200" cy="6629400"/>
          </a:xfrm>
        </p:spPr>
        <p:txBody>
          <a:bodyPr/>
          <a:lstStyle/>
          <a:p>
            <a:pPr algn="l" eaLnBrk="1" hangingPunct="1"/>
            <a:r>
              <a:rPr lang="en-US" altLang="en-US" sz="3200" dirty="0"/>
              <a:t>- </a:t>
            </a:r>
            <a:r>
              <a:rPr lang="en-US" altLang="en-US" sz="3200" dirty="0" smtClean="0"/>
              <a:t>Same as above except, the </a:t>
            </a:r>
            <a:r>
              <a:rPr lang="en-US" altLang="en-US" sz="3200" dirty="0"/>
              <a:t>personal jurisdictional basis for the suit is $200 property in Oregon owned by Neff. </a:t>
            </a:r>
            <a:br>
              <a:rPr lang="en-US" altLang="en-US" sz="3200" dirty="0"/>
            </a:br>
            <a:r>
              <a:rPr lang="en-US" altLang="en-US" sz="3200" dirty="0"/>
              <a:t>- Neff defaults. </a:t>
            </a:r>
            <a:br>
              <a:rPr lang="en-US" altLang="en-US" sz="3200" dirty="0"/>
            </a:br>
            <a:r>
              <a:rPr lang="en-US" altLang="en-US" sz="3200" dirty="0"/>
              <a:t>- The property is sold and the money given to Mitchell. </a:t>
            </a:r>
            <a:br>
              <a:rPr lang="en-US" altLang="en-US" sz="3200" dirty="0"/>
            </a:br>
            <a:r>
              <a:rPr lang="en-US" altLang="en-US" sz="3200" dirty="0"/>
              <a:t>- Mitchell then brings a suit </a:t>
            </a:r>
            <a:r>
              <a:rPr lang="en-US" altLang="en-US" sz="3200" i="1" dirty="0"/>
              <a:t>on the Oregon judgment</a:t>
            </a:r>
            <a:r>
              <a:rPr lang="en-US" altLang="en-US" sz="3200" dirty="0"/>
              <a:t> in California state court to recover the remaining $53.14. </a:t>
            </a:r>
            <a:br>
              <a:rPr lang="en-US" altLang="en-US" sz="3200" dirty="0"/>
            </a:br>
            <a:r>
              <a:rPr lang="en-US" altLang="en-US" sz="3200" dirty="0"/>
              <a:t>- Service on Neff is in-hand on California. </a:t>
            </a:r>
            <a:br>
              <a:rPr lang="en-US" altLang="en-US" sz="3200" dirty="0"/>
            </a:br>
            <a:r>
              <a:rPr lang="en-US" altLang="en-US" sz="3200" dirty="0"/>
              <a:t>- What result?</a:t>
            </a:r>
          </a:p>
        </p:txBody>
      </p:sp>
    </p:spTree>
    <p:extLst>
      <p:ext uri="{BB962C8B-B14F-4D97-AF65-F5344CB8AC3E}">
        <p14:creationId xmlns:p14="http://schemas.microsoft.com/office/powerpoint/2010/main" val="2023089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1524000" y="76200"/>
            <a:ext cx="8991600" cy="6629400"/>
          </a:xfrm>
        </p:spPr>
        <p:txBody>
          <a:bodyPr/>
          <a:lstStyle/>
          <a:p>
            <a:pPr algn="l" eaLnBrk="1" hangingPunct="1"/>
            <a:r>
              <a:rPr lang="en-US" altLang="en-US" sz="3200" dirty="0"/>
              <a:t>- </a:t>
            </a:r>
            <a:r>
              <a:rPr lang="en-US" altLang="en-US" sz="3200" dirty="0" smtClean="0"/>
              <a:t>Same as the above, except Mitchell brings </a:t>
            </a:r>
            <a:r>
              <a:rPr lang="en-US" altLang="en-US" sz="3200" dirty="0"/>
              <a:t>a suit in California state court to recover the remaining $53.14.</a:t>
            </a:r>
            <a:br>
              <a:rPr lang="en-US" altLang="en-US" sz="3200" dirty="0"/>
            </a:br>
            <a:r>
              <a:rPr lang="en-US" altLang="en-US" sz="3200" dirty="0"/>
              <a:t>- The suit is not to enforce the Oregon judgment but is a new suit on the merits.</a:t>
            </a:r>
            <a:br>
              <a:rPr lang="en-US" altLang="en-US" sz="3200" dirty="0"/>
            </a:br>
            <a:r>
              <a:rPr lang="en-US" altLang="en-US" sz="3200" dirty="0"/>
              <a:t>- Is Mitchell claim precluded?</a:t>
            </a:r>
          </a:p>
        </p:txBody>
      </p:sp>
    </p:spTree>
    <p:extLst>
      <p:ext uri="{BB962C8B-B14F-4D97-AF65-F5344CB8AC3E}">
        <p14:creationId xmlns:p14="http://schemas.microsoft.com/office/powerpoint/2010/main" val="3046449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85344"/>
            <a:ext cx="12191999" cy="6595872"/>
          </a:xfrm>
        </p:spPr>
        <p:txBody>
          <a:bodyPr>
            <a:normAutofit/>
          </a:bodyPr>
          <a:lstStyle/>
          <a:p>
            <a:pPr algn="l" eaLnBrk="1" hangingPunct="1"/>
            <a:r>
              <a:rPr lang="en-US" altLang="en-US" sz="3200" dirty="0"/>
              <a:t>- Mitchell lures Neff to Oregon with a story that Neff has won a contest. </a:t>
            </a:r>
            <a:br>
              <a:rPr lang="en-US" altLang="en-US" sz="3200" dirty="0"/>
            </a:br>
            <a:r>
              <a:rPr lang="en-US" altLang="en-US" sz="3200" dirty="0"/>
              <a:t>- While he is in Oregon, Neff is served for a suit brought by Mitchell in Oregon state court concerning unpaid lawyers fees. Neff chooses to default. </a:t>
            </a:r>
            <a:br>
              <a:rPr lang="en-US" altLang="en-US" sz="3200" dirty="0"/>
            </a:br>
            <a:r>
              <a:rPr lang="en-US" altLang="en-US" sz="3200" dirty="0"/>
              <a:t>- Under Oregon law, someone can be submitted to personal jurisdiction on the basis of tagging in the state even when the tagging is the result of fraudulent inducement. </a:t>
            </a:r>
            <a:br>
              <a:rPr lang="en-US" altLang="en-US" sz="3200" dirty="0"/>
            </a:br>
            <a:r>
              <a:rPr lang="en-US" altLang="en-US" sz="3200" dirty="0"/>
              <a:t>- Mitchell then brings a suit in California state court to execute the Oregon judgment. </a:t>
            </a:r>
            <a:br>
              <a:rPr lang="en-US" altLang="en-US" sz="3200" dirty="0"/>
            </a:br>
            <a:r>
              <a:rPr lang="en-US" altLang="en-US" sz="3200" dirty="0"/>
              <a:t>- Under California law someone cannot be submitted to personal jurisdiction on the basis of tagging in the state when the tagging is the result of fraudulent inducement. </a:t>
            </a:r>
            <a:br>
              <a:rPr lang="en-US" altLang="en-US" sz="3200" dirty="0"/>
            </a:br>
            <a:r>
              <a:rPr lang="en-US" altLang="en-US" sz="3200" dirty="0"/>
              <a:t>- Neff argues that the earlier Oregon judgment is void. </a:t>
            </a:r>
            <a:br>
              <a:rPr lang="en-US" altLang="en-US" sz="3200" dirty="0"/>
            </a:br>
            <a:r>
              <a:rPr lang="en-US" altLang="en-US" sz="3200" dirty="0"/>
              <a:t>- What result?</a:t>
            </a:r>
          </a:p>
        </p:txBody>
      </p:sp>
    </p:spTree>
    <p:extLst>
      <p:ext uri="{BB962C8B-B14F-4D97-AF65-F5344CB8AC3E}">
        <p14:creationId xmlns:p14="http://schemas.microsoft.com/office/powerpoint/2010/main" val="3519377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905000" y="274638"/>
            <a:ext cx="8305800" cy="6278562"/>
          </a:xfrm>
        </p:spPr>
        <p:txBody>
          <a:bodyPr/>
          <a:lstStyle/>
          <a:p>
            <a:pPr algn="l"/>
            <a:r>
              <a:rPr lang="en-US" altLang="en-US" smtClean="0"/>
              <a:t>Full Faith and Credit: The recognizing jurisdiction must give the judgment the </a:t>
            </a:r>
            <a:r>
              <a:rPr lang="en-US" altLang="en-US" i="1" smtClean="0"/>
              <a:t>same preclusive effect</a:t>
            </a:r>
            <a:r>
              <a:rPr lang="en-US" altLang="en-US" smtClean="0"/>
              <a:t> it would have in the rendering jurisdiction’s courts.</a:t>
            </a:r>
            <a:br>
              <a:rPr lang="en-US" altLang="en-US" smtClean="0"/>
            </a:br>
            <a:r>
              <a:rPr lang="en-US" altLang="en-US" smtClean="0"/>
              <a:t>e.g. a California court must give the Oregon judgment the same preclusive effect it would have in Oregon state court.</a:t>
            </a:r>
          </a:p>
        </p:txBody>
      </p:sp>
    </p:spTree>
    <p:extLst>
      <p:ext uri="{BB962C8B-B14F-4D97-AF65-F5344CB8AC3E}">
        <p14:creationId xmlns:p14="http://schemas.microsoft.com/office/powerpoint/2010/main" val="29977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smtClean="0"/>
              <a:t>PERSONAL JURISDICTION IN STATE COURT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0696044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00200" y="1371600"/>
            <a:ext cx="8915400" cy="4514850"/>
          </a:xfrm>
        </p:spPr>
        <p:txBody>
          <a:bodyPr>
            <a:normAutofit fontScale="90000"/>
          </a:bodyPr>
          <a:lstStyle/>
          <a:p>
            <a:pPr algn="l" eaLnBrk="1" hangingPunct="1"/>
            <a:r>
              <a:rPr lang="en-US" altLang="en-US" sz="4000" dirty="0"/>
              <a:t>Mitchell sues Neff in Oregon state court. </a:t>
            </a:r>
            <a:br>
              <a:rPr lang="en-US" altLang="en-US" sz="4000" dirty="0"/>
            </a:br>
            <a:r>
              <a:rPr lang="en-US" altLang="en-US" sz="4000" dirty="0"/>
              <a:t>Neff has no connection to the state but does not want to default. </a:t>
            </a:r>
            <a:br>
              <a:rPr lang="en-US" altLang="en-US" sz="4000" dirty="0"/>
            </a:br>
            <a:r>
              <a:rPr lang="en-US" altLang="en-US" sz="4000" dirty="0"/>
              <a:t>He appears solely for the purpose of challenging personal jurisdiction. </a:t>
            </a:r>
            <a:br>
              <a:rPr lang="en-US" altLang="en-US" sz="4000" dirty="0"/>
            </a:br>
            <a:r>
              <a:rPr lang="en-US" altLang="en-US" sz="4000" dirty="0"/>
              <a:t>May the Oregon court nevertheless take Neff's presence (including through his lawyer) to create in </a:t>
            </a:r>
            <a:r>
              <a:rPr lang="en-US" altLang="en-US" sz="4000" dirty="0" err="1"/>
              <a:t>personam</a:t>
            </a:r>
            <a:r>
              <a:rPr lang="en-US" altLang="en-US" sz="4000" dirty="0"/>
              <a:t> jurisdiction?</a:t>
            </a:r>
            <a:br>
              <a:rPr lang="en-US" altLang="en-US" sz="4000" dirty="0"/>
            </a:br>
            <a:endParaRPr lang="en-US" altLang="en-US" sz="4000" dirty="0"/>
          </a:p>
        </p:txBody>
      </p:sp>
    </p:spTree>
    <p:extLst>
      <p:ext uri="{BB962C8B-B14F-4D97-AF65-F5344CB8AC3E}">
        <p14:creationId xmlns:p14="http://schemas.microsoft.com/office/powerpoint/2010/main" val="1208107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067050" y="1063626"/>
            <a:ext cx="6115050" cy="4651375"/>
          </a:xfrm>
        </p:spPr>
        <p:txBody>
          <a:bodyPr/>
          <a:lstStyle/>
          <a:p>
            <a:pPr eaLnBrk="1" hangingPunct="1"/>
            <a:r>
              <a:rPr lang="en-US" altLang="en-US" smtClean="0"/>
              <a:t>special appearance</a:t>
            </a:r>
          </a:p>
        </p:txBody>
      </p:sp>
    </p:spTree>
    <p:extLst>
      <p:ext uri="{BB962C8B-B14F-4D97-AF65-F5344CB8AC3E}">
        <p14:creationId xmlns:p14="http://schemas.microsoft.com/office/powerpoint/2010/main" val="1920878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676400" y="1063626"/>
            <a:ext cx="8839200" cy="4537075"/>
          </a:xfrm>
        </p:spPr>
        <p:txBody>
          <a:bodyPr>
            <a:normAutofit fontScale="90000"/>
          </a:bodyPr>
          <a:lstStyle/>
          <a:p>
            <a:pPr algn="l" eaLnBrk="1" hangingPunct="1"/>
            <a:r>
              <a:rPr lang="en-US" altLang="en-US" smtClean="0"/>
              <a:t>- Mitchell sues Neff in Oregon state court. </a:t>
            </a:r>
            <a:br>
              <a:rPr lang="en-US" altLang="en-US" smtClean="0"/>
            </a:br>
            <a:r>
              <a:rPr lang="en-US" altLang="en-US" smtClean="0"/>
              <a:t>- Neff has no connection to the state but does not want to default. </a:t>
            </a:r>
            <a:br>
              <a:rPr lang="en-US" altLang="en-US" smtClean="0"/>
            </a:br>
            <a:r>
              <a:rPr lang="en-US" altLang="en-US" smtClean="0"/>
              <a:t>- Oregon allows special appearances.</a:t>
            </a:r>
            <a:br>
              <a:rPr lang="en-US" altLang="en-US" smtClean="0"/>
            </a:br>
            <a:r>
              <a:rPr lang="en-US" altLang="en-US" smtClean="0"/>
              <a:t>- Neff appears for the purpose of challenging personal jurisdiction but also adds the defense of failure to state a claim. </a:t>
            </a:r>
            <a:br>
              <a:rPr lang="en-US" altLang="en-US" smtClean="0"/>
            </a:br>
            <a:r>
              <a:rPr lang="en-US" altLang="en-US" smtClean="0"/>
              <a:t>- What result? </a:t>
            </a:r>
          </a:p>
        </p:txBody>
      </p:sp>
    </p:spTree>
    <p:extLst>
      <p:ext uri="{BB962C8B-B14F-4D97-AF65-F5344CB8AC3E}">
        <p14:creationId xmlns:p14="http://schemas.microsoft.com/office/powerpoint/2010/main" val="2427091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857250"/>
            <a:ext cx="8763000" cy="4800600"/>
          </a:xfrm>
        </p:spPr>
        <p:txBody>
          <a:bodyPr>
            <a:normAutofit fontScale="90000"/>
          </a:bodyPr>
          <a:lstStyle/>
          <a:p>
            <a:pPr algn="l" eaLnBrk="1" hangingPunct="1"/>
            <a:r>
              <a:rPr lang="en-US" altLang="en-US" sz="3600"/>
              <a:t>- Mitchell brings an action against Neff in Oregon state court concerning $253.14 in legal fees. </a:t>
            </a:r>
            <a:br>
              <a:rPr lang="en-US" altLang="en-US" sz="3600"/>
            </a:br>
            <a:r>
              <a:rPr lang="en-US" altLang="en-US" sz="3600"/>
              <a:t>- The personal jurisdictional basis for the suit is $200 property in Oregon owned by Neff. </a:t>
            </a:r>
            <a:br>
              <a:rPr lang="en-US" altLang="en-US" sz="3600"/>
            </a:br>
            <a:r>
              <a:rPr lang="en-US" altLang="en-US" sz="3600"/>
              <a:t> - Neff appears, but solely to litigate liability up to the value of the property attached. </a:t>
            </a:r>
            <a:br>
              <a:rPr lang="en-US" altLang="en-US" sz="3600"/>
            </a:br>
            <a:r>
              <a:rPr lang="en-US" altLang="en-US" sz="3600"/>
              <a:t>- May the Oregon court nevertheless take Neff's presence (including through his lawyer) to create in personam jurisdiction? </a:t>
            </a:r>
          </a:p>
        </p:txBody>
      </p:sp>
    </p:spTree>
    <p:extLst>
      <p:ext uri="{BB962C8B-B14F-4D97-AF65-F5344CB8AC3E}">
        <p14:creationId xmlns:p14="http://schemas.microsoft.com/office/powerpoint/2010/main" val="2559723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838450" y="1063626"/>
            <a:ext cx="6343650" cy="4765675"/>
          </a:xfrm>
        </p:spPr>
        <p:txBody>
          <a:bodyPr/>
          <a:lstStyle/>
          <a:p>
            <a:pPr eaLnBrk="1" hangingPunct="1"/>
            <a:r>
              <a:rPr lang="en-US" altLang="en-US" smtClean="0"/>
              <a:t>limited appearance</a:t>
            </a:r>
          </a:p>
        </p:txBody>
      </p:sp>
    </p:spTree>
    <p:extLst>
      <p:ext uri="{BB962C8B-B14F-4D97-AF65-F5344CB8AC3E}">
        <p14:creationId xmlns:p14="http://schemas.microsoft.com/office/powerpoint/2010/main" val="1805839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828800" y="274638"/>
            <a:ext cx="8382000" cy="6278562"/>
          </a:xfrm>
        </p:spPr>
        <p:txBody>
          <a:bodyPr/>
          <a:lstStyle/>
          <a:p>
            <a:pPr algn="l"/>
            <a:r>
              <a:rPr lang="en-US" altLang="en-US" smtClean="0"/>
              <a:t>P(NY) sues D(Germany) in federal court in NY under German law concerning a brawl they got into in Germany.</a:t>
            </a:r>
            <a:br>
              <a:rPr lang="en-US" altLang="en-US" smtClean="0"/>
            </a:br>
            <a:r>
              <a:rPr lang="en-US" altLang="en-US" smtClean="0"/>
              <a:t>P asks for $80,000 in damages.</a:t>
            </a:r>
            <a:br>
              <a:rPr lang="en-US" altLang="en-US" smtClean="0"/>
            </a:br>
            <a:r>
              <a:rPr lang="en-US" altLang="en-US" smtClean="0"/>
              <a:t>The source of PJ is $50,000 in a bank account D has in NYC.</a:t>
            </a:r>
            <a:br>
              <a:rPr lang="en-US" altLang="en-US" smtClean="0"/>
            </a:br>
            <a:r>
              <a:rPr lang="en-US" altLang="en-US" smtClean="0"/>
              <a:t>Is there SMJ under 1332(a)?</a:t>
            </a:r>
          </a:p>
        </p:txBody>
      </p:sp>
    </p:spTree>
    <p:extLst>
      <p:ext uri="{BB962C8B-B14F-4D97-AF65-F5344CB8AC3E}">
        <p14:creationId xmlns:p14="http://schemas.microsoft.com/office/powerpoint/2010/main" val="2641910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0" y="0"/>
            <a:ext cx="12350496" cy="6858000"/>
          </a:xfrm>
        </p:spPr>
        <p:txBody>
          <a:bodyPr>
            <a:normAutofit/>
          </a:bodyPr>
          <a:lstStyle/>
          <a:p>
            <a:pPr algn="l" eaLnBrk="1" hangingPunct="1"/>
            <a:r>
              <a:rPr lang="en-US" altLang="en-US" sz="3200" dirty="0"/>
              <a:t>- Mitchell has Neff tagged in Ore. while he is there for a business trip. Mitchell’s suit is in Ore. state </a:t>
            </a:r>
            <a:r>
              <a:rPr lang="en-US" altLang="en-US" sz="3200" dirty="0" err="1"/>
              <a:t>ct</a:t>
            </a:r>
            <a:r>
              <a:rPr lang="en-US" altLang="en-US" sz="3200" dirty="0"/>
              <a:t> and concerns unpaid lawyers fees. Neff appears to litigate the merits. </a:t>
            </a:r>
            <a:br>
              <a:rPr lang="en-US" altLang="en-US" sz="3200" dirty="0"/>
            </a:br>
            <a:r>
              <a:rPr lang="en-US" altLang="en-US" sz="3200" dirty="0"/>
              <a:t>- While Neff is there </a:t>
            </a:r>
            <a:r>
              <a:rPr lang="en-US" altLang="en-US" sz="3200" dirty="0" err="1"/>
              <a:t>Pennoyer</a:t>
            </a:r>
            <a:r>
              <a:rPr lang="en-US" altLang="en-US" sz="3200" dirty="0"/>
              <a:t> has him served in connection with another unrelated suit, brought in Ore. state </a:t>
            </a:r>
            <a:r>
              <a:rPr lang="en-US" altLang="en-US" sz="3200" dirty="0" err="1" smtClean="0"/>
              <a:t>ct</a:t>
            </a:r>
            <a:r>
              <a:rPr lang="en-US" altLang="en-US" sz="3200" dirty="0"/>
              <a:t/>
            </a:r>
            <a:br>
              <a:rPr lang="en-US" altLang="en-US" sz="3200" dirty="0"/>
            </a:br>
            <a:r>
              <a:rPr lang="en-US" altLang="en-US" sz="3200" dirty="0" smtClean="0"/>
              <a:t>- PJ?</a:t>
            </a:r>
            <a:endParaRPr lang="en-US" altLang="en-US" sz="3200" dirty="0"/>
          </a:p>
        </p:txBody>
      </p:sp>
    </p:spTree>
    <p:extLst>
      <p:ext uri="{BB962C8B-B14F-4D97-AF65-F5344CB8AC3E}">
        <p14:creationId xmlns:p14="http://schemas.microsoft.com/office/powerpoint/2010/main" val="12033548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0" y="0"/>
            <a:ext cx="12192000" cy="6595872"/>
          </a:xfrm>
        </p:spPr>
        <p:txBody>
          <a:bodyPr>
            <a:normAutofit/>
          </a:bodyPr>
          <a:lstStyle/>
          <a:p>
            <a:pPr algn="l" eaLnBrk="1" hangingPunct="1"/>
            <a:r>
              <a:rPr lang="en-US" altLang="en-US" sz="3600" dirty="0"/>
              <a:t>- Neff is domiciled in Oregon, but is on an extended trip in California. </a:t>
            </a:r>
            <a:br>
              <a:rPr lang="en-US" altLang="en-US" sz="3600" dirty="0"/>
            </a:br>
            <a:r>
              <a:rPr lang="en-US" altLang="en-US" sz="3600" dirty="0"/>
              <a:t>- Mitchell sues Neff in Oregon state court for unpaid lawyers fees incurred in Alaska.</a:t>
            </a:r>
            <a:br>
              <a:rPr lang="en-US" altLang="en-US" sz="3600" dirty="0"/>
            </a:br>
            <a:r>
              <a:rPr lang="en-US" altLang="en-US" sz="3600" dirty="0"/>
              <a:t>- He has Neff served in California. </a:t>
            </a:r>
            <a:br>
              <a:rPr lang="en-US" altLang="en-US" sz="3600" dirty="0"/>
            </a:br>
            <a:r>
              <a:rPr lang="en-US" altLang="en-US" sz="3600" dirty="0"/>
              <a:t>- Neff defaults. </a:t>
            </a:r>
            <a:br>
              <a:rPr lang="en-US" altLang="en-US" sz="3600" dirty="0"/>
            </a:br>
            <a:r>
              <a:rPr lang="en-US" altLang="en-US" sz="3600" dirty="0"/>
              <a:t>- Mitchell then brings a suit in California state court to execute the Oregon judgment. </a:t>
            </a:r>
            <a:br>
              <a:rPr lang="en-US" altLang="en-US" sz="3600" dirty="0"/>
            </a:br>
            <a:r>
              <a:rPr lang="en-US" altLang="en-US" sz="3600" dirty="0"/>
              <a:t>- Neff collaterally attacks the judgment.</a:t>
            </a:r>
            <a:br>
              <a:rPr lang="en-US" altLang="en-US" sz="3600" dirty="0"/>
            </a:br>
            <a:r>
              <a:rPr lang="en-US" altLang="en-US" sz="3600" dirty="0"/>
              <a:t>- What result?</a:t>
            </a:r>
          </a:p>
        </p:txBody>
      </p:sp>
    </p:spTree>
    <p:extLst>
      <p:ext uri="{BB962C8B-B14F-4D97-AF65-F5344CB8AC3E}">
        <p14:creationId xmlns:p14="http://schemas.microsoft.com/office/powerpoint/2010/main" val="114990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0" y="0"/>
            <a:ext cx="12033504" cy="6608064"/>
          </a:xfrm>
        </p:spPr>
        <p:txBody>
          <a:bodyPr>
            <a:normAutofit/>
          </a:bodyPr>
          <a:lstStyle/>
          <a:p>
            <a:pPr algn="l" eaLnBrk="1" hangingPunct="1"/>
            <a:r>
              <a:rPr lang="en-US" altLang="en-US" sz="3600" dirty="0"/>
              <a:t>- Neff is domiciled in California, but is spending the summer residing in Oregon. </a:t>
            </a:r>
            <a:br>
              <a:rPr lang="en-US" altLang="en-US" sz="3600" dirty="0"/>
            </a:br>
            <a:r>
              <a:rPr lang="en-US" altLang="en-US" sz="3600" dirty="0"/>
              <a:t>- Mitchell sues Neff in Oregon state court for unpaid lawyers fees incurred in Alaska.</a:t>
            </a:r>
            <a:br>
              <a:rPr lang="en-US" altLang="en-US" sz="3600" dirty="0"/>
            </a:br>
            <a:r>
              <a:rPr lang="en-US" altLang="en-US" sz="3600" dirty="0"/>
              <a:t>- He has Neff served in California, while he was there for a brief trip home.</a:t>
            </a:r>
            <a:br>
              <a:rPr lang="en-US" altLang="en-US" sz="3600" dirty="0"/>
            </a:br>
            <a:r>
              <a:rPr lang="en-US" altLang="en-US" sz="3600" dirty="0"/>
              <a:t>- Neff defaults. </a:t>
            </a:r>
            <a:br>
              <a:rPr lang="en-US" altLang="en-US" sz="3600" dirty="0"/>
            </a:br>
            <a:r>
              <a:rPr lang="en-US" altLang="en-US" sz="3600" dirty="0"/>
              <a:t>- Mitchell then brings a suit in California state court to execute the Oregon judgment. </a:t>
            </a:r>
            <a:br>
              <a:rPr lang="en-US" altLang="en-US" sz="3600" dirty="0"/>
            </a:br>
            <a:r>
              <a:rPr lang="en-US" altLang="en-US" sz="3600" dirty="0"/>
              <a:t>- Neff collaterally attacks the judgment.</a:t>
            </a:r>
            <a:br>
              <a:rPr lang="en-US" altLang="en-US" sz="3600" dirty="0"/>
            </a:br>
            <a:r>
              <a:rPr lang="en-US" altLang="en-US" sz="3600" dirty="0"/>
              <a:t>- What result?</a:t>
            </a:r>
          </a:p>
        </p:txBody>
      </p:sp>
    </p:spTree>
    <p:extLst>
      <p:ext uri="{BB962C8B-B14F-4D97-AF65-F5344CB8AC3E}">
        <p14:creationId xmlns:p14="http://schemas.microsoft.com/office/powerpoint/2010/main" val="1085283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067050" y="1063626"/>
            <a:ext cx="6115050" cy="4422775"/>
          </a:xfrm>
        </p:spPr>
        <p:txBody>
          <a:bodyPr/>
          <a:lstStyle/>
          <a:p>
            <a:pPr eaLnBrk="1" hangingPunct="1"/>
            <a:r>
              <a:rPr lang="en-US" altLang="en-US" smtClean="0"/>
              <a:t>corporations</a:t>
            </a:r>
          </a:p>
        </p:txBody>
      </p:sp>
    </p:spTree>
    <p:extLst>
      <p:ext uri="{BB962C8B-B14F-4D97-AF65-F5344CB8AC3E}">
        <p14:creationId xmlns:p14="http://schemas.microsoft.com/office/powerpoint/2010/main" val="1005305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normAutofit fontScale="90000"/>
          </a:bodyPr>
          <a:lstStyle/>
          <a:p>
            <a:pPr eaLnBrk="1" hangingPunct="1"/>
            <a:r>
              <a:rPr lang="en-US" altLang="en-US" smtClean="0"/>
              <a:t>Amendment XIV.</a:t>
            </a:r>
            <a:br>
              <a:rPr lang="en-US" altLang="en-US" smtClean="0"/>
            </a:br>
            <a:r>
              <a:rPr lang="en-US" altLang="en-US" smtClean="0"/>
              <a:t>Section 1. </a:t>
            </a:r>
            <a:br>
              <a:rPr lang="en-US" altLang="en-US" smtClean="0"/>
            </a:br>
            <a:r>
              <a:rPr lang="en-US" altLang="en-US" smtClean="0"/>
              <a:t/>
            </a:r>
            <a:br>
              <a:rPr lang="en-US" altLang="en-US" smtClean="0"/>
            </a:br>
            <a:r>
              <a:rPr lang="en-US" altLang="en-US" smtClean="0"/>
              <a:t>. . . nor shall any State deprive any person of life, liberty, or property, without due process of law…</a:t>
            </a:r>
            <a:br>
              <a:rPr lang="en-US" altLang="en-US" smtClean="0"/>
            </a:br>
            <a:endParaRPr lang="en-US" altLang="en-US" smtClean="0"/>
          </a:p>
        </p:txBody>
      </p:sp>
    </p:spTree>
    <p:extLst>
      <p:ext uri="{BB962C8B-B14F-4D97-AF65-F5344CB8AC3E}">
        <p14:creationId xmlns:p14="http://schemas.microsoft.com/office/powerpoint/2010/main" val="39408217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00200" y="1063626"/>
            <a:ext cx="8915400" cy="4937125"/>
          </a:xfrm>
        </p:spPr>
        <p:txBody>
          <a:bodyPr>
            <a:normAutofit/>
          </a:bodyPr>
          <a:lstStyle/>
          <a:p>
            <a:pPr algn="l" eaLnBrk="1" hangingPunct="1"/>
            <a:r>
              <a:rPr lang="en-US" altLang="en-US" dirty="0" smtClean="0"/>
              <a:t>- the D Corp., incorporated in California, has an agent go to Oregon</a:t>
            </a:r>
            <a:r>
              <a:rPr lang="en-US" altLang="en-US" dirty="0"/>
              <a:t> </a:t>
            </a:r>
            <a:r>
              <a:rPr lang="en-US" altLang="en-US" dirty="0" smtClean="0"/>
              <a:t>where he sells a product to P </a:t>
            </a:r>
            <a:br>
              <a:rPr lang="en-US" altLang="en-US" dirty="0" smtClean="0"/>
            </a:br>
            <a:r>
              <a:rPr lang="en-US" altLang="en-US" dirty="0" smtClean="0"/>
              <a:t>- the product harms P</a:t>
            </a:r>
            <a:br>
              <a:rPr lang="en-US" altLang="en-US" dirty="0" smtClean="0"/>
            </a:br>
            <a:r>
              <a:rPr lang="en-US" altLang="en-US" dirty="0" smtClean="0"/>
              <a:t>- P seeks to sue the D Corp. in Oregon state court</a:t>
            </a:r>
            <a:br>
              <a:rPr lang="en-US" altLang="en-US" dirty="0" smtClean="0"/>
            </a:br>
            <a:r>
              <a:rPr lang="en-US" altLang="en-US" dirty="0" smtClean="0"/>
              <a:t>- is there PJ?</a:t>
            </a:r>
          </a:p>
        </p:txBody>
      </p:sp>
    </p:spTree>
    <p:extLst>
      <p:ext uri="{BB962C8B-B14F-4D97-AF65-F5344CB8AC3E}">
        <p14:creationId xmlns:p14="http://schemas.microsoft.com/office/powerpoint/2010/main" val="11534429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109816"/>
          </a:xfrm>
        </p:spPr>
        <p:txBody>
          <a:bodyPr/>
          <a:lstStyle/>
          <a:p>
            <a:r>
              <a:rPr lang="en-US" altLang="en-US" dirty="0"/>
              <a:t>- would it be enough that P has the CEO of the D Corp. tagged in Oregon?</a:t>
            </a:r>
            <a:br>
              <a:rPr lang="en-US" altLang="en-US" dirty="0"/>
            </a:br>
            <a:endParaRPr lang="en-US" dirty="0"/>
          </a:p>
        </p:txBody>
      </p:sp>
    </p:spTree>
    <p:extLst>
      <p:ext uri="{BB962C8B-B14F-4D97-AF65-F5344CB8AC3E}">
        <p14:creationId xmlns:p14="http://schemas.microsoft.com/office/powerpoint/2010/main" val="2918475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600200" y="1063626"/>
            <a:ext cx="8915400" cy="4651375"/>
          </a:xfrm>
        </p:spPr>
        <p:txBody>
          <a:bodyPr>
            <a:normAutofit fontScale="90000"/>
          </a:bodyPr>
          <a:lstStyle/>
          <a:p>
            <a:pPr algn="l" eaLnBrk="1" hangingPunct="1"/>
            <a:r>
              <a:rPr lang="en-US" altLang="en-US" sz="4000"/>
              <a:t>- the D Corp., incorporated in California, wishes to sell a product in Oregon</a:t>
            </a:r>
            <a:br>
              <a:rPr lang="en-US" altLang="en-US" sz="4000"/>
            </a:br>
            <a:r>
              <a:rPr lang="en-US" altLang="en-US" sz="4000"/>
              <a:t>- to do so, Oregon requires the D Corp. to appoint the Sect. of State of Oregon as its agent for service of process</a:t>
            </a:r>
            <a:br>
              <a:rPr lang="en-US" altLang="en-US" sz="4000"/>
            </a:br>
            <a:r>
              <a:rPr lang="en-US" altLang="en-US" sz="4000"/>
              <a:t>- the D Corp. does</a:t>
            </a:r>
            <a:br>
              <a:rPr lang="en-US" altLang="en-US" sz="4000"/>
            </a:br>
            <a:r>
              <a:rPr lang="en-US" altLang="en-US" sz="4000"/>
              <a:t>- P is harmed by a D Corp. product and sues the D Corp in Oregon state court, serving the Sect. of State of Oregon </a:t>
            </a:r>
            <a:br>
              <a:rPr lang="en-US" altLang="en-US" sz="4000"/>
            </a:br>
            <a:r>
              <a:rPr lang="en-US" altLang="en-US" sz="4000"/>
              <a:t>- is there PJ? </a:t>
            </a:r>
          </a:p>
        </p:txBody>
      </p:sp>
    </p:spTree>
    <p:extLst>
      <p:ext uri="{BB962C8B-B14F-4D97-AF65-F5344CB8AC3E}">
        <p14:creationId xmlns:p14="http://schemas.microsoft.com/office/powerpoint/2010/main" val="31642583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28800" y="274638"/>
            <a:ext cx="8382000" cy="6278562"/>
          </a:xfrm>
        </p:spPr>
        <p:txBody>
          <a:bodyPr/>
          <a:lstStyle/>
          <a:p>
            <a:pPr algn="l"/>
            <a:r>
              <a:rPr lang="en-US" altLang="en-US" sz="2800"/>
              <a:t>FRCP 4(h) Serving a Corporation, Partnership, or Association. </a:t>
            </a:r>
            <a:br>
              <a:rPr lang="en-US" altLang="en-US" sz="2800"/>
            </a:br>
            <a:r>
              <a:rPr lang="en-US" altLang="en-US" sz="2800"/>
              <a:t>Unless federal law provides otherwise or the defendant’s waiver has been filed, a domestic or foreign corporation, or a partnership or other unincorporated association that is subject to suit under a common name, must be served:</a:t>
            </a:r>
            <a:br>
              <a:rPr lang="en-US" altLang="en-US" sz="2800"/>
            </a:br>
            <a:r>
              <a:rPr lang="en-US" altLang="en-US" sz="2800"/>
              <a:t>(1) in a judicial district of the United States:</a:t>
            </a:r>
            <a:br>
              <a:rPr lang="en-US" altLang="en-US" sz="2800"/>
            </a:br>
            <a:r>
              <a:rPr lang="en-US" altLang="en-US" sz="2800"/>
              <a:t>    (A) in the manner prescribed by Rule 4(e)(1) for serving an individual; or</a:t>
            </a:r>
            <a:br>
              <a:rPr lang="en-US" altLang="en-US" sz="2800"/>
            </a:br>
            <a:r>
              <a:rPr lang="en-US" altLang="en-US" sz="2800"/>
              <a:t>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a:t>
            </a:r>
          </a:p>
        </p:txBody>
      </p:sp>
    </p:spTree>
    <p:extLst>
      <p:ext uri="{BB962C8B-B14F-4D97-AF65-F5344CB8AC3E}">
        <p14:creationId xmlns:p14="http://schemas.microsoft.com/office/powerpoint/2010/main" val="3037479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76400" y="1063626"/>
            <a:ext cx="8839200" cy="4651375"/>
          </a:xfrm>
        </p:spPr>
        <p:txBody>
          <a:bodyPr>
            <a:normAutofit fontScale="90000"/>
          </a:bodyPr>
          <a:lstStyle/>
          <a:p>
            <a:pPr algn="l" eaLnBrk="1" hangingPunct="1"/>
            <a:r>
              <a:rPr lang="en-US" altLang="en-US" sz="4000"/>
              <a:t>- the D Corp., incorporated in California, wishes to sell a product in Oregon</a:t>
            </a:r>
            <a:br>
              <a:rPr lang="en-US" altLang="en-US" sz="4000"/>
            </a:br>
            <a:r>
              <a:rPr lang="en-US" altLang="en-US" sz="4000"/>
              <a:t>- Oregon takes selling products in Oregon to constitute appointment of the Sect. of State of Oregon as its agent for service of process</a:t>
            </a:r>
            <a:br>
              <a:rPr lang="en-US" altLang="en-US" sz="4000"/>
            </a:br>
            <a:r>
              <a:rPr lang="en-US" altLang="en-US" sz="4000"/>
              <a:t>- P is harmed by a D Corp. product and sues the D Corp in Oregon state court, serving the Sect. of State of Oregon </a:t>
            </a:r>
            <a:br>
              <a:rPr lang="en-US" altLang="en-US" sz="4000"/>
            </a:br>
            <a:r>
              <a:rPr lang="en-US" altLang="en-US" sz="4000"/>
              <a:t>- is there PJ? </a:t>
            </a:r>
          </a:p>
        </p:txBody>
      </p:sp>
    </p:spTree>
    <p:extLst>
      <p:ext uri="{BB962C8B-B14F-4D97-AF65-F5344CB8AC3E}">
        <p14:creationId xmlns:p14="http://schemas.microsoft.com/office/powerpoint/2010/main" val="33346046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1063626"/>
            <a:ext cx="8839200" cy="4822825"/>
          </a:xfrm>
        </p:spPr>
        <p:txBody>
          <a:bodyPr>
            <a:normAutofit fontScale="90000"/>
          </a:bodyPr>
          <a:lstStyle/>
          <a:p>
            <a:pPr algn="l" eaLnBrk="1" hangingPunct="1"/>
            <a:r>
              <a:rPr lang="en-US" altLang="en-US" sz="3200"/>
              <a:t>- The Neff Corp. is incorporated and has its principal place of business in California. </a:t>
            </a:r>
            <a:br>
              <a:rPr lang="en-US" altLang="en-US" sz="3200"/>
            </a:br>
            <a:r>
              <a:rPr lang="en-US" altLang="en-US" sz="3200"/>
              <a:t>- But it does substantial business in Oregon, selling close to 3 million pairs of shoes a year. It also has 8 employees in Oregon</a:t>
            </a:r>
            <a:br>
              <a:rPr lang="en-US" altLang="en-US" sz="3200"/>
            </a:br>
            <a:r>
              <a:rPr lang="en-US" altLang="en-US" sz="3200"/>
              <a:t>- It has not appointed an agent for service of process, nor does Oregon have a statute claiming that by doing business in the state an agent for service is impliedly appointed. </a:t>
            </a:r>
            <a:br>
              <a:rPr lang="en-US" altLang="en-US" sz="3200"/>
            </a:br>
            <a:r>
              <a:rPr lang="en-US" altLang="en-US" sz="3200"/>
              <a:t>- Mitchell sues the Neff Corp. in Oregon state court for breach of contract (the shoes he bought in Oregon fell apart). Is there PJ under a Pennoyer theory?</a:t>
            </a:r>
            <a:br>
              <a:rPr lang="en-US" altLang="en-US" sz="3200"/>
            </a:br>
            <a:endParaRPr lang="en-US" altLang="en-US" sz="3200"/>
          </a:p>
        </p:txBody>
      </p:sp>
    </p:spTree>
    <p:extLst>
      <p:ext uri="{BB962C8B-B14F-4D97-AF65-F5344CB8AC3E}">
        <p14:creationId xmlns:p14="http://schemas.microsoft.com/office/powerpoint/2010/main" val="23953001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952750" y="1063626"/>
            <a:ext cx="6229350" cy="4651375"/>
          </a:xfrm>
        </p:spPr>
        <p:txBody>
          <a:bodyPr/>
          <a:lstStyle/>
          <a:p>
            <a:pPr eaLnBrk="1" hangingPunct="1"/>
            <a:r>
              <a:rPr lang="en-US" altLang="en-US" smtClean="0"/>
              <a:t>same as previous, except Mitchell’s cause of action in Oregon state court concerns shoes he bought in Nevada, wore in Nevada and fell apart in Nevada</a:t>
            </a:r>
            <a:br>
              <a:rPr lang="en-US" altLang="en-US" smtClean="0"/>
            </a:br>
            <a:endParaRPr lang="en-US" altLang="en-US" smtClean="0"/>
          </a:p>
        </p:txBody>
      </p:sp>
    </p:spTree>
    <p:extLst>
      <p:ext uri="{BB962C8B-B14F-4D97-AF65-F5344CB8AC3E}">
        <p14:creationId xmlns:p14="http://schemas.microsoft.com/office/powerpoint/2010/main" val="42405044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600200" y="274638"/>
            <a:ext cx="9067800" cy="6430962"/>
          </a:xfrm>
        </p:spPr>
        <p:txBody>
          <a:bodyPr/>
          <a:lstStyle/>
          <a:p>
            <a:pPr algn="l"/>
            <a:r>
              <a:rPr lang="en-US" altLang="en-US" sz="3200"/>
              <a:t>- The Neff Corp. is incorporated and has its principal place of business in California. </a:t>
            </a:r>
            <a:br>
              <a:rPr lang="en-US" altLang="en-US" sz="3200"/>
            </a:br>
            <a:r>
              <a:rPr lang="en-US" altLang="en-US" sz="3200"/>
              <a:t>- It </a:t>
            </a:r>
            <a:r>
              <a:rPr lang="en-US" altLang="en-US" sz="3200" i="1"/>
              <a:t>used to do </a:t>
            </a:r>
            <a:r>
              <a:rPr lang="en-US" altLang="en-US" sz="3200"/>
              <a:t>substantial business in Oregon, selling close to 3 million pairs of shoes a year. It also had 8 employees in Oregon</a:t>
            </a:r>
            <a:br>
              <a:rPr lang="en-US" altLang="en-US" sz="3200"/>
            </a:br>
            <a:r>
              <a:rPr lang="en-US" altLang="en-US" sz="3200"/>
              <a:t>- Mitchell sues the Neff Corp. in Oregon state court for breach of contract (the shoes he bought in Oregon during the time the Neff Corp. was doing business there fell apart). </a:t>
            </a:r>
            <a:br>
              <a:rPr lang="en-US" altLang="en-US" sz="3200"/>
            </a:br>
            <a:r>
              <a:rPr lang="en-US" altLang="en-US" sz="3200"/>
              <a:t>- But the Neff Corp. no longer has a presence in Oregon.</a:t>
            </a:r>
            <a:br>
              <a:rPr lang="en-US" altLang="en-US" sz="3200"/>
            </a:br>
            <a:r>
              <a:rPr lang="en-US" altLang="en-US" sz="3200"/>
              <a:t>Is there PJ under a Pennoyer theory?</a:t>
            </a:r>
            <a:br>
              <a:rPr lang="en-US" altLang="en-US" sz="3200"/>
            </a:br>
            <a:endParaRPr lang="en-US" altLang="en-US" sz="3200"/>
          </a:p>
        </p:txBody>
      </p:sp>
    </p:spTree>
    <p:extLst>
      <p:ext uri="{BB962C8B-B14F-4D97-AF65-F5344CB8AC3E}">
        <p14:creationId xmlns:p14="http://schemas.microsoft.com/office/powerpoint/2010/main" val="1856250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95600" y="1063626"/>
            <a:ext cx="6286500" cy="4708525"/>
          </a:xfrm>
        </p:spPr>
        <p:txBody>
          <a:bodyPr/>
          <a:lstStyle/>
          <a:p>
            <a:r>
              <a:rPr lang="en-US" altLang="en-US" smtClean="0"/>
              <a:t>International Shoe v. Washington</a:t>
            </a:r>
            <a:br>
              <a:rPr lang="en-US" altLang="en-US" smtClean="0"/>
            </a:br>
            <a:r>
              <a:rPr lang="en-US" altLang="en-US" smtClean="0"/>
              <a:t>(U.S. 1945)</a:t>
            </a:r>
          </a:p>
        </p:txBody>
      </p:sp>
    </p:spTree>
    <p:extLst>
      <p:ext uri="{BB962C8B-B14F-4D97-AF65-F5344CB8AC3E}">
        <p14:creationId xmlns:p14="http://schemas.microsoft.com/office/powerpoint/2010/main" val="28352266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752600" y="971550"/>
            <a:ext cx="8763000" cy="5029200"/>
          </a:xfrm>
        </p:spPr>
        <p:txBody>
          <a:bodyPr>
            <a:normAutofit fontScale="90000"/>
          </a:bodyPr>
          <a:lstStyle/>
          <a:p>
            <a:pPr algn="l"/>
            <a:r>
              <a:rPr lang="en-US" altLang="en-US" sz="2800"/>
              <a:t>Appellant appeared specially before the office of unemployment, and moved to set aside the order and notice of assessment on the ground that the service upon appellant's salesman was not proper service upon appellant; that appellant was not a corporation of the State of Washington, and was not doing business within the state; that it had no agent within the state upon whom service could be made; and that appellant is not an employer, and does not furnish employment within the meaning of the statute…. Appellant in each of these courts assailed the statute as applied, as a violation of the due process clause of the Fourteenth Amendment, and as imposing a constitutionally prohibited burden on interstate commerce. </a:t>
            </a:r>
          </a:p>
        </p:txBody>
      </p:sp>
    </p:spTree>
    <p:extLst>
      <p:ext uri="{BB962C8B-B14F-4D97-AF65-F5344CB8AC3E}">
        <p14:creationId xmlns:p14="http://schemas.microsoft.com/office/powerpoint/2010/main" val="4045272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smtClean="0"/>
              <a:t>The </a:t>
            </a:r>
            <a:r>
              <a:rPr lang="en-US" altLang="en-US" i="1" smtClean="0"/>
              <a:t>Pennoyer</a:t>
            </a:r>
            <a:r>
              <a:rPr lang="en-US" altLang="en-US" smtClean="0"/>
              <a:t> Framework</a:t>
            </a:r>
          </a:p>
        </p:txBody>
      </p:sp>
    </p:spTree>
    <p:extLst>
      <p:ext uri="{BB962C8B-B14F-4D97-AF65-F5344CB8AC3E}">
        <p14:creationId xmlns:p14="http://schemas.microsoft.com/office/powerpoint/2010/main" val="12278496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274638"/>
            <a:ext cx="8382000" cy="6430962"/>
          </a:xfrm>
        </p:spPr>
        <p:txBody>
          <a:bodyPr/>
          <a:lstStyle/>
          <a:p>
            <a:pPr algn="l"/>
            <a:r>
              <a:rPr lang="en-US" altLang="en-US" sz="4000" b="1"/>
              <a:t>Section 8.</a:t>
            </a:r>
            <a:br>
              <a:rPr lang="en-US" altLang="en-US" sz="4000" b="1"/>
            </a:br>
            <a:r>
              <a:rPr lang="en-US" altLang="en-US" sz="4000"/>
              <a:t>The Congress shall have power to…</a:t>
            </a:r>
            <a:br>
              <a:rPr lang="en-US" altLang="en-US" sz="4000"/>
            </a:br>
            <a:r>
              <a:rPr lang="en-US" altLang="en-US" sz="4000"/>
              <a:t>regulate commerce with foreign nations, and among the several states, and with the Indian tribes;</a:t>
            </a:r>
            <a:br>
              <a:rPr lang="en-US" altLang="en-US" sz="4000"/>
            </a:br>
            <a:r>
              <a:rPr lang="en-US" altLang="en-US" sz="4000"/>
              <a:t>…constitute tribunals inferior to the Supreme Court</a:t>
            </a:r>
          </a:p>
        </p:txBody>
      </p:sp>
    </p:spTree>
    <p:extLst>
      <p:ext uri="{BB962C8B-B14F-4D97-AF65-F5344CB8AC3E}">
        <p14:creationId xmlns:p14="http://schemas.microsoft.com/office/powerpoint/2010/main" val="1033614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304801"/>
            <a:ext cx="8686800" cy="6354763"/>
          </a:xfrm>
        </p:spPr>
        <p:txBody>
          <a:bodyPr/>
          <a:lstStyle/>
          <a:p>
            <a:pPr algn="l"/>
            <a:r>
              <a:rPr lang="en-US" altLang="en-US" sz="2800"/>
              <a:t>Appellant's argument, renewed here, that the statute imposes an unconstitutional burden on interstate commerce need not detain us. For 53 Stat. 1391, 26 U.S.C. § 1606(a) provides that</a:t>
            </a:r>
            <a:br>
              <a:rPr lang="en-US" altLang="en-US" sz="2800"/>
            </a:br>
            <a:r>
              <a:rPr lang="en-US" altLang="en-US" sz="2800" i="1"/>
              <a:t>No person required under a State law to make payments to an unemployment fund shall be relieved from compliance therewith on the ground that he is engaged in interstate or foreign commerce, or that the State law does not distinguish between employees engaged in interstate or foreign commerce and those engaged in intrastate commerce.</a:t>
            </a:r>
            <a:br>
              <a:rPr lang="en-US" altLang="en-US" sz="2800" i="1"/>
            </a:br>
            <a:r>
              <a:rPr lang="en-US" altLang="en-US" sz="2800"/>
              <a:t>It is no longer debatable that Congress, in the exercise of the commerce power, may authorize the states, in specified ways, to regulate interstate commerce or impose burdens upon it. </a:t>
            </a:r>
          </a:p>
        </p:txBody>
      </p:sp>
    </p:spTree>
    <p:extLst>
      <p:ext uri="{BB962C8B-B14F-4D97-AF65-F5344CB8AC3E}">
        <p14:creationId xmlns:p14="http://schemas.microsoft.com/office/powerpoint/2010/main" val="1196410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981200" y="274638"/>
            <a:ext cx="8229600" cy="6278562"/>
          </a:xfrm>
        </p:spPr>
        <p:txBody>
          <a:bodyPr/>
          <a:lstStyle/>
          <a:p>
            <a:r>
              <a:rPr lang="en-US" altLang="en-US" smtClean="0"/>
              <a:t>notice?</a:t>
            </a:r>
          </a:p>
        </p:txBody>
      </p:sp>
    </p:spTree>
    <p:extLst>
      <p:ext uri="{BB962C8B-B14F-4D97-AF65-F5344CB8AC3E}">
        <p14:creationId xmlns:p14="http://schemas.microsoft.com/office/powerpoint/2010/main" val="40412425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00200" y="1063626"/>
            <a:ext cx="8839200" cy="4594225"/>
          </a:xfrm>
        </p:spPr>
        <p:txBody>
          <a:bodyPr>
            <a:normAutofit fontScale="90000"/>
          </a:bodyPr>
          <a:lstStyle/>
          <a:p>
            <a:pPr algn="l"/>
            <a:r>
              <a:rPr lang="en-US" altLang="en-US" sz="3600"/>
              <a:t>We are likewise unable to conclude that the service of the process within the state upon an agent whose activities establish appellant's "presence" there was not sufficient notice of the suit, or that the suit was so unrelated to those activities as to make the agent an inappropriate vehicle for communicating the notice. It is enough that appellant has established such contacts with the state that the particular form of substituted service adopted there gives reasonable assurance that the notice will be actual.</a:t>
            </a:r>
          </a:p>
        </p:txBody>
      </p:sp>
    </p:spTree>
    <p:extLst>
      <p:ext uri="{BB962C8B-B14F-4D97-AF65-F5344CB8AC3E}">
        <p14:creationId xmlns:p14="http://schemas.microsoft.com/office/powerpoint/2010/main" val="19189942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057400" y="274638"/>
            <a:ext cx="8153400" cy="6507162"/>
          </a:xfrm>
        </p:spPr>
        <p:txBody>
          <a:bodyPr/>
          <a:lstStyle/>
          <a:p>
            <a:r>
              <a:rPr lang="en-US" altLang="en-US" smtClean="0"/>
              <a:t>PJ?</a:t>
            </a:r>
          </a:p>
        </p:txBody>
      </p:sp>
    </p:spTree>
    <p:extLst>
      <p:ext uri="{BB962C8B-B14F-4D97-AF65-F5344CB8AC3E}">
        <p14:creationId xmlns:p14="http://schemas.microsoft.com/office/powerpoint/2010/main" val="17831943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76400" y="685801"/>
            <a:ext cx="8991600" cy="5522913"/>
          </a:xfrm>
        </p:spPr>
        <p:txBody>
          <a:bodyPr>
            <a:normAutofit fontScale="90000"/>
          </a:bodyPr>
          <a:lstStyle/>
          <a:p>
            <a:pPr algn="l"/>
            <a:r>
              <a:rPr lang="en-US" altLang="en-US" sz="3200"/>
              <a:t>Historically, the jurisdiction of courts to render judgment </a:t>
            </a:r>
            <a:r>
              <a:rPr lang="en-US" altLang="en-US" sz="3200" i="1"/>
              <a:t>in personam</a:t>
            </a:r>
            <a:r>
              <a:rPr lang="en-US" altLang="en-US" sz="3200"/>
              <a:t> is grounded on their </a:t>
            </a:r>
            <a:r>
              <a:rPr lang="en-US" altLang="en-US" sz="3200" i="1"/>
              <a:t>de facto</a:t>
            </a:r>
            <a:r>
              <a:rPr lang="en-US" altLang="en-US" sz="3200"/>
              <a:t> power over the defendant's person. Hence, his presence within the territorial jurisdiction of a court was prerequisite to its rendition of a judgment personally binding him. But now that the </a:t>
            </a:r>
            <a:r>
              <a:rPr lang="en-US" altLang="en-US" sz="3200" i="1"/>
              <a:t>capias ad respondendum</a:t>
            </a:r>
            <a:r>
              <a:rPr lang="en-US" altLang="en-US" sz="3200"/>
              <a:t> has given way to personal service of summons or other form of notice, due process requires only that, in order to subject a defendant to a judgment </a:t>
            </a:r>
            <a:r>
              <a:rPr lang="en-US" altLang="en-US" sz="3200" i="1"/>
              <a:t>in personam,</a:t>
            </a:r>
            <a:r>
              <a:rPr lang="en-US" altLang="en-US" sz="3200"/>
              <a:t> if he be not present within the territory of the forum, he have certain minimum contacts with it such that the maintenance of the suit does not offend "traditional notions of fair play and substantial justice."</a:t>
            </a:r>
          </a:p>
        </p:txBody>
      </p:sp>
    </p:spTree>
    <p:extLst>
      <p:ext uri="{BB962C8B-B14F-4D97-AF65-F5344CB8AC3E}">
        <p14:creationId xmlns:p14="http://schemas.microsoft.com/office/powerpoint/2010/main" val="29610645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676400" y="976313"/>
            <a:ext cx="8915400" cy="5143500"/>
          </a:xfrm>
        </p:spPr>
        <p:txBody>
          <a:bodyPr>
            <a:normAutofit fontScale="90000"/>
          </a:bodyPr>
          <a:lstStyle/>
          <a:p>
            <a:pPr algn="l"/>
            <a:r>
              <a:rPr lang="en-US" altLang="en-US" sz="2800"/>
              <a:t>To say that the corporation is so far "present" there as to satisfy due process requirements, for purposes of taxation or the maintenance of suits against it in the courts of the state, is to beg the question to be decided. For the terms "present" or "presence" are used merely to symbolize those activities of the corporation's agent within the state which courts will deem to be sufficient to satisfy the demands of due process. Those demands may be met by such contacts of the corporation with the state of the forum as make it reasonable, in the context of our federal system of government, to require the corporation to defend the particular suit which is brought there. An "estimate of the inconveniences" which would result to the corporation from a trial away from its "home" or principal place of business is relevant in this connection. </a:t>
            </a:r>
          </a:p>
        </p:txBody>
      </p:sp>
    </p:spTree>
    <p:extLst>
      <p:ext uri="{BB962C8B-B14F-4D97-AF65-F5344CB8AC3E}">
        <p14:creationId xmlns:p14="http://schemas.microsoft.com/office/powerpoint/2010/main" val="39119020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05000" y="274638"/>
            <a:ext cx="8305800" cy="6354762"/>
          </a:xfrm>
        </p:spPr>
        <p:txBody>
          <a:bodyPr/>
          <a:lstStyle/>
          <a:p>
            <a:r>
              <a:rPr lang="en-US" altLang="en-US" smtClean="0"/>
              <a:t>“reasonableness”</a:t>
            </a:r>
            <a:br>
              <a:rPr lang="en-US" altLang="en-US" smtClean="0"/>
            </a:br>
            <a:r>
              <a:rPr lang="en-US" altLang="en-US" smtClean="0"/>
              <a:t/>
            </a:r>
            <a:br>
              <a:rPr lang="en-US" altLang="en-US" smtClean="0"/>
            </a:br>
            <a:r>
              <a:rPr lang="en-US" altLang="en-US" smtClean="0"/>
              <a:t>including convenience, e.g. burden on D of going to forum state </a:t>
            </a:r>
            <a:br>
              <a:rPr lang="en-US" altLang="en-US" smtClean="0"/>
            </a:br>
            <a:endParaRPr lang="en-US" altLang="en-US" smtClean="0"/>
          </a:p>
        </p:txBody>
      </p:sp>
    </p:spTree>
    <p:extLst>
      <p:ext uri="{BB962C8B-B14F-4D97-AF65-F5344CB8AC3E}">
        <p14:creationId xmlns:p14="http://schemas.microsoft.com/office/powerpoint/2010/main" val="21050407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274638"/>
            <a:ext cx="9144000" cy="6278562"/>
          </a:xfrm>
        </p:spPr>
        <p:txBody>
          <a:bodyPr/>
          <a:lstStyle/>
          <a:p>
            <a:pPr algn="l"/>
            <a:r>
              <a:rPr lang="en-US" altLang="en-US" smtClean="0"/>
              <a:t>The D Corp. has its headquarters in Camden, New Jersey, a few miles from the state court in Pennsylvania.</a:t>
            </a:r>
            <a:br>
              <a:rPr lang="en-US" altLang="en-US" smtClean="0"/>
            </a:br>
            <a:r>
              <a:rPr lang="en-US" altLang="en-US" smtClean="0"/>
              <a:t/>
            </a:r>
            <a:br>
              <a:rPr lang="en-US" altLang="en-US" smtClean="0"/>
            </a:br>
            <a:r>
              <a:rPr lang="en-US" altLang="en-US" smtClean="0"/>
              <a:t>It has no contacts with Pa. but it would be very convenient for the D Corp. to litigate there.</a:t>
            </a:r>
            <a:br>
              <a:rPr lang="en-US" altLang="en-US" smtClean="0"/>
            </a:br>
            <a:r>
              <a:rPr lang="en-US" altLang="en-US" smtClean="0"/>
              <a:t/>
            </a:r>
            <a:br>
              <a:rPr lang="en-US" altLang="en-US" smtClean="0"/>
            </a:br>
            <a:r>
              <a:rPr lang="en-US" altLang="en-US" smtClean="0"/>
              <a:t>Is there PJ of the D Corp. in Pa. state court?</a:t>
            </a:r>
          </a:p>
        </p:txBody>
      </p:sp>
    </p:spTree>
    <p:extLst>
      <p:ext uri="{BB962C8B-B14F-4D97-AF65-F5344CB8AC3E}">
        <p14:creationId xmlns:p14="http://schemas.microsoft.com/office/powerpoint/2010/main" val="5011274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229600" cy="6354762"/>
          </a:xfrm>
        </p:spPr>
        <p:txBody>
          <a:bodyPr/>
          <a:lstStyle/>
          <a:p>
            <a:r>
              <a:rPr lang="en-US" altLang="en-US" smtClean="0"/>
              <a:t>New Theory of Personal Jurisdictional </a:t>
            </a:r>
            <a:r>
              <a:rPr lang="en-US" altLang="en-US" i="1" smtClean="0"/>
              <a:t>Power</a:t>
            </a:r>
          </a:p>
        </p:txBody>
      </p:sp>
    </p:spTree>
    <p:extLst>
      <p:ext uri="{BB962C8B-B14F-4D97-AF65-F5344CB8AC3E}">
        <p14:creationId xmlns:p14="http://schemas.microsoft.com/office/powerpoint/2010/main" val="27701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normAutofit fontScale="90000"/>
          </a:bodyPr>
          <a:lstStyle/>
          <a:p>
            <a:pPr eaLnBrk="1" hangingPunct="1"/>
            <a:r>
              <a:rPr lang="en-US" altLang="en-US" i="1" smtClean="0"/>
              <a:t>in personam </a:t>
            </a:r>
            <a:r>
              <a:rPr lang="en-US" altLang="en-US" smtClean="0"/>
              <a:t>– source of PJ is presence of D at initiation of suit (NOT at time of event being adjudicated)</a:t>
            </a:r>
            <a:br>
              <a:rPr lang="en-US" altLang="en-US" smtClean="0"/>
            </a:br>
            <a:r>
              <a:rPr lang="en-US" altLang="en-US" smtClean="0"/>
              <a:t/>
            </a:r>
            <a:br>
              <a:rPr lang="en-US" altLang="en-US" smtClean="0"/>
            </a:br>
            <a:r>
              <a:rPr lang="en-US" altLang="en-US" smtClean="0"/>
              <a:t>tagging</a:t>
            </a:r>
            <a:br>
              <a:rPr lang="en-US" altLang="en-US" smtClean="0"/>
            </a:br>
            <a:endParaRPr lang="en-US" altLang="en-US" smtClean="0"/>
          </a:p>
        </p:txBody>
      </p:sp>
    </p:spTree>
    <p:extLst>
      <p:ext uri="{BB962C8B-B14F-4D97-AF65-F5344CB8AC3E}">
        <p14:creationId xmlns:p14="http://schemas.microsoft.com/office/powerpoint/2010/main" val="32804997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857250"/>
            <a:ext cx="8763000" cy="5143500"/>
          </a:xfrm>
        </p:spPr>
        <p:txBody>
          <a:bodyPr/>
          <a:lstStyle/>
          <a:p>
            <a:pPr algn="l"/>
            <a:r>
              <a:rPr lang="en-US" altLang="en-US" sz="3600"/>
              <a:t>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a:t>
            </a:r>
          </a:p>
        </p:txBody>
      </p:sp>
    </p:spTree>
    <p:extLst>
      <p:ext uri="{BB962C8B-B14F-4D97-AF65-F5344CB8AC3E}">
        <p14:creationId xmlns:p14="http://schemas.microsoft.com/office/powerpoint/2010/main" val="25858744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05000" y="274638"/>
            <a:ext cx="8305800" cy="6126162"/>
          </a:xfrm>
        </p:spPr>
        <p:txBody>
          <a:bodyPr/>
          <a:lstStyle/>
          <a:p>
            <a:r>
              <a:rPr lang="en-US" altLang="en-US" smtClean="0"/>
              <a:t>recharacterization of cases under </a:t>
            </a:r>
            <a:r>
              <a:rPr lang="en-US" altLang="en-US" i="1" smtClean="0"/>
              <a:t>Pennoyer</a:t>
            </a:r>
            <a:r>
              <a:rPr lang="en-US" altLang="en-US" smtClean="0"/>
              <a:t> framework in the light of the new power theory</a:t>
            </a:r>
          </a:p>
        </p:txBody>
      </p:sp>
    </p:spTree>
    <p:extLst>
      <p:ext uri="{BB962C8B-B14F-4D97-AF65-F5344CB8AC3E}">
        <p14:creationId xmlns:p14="http://schemas.microsoft.com/office/powerpoint/2010/main" val="11878671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752600" y="1063626"/>
            <a:ext cx="8686800" cy="4651375"/>
          </a:xfrm>
        </p:spPr>
        <p:txBody>
          <a:bodyPr>
            <a:normAutofit fontScale="90000"/>
          </a:bodyPr>
          <a:lstStyle/>
          <a:p>
            <a:pPr algn="l"/>
            <a:r>
              <a:rPr lang="en-US" altLang="en-US" smtClean="0"/>
              <a:t>‘Presence' in the state in this sense has never been doubted when the activities of the corporation there have not only been </a:t>
            </a:r>
            <a:r>
              <a:rPr lang="en-US" altLang="en-US" b="1" smtClean="0"/>
              <a:t>continuous and systematic</a:t>
            </a:r>
            <a:r>
              <a:rPr lang="en-US" altLang="en-US" smtClean="0"/>
              <a:t>, but also </a:t>
            </a:r>
            <a:r>
              <a:rPr lang="en-US" altLang="en-US" b="1" smtClean="0"/>
              <a:t>give rise to the liabilities sued on</a:t>
            </a:r>
            <a:r>
              <a:rPr lang="en-US" altLang="en-US" smtClean="0"/>
              <a:t>, even though no consent to be sued or authorization to an agent to accept service of process has been given. </a:t>
            </a:r>
          </a:p>
        </p:txBody>
      </p:sp>
    </p:spTree>
    <p:extLst>
      <p:ext uri="{BB962C8B-B14F-4D97-AF65-F5344CB8AC3E}">
        <p14:creationId xmlns:p14="http://schemas.microsoft.com/office/powerpoint/2010/main" val="3882232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676400" y="1063626"/>
            <a:ext cx="8763000" cy="4651375"/>
          </a:xfrm>
        </p:spPr>
        <p:txBody>
          <a:bodyPr>
            <a:normAutofit fontScale="90000"/>
          </a:bodyPr>
          <a:lstStyle/>
          <a:p>
            <a:pPr algn="l"/>
            <a:r>
              <a:rPr lang="en-US" altLang="en-US" smtClean="0"/>
              <a:t>Conversely it has been generally recognized that the casual presence of the corporate agent or even his conduct of </a:t>
            </a:r>
            <a:r>
              <a:rPr lang="en-US" altLang="en-US" b="1" smtClean="0"/>
              <a:t>single or isolated items of activities in a state </a:t>
            </a:r>
            <a:r>
              <a:rPr lang="en-US" altLang="en-US" smtClean="0"/>
              <a:t>in the corporation's behalf are not enough to subject it to suit on </a:t>
            </a:r>
            <a:r>
              <a:rPr lang="en-US" altLang="en-US" b="1" smtClean="0"/>
              <a:t>causes of action unconnected with the activities there</a:t>
            </a:r>
            <a:r>
              <a:rPr lang="en-US" altLang="en-US" smtClean="0"/>
              <a:t>. </a:t>
            </a:r>
          </a:p>
        </p:txBody>
      </p:sp>
    </p:spTree>
    <p:extLst>
      <p:ext uri="{BB962C8B-B14F-4D97-AF65-F5344CB8AC3E}">
        <p14:creationId xmlns:p14="http://schemas.microsoft.com/office/powerpoint/2010/main" val="549412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28800" y="1063626"/>
            <a:ext cx="8534400" cy="4651375"/>
          </a:xfrm>
        </p:spPr>
        <p:txBody>
          <a:bodyPr>
            <a:normAutofit fontScale="90000"/>
          </a:bodyPr>
          <a:lstStyle/>
          <a:p>
            <a:pPr algn="l"/>
            <a:r>
              <a:rPr lang="en-US" altLang="en-US" sz="3600"/>
              <a:t>While it has been held in cases on which appellant relies that </a:t>
            </a:r>
            <a:r>
              <a:rPr lang="en-US" altLang="en-US" sz="3600" b="1"/>
              <a:t>continuous activity </a:t>
            </a:r>
            <a:r>
              <a:rPr lang="en-US" altLang="en-US" sz="3600"/>
              <a:t>of some sorts within a state is not enough to support the demand that the corporation be amenable to suits unrelated to that activity, there have been instances in which the continuous corporate operations within a state were thought </a:t>
            </a:r>
            <a:r>
              <a:rPr lang="en-US" altLang="en-US" sz="3600" b="1"/>
              <a:t>so</a:t>
            </a:r>
            <a:r>
              <a:rPr lang="en-US" altLang="en-US" sz="3600"/>
              <a:t> </a:t>
            </a:r>
            <a:r>
              <a:rPr lang="en-US" altLang="en-US" sz="3600" b="1"/>
              <a:t>substantial </a:t>
            </a:r>
            <a:r>
              <a:rPr lang="en-US" altLang="en-US" sz="3600"/>
              <a:t>and of such a nature as to justify suit against it on </a:t>
            </a:r>
            <a:r>
              <a:rPr lang="en-US" altLang="en-US" sz="3600" b="1"/>
              <a:t>causes of action arising from dealings entirely distinct from those activities</a:t>
            </a:r>
            <a:r>
              <a:rPr lang="en-US" altLang="en-US" sz="3600"/>
              <a:t>. </a:t>
            </a:r>
          </a:p>
        </p:txBody>
      </p:sp>
    </p:spTree>
    <p:extLst>
      <p:ext uri="{BB962C8B-B14F-4D97-AF65-F5344CB8AC3E}">
        <p14:creationId xmlns:p14="http://schemas.microsoft.com/office/powerpoint/2010/main" val="18212658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828800" y="971550"/>
            <a:ext cx="8610600" cy="4914900"/>
          </a:xfrm>
        </p:spPr>
        <p:txBody>
          <a:bodyPr>
            <a:normAutofit fontScale="90000"/>
          </a:bodyPr>
          <a:lstStyle/>
          <a:p>
            <a:pPr algn="l"/>
            <a:r>
              <a:rPr lang="en-US" altLang="en-US" sz="3600"/>
              <a:t>Finally, although the commission of some </a:t>
            </a:r>
            <a:r>
              <a:rPr lang="en-US" altLang="en-US" sz="3600" b="1"/>
              <a:t>single or occasional acts </a:t>
            </a:r>
            <a:r>
              <a:rPr lang="en-US" altLang="en-US" sz="3600"/>
              <a:t>of the corporate agent in a state sufficient to impose an obligation or liability on the corporation has not been thought to confer upon the state authority to enforce it, other such acts, because of their </a:t>
            </a:r>
            <a:r>
              <a:rPr lang="en-US" altLang="en-US" sz="3600" b="1"/>
              <a:t>nature and quality </a:t>
            </a:r>
            <a:r>
              <a:rPr lang="en-US" altLang="en-US" sz="3600"/>
              <a:t>and the circumstances of their commission, may be deemed sufficient to render the corporation liable to suit.</a:t>
            </a:r>
          </a:p>
        </p:txBody>
      </p:sp>
    </p:spTree>
    <p:extLst>
      <p:ext uri="{BB962C8B-B14F-4D97-AF65-F5344CB8AC3E}">
        <p14:creationId xmlns:p14="http://schemas.microsoft.com/office/powerpoint/2010/main" val="3630215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752600" y="857250"/>
            <a:ext cx="8610600" cy="5029200"/>
          </a:xfrm>
        </p:spPr>
        <p:txBody>
          <a:bodyPr>
            <a:normAutofit fontScale="90000"/>
          </a:bodyPr>
          <a:lstStyle/>
          <a:p>
            <a:pPr algn="l"/>
            <a:r>
              <a:rPr lang="en-US" altLang="en-US" sz="4000"/>
              <a:t>True, some of the decisions holding the corporation amenable to suit have been supported by resort to the legal fiction that it has given its consent to service and suit, consent being implied from its presence in the state through the acts of its authorized agents. But more realistically it may be said that those authorized acts were of such a nature as to justify the fiction.</a:t>
            </a:r>
          </a:p>
        </p:txBody>
      </p:sp>
    </p:spTree>
    <p:extLst>
      <p:ext uri="{BB962C8B-B14F-4D97-AF65-F5344CB8AC3E}">
        <p14:creationId xmlns:p14="http://schemas.microsoft.com/office/powerpoint/2010/main" val="16206313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3067050" y="1063626"/>
            <a:ext cx="6115050" cy="4594225"/>
          </a:xfrm>
        </p:spPr>
        <p:txBody>
          <a:bodyPr/>
          <a:lstStyle/>
          <a:p>
            <a:r>
              <a:rPr lang="en-CA" altLang="en-US" smtClean="0"/>
              <a:t>activities are continuous and systematic &amp; give rise to liabilities sued upon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2263898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009900" y="1063626"/>
            <a:ext cx="6343650" cy="4651375"/>
          </a:xfrm>
        </p:spPr>
        <p:txBody>
          <a:bodyPr/>
          <a:lstStyle/>
          <a:p>
            <a:r>
              <a:rPr lang="en-CA" altLang="en-US" smtClean="0"/>
              <a:t>casual presence, single isolated activities - suit unconnected with activities in state</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028128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09900" y="1063626"/>
            <a:ext cx="6343650" cy="4651375"/>
          </a:xfrm>
        </p:spPr>
        <p:txBody>
          <a:bodyPr/>
          <a:lstStyle/>
          <a:p>
            <a:r>
              <a:rPr lang="en-CA" altLang="en-US" smtClean="0"/>
              <a:t>substantial continuous activity - suit concerning activities entirely distinct from those in the state</a:t>
            </a:r>
            <a:endParaRPr lang="en-US" altLang="en-US" smtClean="0"/>
          </a:p>
        </p:txBody>
      </p:sp>
    </p:spTree>
    <p:extLst>
      <p:ext uri="{BB962C8B-B14F-4D97-AF65-F5344CB8AC3E}">
        <p14:creationId xmlns:p14="http://schemas.microsoft.com/office/powerpoint/2010/main" val="2303139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752600" y="1063626"/>
            <a:ext cx="8382000" cy="4594225"/>
          </a:xfrm>
        </p:spPr>
        <p:txBody>
          <a:bodyPr>
            <a:normAutofit fontScale="90000"/>
          </a:bodyPr>
          <a:lstStyle/>
          <a:p>
            <a:pPr eaLnBrk="1" hangingPunct="1"/>
            <a:r>
              <a:rPr lang="en-US" altLang="en-US" i="1" smtClean="0"/>
              <a:t>in rem </a:t>
            </a:r>
            <a:r>
              <a:rPr lang="en-US" altLang="en-US" smtClean="0"/>
              <a:t>– source of PJ is presence of property at initiation of suit</a:t>
            </a:r>
            <a:br>
              <a:rPr lang="en-US" altLang="en-US" smtClean="0"/>
            </a:br>
            <a:r>
              <a:rPr lang="en-US" altLang="en-US" smtClean="0"/>
              <a:t/>
            </a:r>
            <a:br>
              <a:rPr lang="en-US" altLang="en-US" smtClean="0"/>
            </a:br>
            <a:r>
              <a:rPr lang="en-US" altLang="en-US" smtClean="0"/>
              <a:t>suit concerns ownership of property (e.g. quiet title action)</a:t>
            </a:r>
            <a:br>
              <a:rPr lang="en-US" altLang="en-US" smtClean="0"/>
            </a:br>
            <a:r>
              <a:rPr lang="en-US" altLang="en-US" smtClean="0"/>
              <a:t/>
            </a:r>
            <a:br>
              <a:rPr lang="en-US" altLang="en-US" smtClean="0"/>
            </a:br>
            <a:r>
              <a:rPr lang="en-US" altLang="en-US" smtClean="0"/>
              <a:t>binding upon all possible claimants </a:t>
            </a:r>
            <a:br>
              <a:rPr lang="en-US" altLang="en-US" smtClean="0"/>
            </a:br>
            <a:endParaRPr lang="en-US" altLang="en-US" smtClean="0"/>
          </a:p>
        </p:txBody>
      </p:sp>
    </p:spTree>
    <p:extLst>
      <p:ext uri="{BB962C8B-B14F-4D97-AF65-F5344CB8AC3E}">
        <p14:creationId xmlns:p14="http://schemas.microsoft.com/office/powerpoint/2010/main" val="40708252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286500" cy="4708525"/>
          </a:xfrm>
        </p:spPr>
        <p:txBody>
          <a:bodyPr/>
          <a:lstStyle/>
          <a:p>
            <a:r>
              <a:rPr lang="en-CA" altLang="en-US" smtClean="0"/>
              <a:t>single or occasional acts had nature and quality making corporation amenable to suit - related to cause of action</a:t>
            </a:r>
            <a:endParaRPr lang="en-US" altLang="en-US" smtClean="0"/>
          </a:p>
        </p:txBody>
      </p:sp>
    </p:spTree>
    <p:extLst>
      <p:ext uri="{BB962C8B-B14F-4D97-AF65-F5344CB8AC3E}">
        <p14:creationId xmlns:p14="http://schemas.microsoft.com/office/powerpoint/2010/main" val="37583007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594225"/>
          </a:xfrm>
        </p:spPr>
        <p:txBody>
          <a:bodyPr>
            <a:normAutofit fontScale="90000"/>
          </a:bodyPr>
          <a:lstStyle/>
          <a:p>
            <a:pPr eaLnBrk="1" hangingPunct="1"/>
            <a:r>
              <a:rPr lang="en-US" altLang="en-US" i="1" smtClean="0"/>
              <a:t>specific jurisdiction</a:t>
            </a:r>
            <a:r>
              <a:rPr lang="en-US" altLang="en-US" smtClean="0"/>
              <a:t/>
            </a:r>
            <a:br>
              <a:rPr lang="en-US" altLang="en-US" smtClean="0"/>
            </a:br>
            <a:r>
              <a:rPr lang="en-US" altLang="en-US" smtClean="0"/>
              <a:t/>
            </a:r>
            <a:br>
              <a:rPr lang="en-US" altLang="en-US" smtClean="0"/>
            </a:br>
            <a:r>
              <a:rPr lang="en-US" altLang="en-US" smtClean="0"/>
              <a:t>pj only for specific causes of action</a:t>
            </a:r>
            <a:br>
              <a:rPr lang="en-US" altLang="en-US" smtClean="0"/>
            </a:br>
            <a:r>
              <a:rPr lang="en-US" altLang="en-US" smtClean="0"/>
              <a:t/>
            </a:r>
            <a:br>
              <a:rPr lang="en-US" altLang="en-US" smtClean="0"/>
            </a:br>
            <a:r>
              <a:rPr lang="en-US" altLang="en-US" smtClean="0"/>
              <a:t>the activities giving rise to pj include those giving rise to the cause of action</a:t>
            </a:r>
          </a:p>
        </p:txBody>
      </p:sp>
    </p:spTree>
    <p:extLst>
      <p:ext uri="{BB962C8B-B14F-4D97-AF65-F5344CB8AC3E}">
        <p14:creationId xmlns:p14="http://schemas.microsoft.com/office/powerpoint/2010/main" val="14375114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752600" y="1063626"/>
            <a:ext cx="8686800" cy="4708525"/>
          </a:xfrm>
        </p:spPr>
        <p:txBody>
          <a:bodyPr>
            <a:normAutofit fontScale="90000"/>
          </a:bodyPr>
          <a:lstStyle/>
          <a:p>
            <a:pPr eaLnBrk="1" hangingPunct="1"/>
            <a:r>
              <a:rPr lang="en-US" altLang="en-US" smtClean="0"/>
              <a:t>D (a domiciliary of Cal.) enters Va. and batters P</a:t>
            </a:r>
            <a:br>
              <a:rPr lang="en-US" altLang="en-US" smtClean="0"/>
            </a:br>
            <a:r>
              <a:rPr lang="en-US" altLang="en-US" smtClean="0"/>
              <a:t/>
            </a:r>
            <a:br>
              <a:rPr lang="en-US" altLang="en-US" smtClean="0"/>
            </a:br>
            <a:r>
              <a:rPr lang="en-US" altLang="en-US" smtClean="0"/>
              <a:t>a Va. state court has specific pj over D for the battery</a:t>
            </a:r>
            <a:br>
              <a:rPr lang="en-US" altLang="en-US" smtClean="0"/>
            </a:br>
            <a:r>
              <a:rPr lang="en-US" altLang="en-US" smtClean="0"/>
              <a:t/>
            </a:r>
            <a:br>
              <a:rPr lang="en-US" altLang="en-US" smtClean="0"/>
            </a:br>
            <a:r>
              <a:rPr lang="en-US" altLang="en-US" smtClean="0"/>
              <a:t>not for P’s action against D for breach of a contract negotiated and signed in Cal. with performance to be in Cal.</a:t>
            </a:r>
          </a:p>
        </p:txBody>
      </p:sp>
    </p:spTree>
    <p:extLst>
      <p:ext uri="{BB962C8B-B14F-4D97-AF65-F5344CB8AC3E}">
        <p14:creationId xmlns:p14="http://schemas.microsoft.com/office/powerpoint/2010/main" val="4366168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6400" y="1063626"/>
            <a:ext cx="8458200" cy="4594225"/>
          </a:xfrm>
        </p:spPr>
        <p:txBody>
          <a:bodyPr>
            <a:normAutofit fontScale="90000"/>
          </a:bodyPr>
          <a:lstStyle/>
          <a:p>
            <a:pPr eaLnBrk="1" hangingPunct="1"/>
            <a:r>
              <a:rPr lang="en-US" altLang="en-US" smtClean="0"/>
              <a:t>compare general jurisdiction</a:t>
            </a:r>
            <a:br>
              <a:rPr lang="en-US" altLang="en-US" smtClean="0"/>
            </a:br>
            <a:r>
              <a:rPr lang="en-US" altLang="en-US" smtClean="0"/>
              <a:t/>
            </a:r>
            <a:br>
              <a:rPr lang="en-US" altLang="en-US" smtClean="0"/>
            </a:br>
            <a:r>
              <a:rPr lang="en-US" altLang="en-US" smtClean="0"/>
              <a:t>a Cal. state court has general pj over D (by virtue of Cal. being D’s domicile)</a:t>
            </a:r>
            <a:br>
              <a:rPr lang="en-US" altLang="en-US" smtClean="0"/>
            </a:br>
            <a:r>
              <a:rPr lang="en-US" altLang="en-US" smtClean="0"/>
              <a:t/>
            </a:r>
            <a:br>
              <a:rPr lang="en-US" altLang="en-US" smtClean="0"/>
            </a:br>
            <a:r>
              <a:rPr lang="en-US" altLang="en-US" smtClean="0"/>
              <a:t>D can be sued on any cause of action in Cal. State court</a:t>
            </a:r>
          </a:p>
        </p:txBody>
      </p:sp>
    </p:spTree>
    <p:extLst>
      <p:ext uri="{BB962C8B-B14F-4D97-AF65-F5344CB8AC3E}">
        <p14:creationId xmlns:p14="http://schemas.microsoft.com/office/powerpoint/2010/main" val="40839360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828800" y="274638"/>
            <a:ext cx="8382000" cy="6430962"/>
          </a:xfrm>
        </p:spPr>
        <p:txBody>
          <a:bodyPr/>
          <a:lstStyle/>
          <a:p>
            <a:r>
              <a:rPr lang="en-US" altLang="en-US" smtClean="0"/>
              <a:t>something in between…?</a:t>
            </a:r>
            <a:br>
              <a:rPr lang="en-US" altLang="en-US" smtClean="0"/>
            </a:br>
            <a:r>
              <a:rPr lang="en-US" altLang="en-US" smtClean="0"/>
              <a:t/>
            </a:r>
            <a:br>
              <a:rPr lang="en-US" altLang="en-US" smtClean="0"/>
            </a:br>
            <a:r>
              <a:rPr lang="en-US" altLang="en-US" smtClean="0"/>
              <a:t>category jurisdiction: </a:t>
            </a:r>
            <a:br>
              <a:rPr lang="en-US" altLang="en-US" smtClean="0"/>
            </a:br>
            <a:r>
              <a:rPr lang="en-US" altLang="en-US" smtClean="0"/>
              <a:t/>
            </a:r>
            <a:br>
              <a:rPr lang="en-US" altLang="en-US" smtClean="0"/>
            </a:br>
            <a:r>
              <a:rPr lang="en-US" altLang="en-US" smtClean="0"/>
              <a:t>PJ for a </a:t>
            </a:r>
            <a:r>
              <a:rPr lang="en-US" altLang="en-US" i="1" smtClean="0"/>
              <a:t>category</a:t>
            </a:r>
            <a:r>
              <a:rPr lang="en-US" altLang="en-US" smtClean="0"/>
              <a:t> </a:t>
            </a:r>
            <a:r>
              <a:rPr lang="en-US" altLang="en-US" i="1" smtClean="0"/>
              <a:t>of</a:t>
            </a:r>
            <a:r>
              <a:rPr lang="en-US" altLang="en-US" smtClean="0"/>
              <a:t> (not all) causes of action, even when nothing about the transaction giving rise to the cause of action occurred in the forum state</a:t>
            </a:r>
          </a:p>
        </p:txBody>
      </p:sp>
    </p:spTree>
    <p:extLst>
      <p:ext uri="{BB962C8B-B14F-4D97-AF65-F5344CB8AC3E}">
        <p14:creationId xmlns:p14="http://schemas.microsoft.com/office/powerpoint/2010/main" val="6459796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274638"/>
            <a:ext cx="8229600" cy="6278562"/>
          </a:xfrm>
        </p:spPr>
        <p:txBody>
          <a:bodyPr/>
          <a:lstStyle/>
          <a:p>
            <a:r>
              <a:rPr lang="en-US" altLang="en-US" smtClean="0"/>
              <a:t>Black’s opinion?</a:t>
            </a:r>
          </a:p>
        </p:txBody>
      </p:sp>
    </p:spTree>
    <p:extLst>
      <p:ext uri="{BB962C8B-B14F-4D97-AF65-F5344CB8AC3E}">
        <p14:creationId xmlns:p14="http://schemas.microsoft.com/office/powerpoint/2010/main" val="396932453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828800" y="274638"/>
            <a:ext cx="8839200" cy="6507162"/>
          </a:xfrm>
        </p:spPr>
        <p:txBody>
          <a:bodyPr/>
          <a:lstStyle/>
          <a:p>
            <a:pPr algn="l"/>
            <a:r>
              <a:rPr lang="en-US" altLang="en-US" sz="2800"/>
              <a:t>Black: There is a strong emotional appeal in the words "fair play," "justice," and "reasonableness." But they were not chosen by those who wrote the original Constitution or the Fourteenth Amendment as a measuring rod for this Court to use in invalidating State or Federal laws passed by elected legislative representatives. No one, not even those who most feared a democratic government, ever formally proposed that courts should be given power to invalidate legislation under any such elastic standards.  … For application of this natural law concept, whether under the terms "reasonableness," "justice," or "fair play," makes judges the supreme arbiters of the country's laws and practices. This result, I believe, alters the form of government our Constitution provides. I cannot agree.</a:t>
            </a:r>
            <a:br>
              <a:rPr lang="en-US" altLang="en-US" sz="2800"/>
            </a:br>
            <a:endParaRPr lang="en-US" altLang="en-US" sz="2800"/>
          </a:p>
        </p:txBody>
      </p:sp>
    </p:spTree>
    <p:extLst>
      <p:ext uri="{BB962C8B-B14F-4D97-AF65-F5344CB8AC3E}">
        <p14:creationId xmlns:p14="http://schemas.microsoft.com/office/powerpoint/2010/main" val="15901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600200" y="1063626"/>
            <a:ext cx="8915400" cy="4594225"/>
          </a:xfrm>
        </p:spPr>
        <p:txBody>
          <a:bodyPr rtlCol="0">
            <a:normAutofit fontScale="90000"/>
          </a:bodyPr>
          <a:lstStyle/>
          <a:p>
            <a:pPr>
              <a:defRPr/>
            </a:pPr>
            <a:r>
              <a:rPr lang="en-US" i="1" dirty="0" smtClean="0"/>
              <a:t>quasi in rem </a:t>
            </a:r>
            <a:r>
              <a:rPr lang="en-US" dirty="0" smtClean="0"/>
              <a:t/>
            </a:r>
            <a:br>
              <a:rPr lang="en-US" dirty="0" smtClean="0"/>
            </a:br>
            <a:r>
              <a:rPr lang="en-US" dirty="0" smtClean="0"/>
              <a:t/>
            </a:r>
            <a:br>
              <a:rPr lang="en-US" dirty="0" smtClean="0"/>
            </a:br>
            <a:r>
              <a:rPr lang="en-US" dirty="0" smtClean="0"/>
              <a:t>two types:</a:t>
            </a:r>
            <a:br>
              <a:rPr lang="en-US" dirty="0" smtClean="0"/>
            </a:br>
            <a:r>
              <a:rPr lang="en-US" dirty="0" smtClean="0"/>
              <a:t/>
            </a:r>
            <a:br>
              <a:rPr lang="en-US" dirty="0" smtClean="0"/>
            </a:br>
            <a:r>
              <a:rPr lang="en-US" dirty="0" smtClean="0"/>
              <a:t>1) source of PJ is D’s property in state at initiation of suit, but suit does not concern ownership of property</a:t>
            </a:r>
            <a:br>
              <a:rPr lang="en-US" dirty="0" smtClean="0"/>
            </a:br>
            <a:r>
              <a:rPr lang="en-US" dirty="0" smtClean="0"/>
              <a:t/>
            </a:r>
            <a:br>
              <a:rPr lang="en-US" dirty="0" smtClean="0"/>
            </a:br>
            <a:r>
              <a:rPr lang="en-US" dirty="0" smtClean="0"/>
              <a:t>although if P wins, D’s property may be used to execute judgment</a:t>
            </a:r>
          </a:p>
        </p:txBody>
      </p:sp>
    </p:spTree>
    <p:extLst>
      <p:ext uri="{BB962C8B-B14F-4D97-AF65-F5344CB8AC3E}">
        <p14:creationId xmlns:p14="http://schemas.microsoft.com/office/powerpoint/2010/main" val="119966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003426" y="1131888"/>
            <a:ext cx="8035925" cy="4672012"/>
          </a:xfrm>
        </p:spPr>
        <p:txBody>
          <a:bodyPr/>
          <a:lstStyle/>
          <a:p>
            <a:pPr eaLnBrk="1" hangingPunct="1"/>
            <a:r>
              <a:rPr lang="en-US" altLang="en-US" smtClean="0"/>
              <a:t>2) suit concerns ownership of property (e.g. quiet title action), BUT binding only on certain named parties</a:t>
            </a:r>
          </a:p>
        </p:txBody>
      </p:sp>
    </p:spTree>
    <p:extLst>
      <p:ext uri="{BB962C8B-B14F-4D97-AF65-F5344CB8AC3E}">
        <p14:creationId xmlns:p14="http://schemas.microsoft.com/office/powerpoint/2010/main" val="4052427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533400"/>
            <a:ext cx="8229600" cy="5638800"/>
          </a:xfrm>
        </p:spPr>
        <p:txBody>
          <a:bodyPr/>
          <a:lstStyle/>
          <a:p>
            <a:pPr eaLnBrk="1" hangingPunct="1"/>
            <a:r>
              <a:rPr lang="en-US" altLang="en-US" sz="3600"/>
              <a:t>Art IV, § 1. </a:t>
            </a:r>
            <a:br>
              <a:rPr lang="en-US" altLang="en-US" sz="3600"/>
            </a:br>
            <a:r>
              <a:rPr lang="en-US" altLang="en-US" sz="3600" b="1"/>
              <a:t>Full Faith and Credit</a:t>
            </a:r>
            <a:r>
              <a:rPr lang="en-US" altLang="en-US" sz="3600"/>
              <a:t> shall be given in each State to the public Acts, Records, and </a:t>
            </a:r>
            <a:r>
              <a:rPr lang="en-US" altLang="en-US" sz="3600" b="1"/>
              <a:t>judicial Proceedings </a:t>
            </a:r>
            <a:r>
              <a:rPr lang="en-US" altLang="en-US" sz="3600"/>
              <a:t>of </a:t>
            </a:r>
            <a:r>
              <a:rPr lang="en-US" altLang="en-US" sz="3600" b="1"/>
              <a:t>every other State</a:t>
            </a:r>
            <a:r>
              <a:rPr lang="en-US" altLang="en-US" sz="3600"/>
              <a:t>. And the Congress may by general Laws prescribe the Manner in which such Acts, Records and Proceedings shall be proved, and the Effect thereof. </a:t>
            </a:r>
          </a:p>
        </p:txBody>
      </p:sp>
    </p:spTree>
    <p:extLst>
      <p:ext uri="{BB962C8B-B14F-4D97-AF65-F5344CB8AC3E}">
        <p14:creationId xmlns:p14="http://schemas.microsoft.com/office/powerpoint/2010/main" val="2025651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1763</Words>
  <Application>Microsoft Office PowerPoint</Application>
  <PresentationFormat>Widescreen</PresentationFormat>
  <Paragraphs>66</Paragraphs>
  <Slides>66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66</vt:i4>
      </vt:variant>
    </vt:vector>
  </HeadingPairs>
  <TitlesOfParts>
    <vt:vector size="70" baseType="lpstr">
      <vt:lpstr>Arial</vt:lpstr>
      <vt:lpstr>Calibri</vt:lpstr>
      <vt:lpstr>Calibri Light</vt:lpstr>
      <vt:lpstr>Office Theme</vt:lpstr>
      <vt:lpstr>Wed., Sept. 21</vt:lpstr>
      <vt:lpstr>PERSONAL JURISDICTION IN STATE COURT </vt:lpstr>
      <vt:lpstr>Amendment XIV. Section 1.   . . . nor shall any State deprive any person of life, liberty, or property, without due process of law… </vt:lpstr>
      <vt:lpstr>The Pennoyer Framework</vt:lpstr>
      <vt:lpstr>in personam – source of PJ is presence of D at initiation of suit (NOT at time of event being adjudicated)  tagging </vt:lpstr>
      <vt:lpstr>in rem – source of PJ is presence of property at initiation of suit  suit concerns ownership of property (e.g. quiet title action)  binding upon all possible claimants  </vt:lpstr>
      <vt:lpstr>quasi in rem   two types:  1) source of PJ is D’s property in state at initiation of suit, but suit does not concern ownership of property  although if P wins, D’s property may be used to execute judgment</vt:lpstr>
      <vt:lpstr>2) suit concerns ownership of property (e.g. quiet title action), BUT binding only on certain named parties</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28 U.S.C. § 1738. - State and Territorial statutes and judicial proceedings; full faith and credit ...  The records and judicial proceedings of any court of any such State, Territory or Possession, or copies thereof, shall be proved or admitted in other courts within the United States and its Territories and Possessions by the attestation of the clerk and seal of the court annexed, if a seal exists, together with a certificate of a judge of the court that the said attestation is in proper form.  Such Acts, records and judicial proceedings or copies thereof, so authenticated, shall have the same full faith and credit in every court within the United States and its Territories and Possessions as they have by law or usage in the courts of such State, Territory or Possession from which they are taken. </vt:lpstr>
      <vt:lpstr>Art. VI  This Constitution, and the laws of the United States which shall be made in pursuance thereof; and all treaties made, or which shall be made, under the authority of the United States, shall be the supreme law of the land; and the judges in every state shall be bound thereby, anything in the Constitution or laws of any State to the contrary notwithstanding.</vt:lpstr>
      <vt:lpstr>the Pennoyer framework in action</vt:lpstr>
      <vt:lpstr>§ 78. Individual Voluntarily Within The State  A state can exercise through its courts jurisdiction over an individual voluntarily within its territory whether he is permanently or only temporarily there.</vt:lpstr>
      <vt:lpstr>§ 101. Jurisdiction Over Land  A state can exercise through its courts jurisdiction over land situated within the territory of the state, although a person owning or claiming an interest in the land is not personally subject to the jurisdiction of the state.</vt:lpstr>
      <vt:lpstr>- Mitchell, an Oregon resident, brings an action against Neff in Oregon state court concerning $253.14 in legal fees that were incurred in Alaska.  - Neff resides in California.  - The Oregon state court attaches property in Oregon owned by Neff worth $300 at the beginning of the suit. </vt:lpstr>
      <vt:lpstr>- Same as above except, the personal jurisdictional basis for the suit is $200 property in Oregon owned by Neff.  - Neff defaults.  - The property is sold and the money given to Mitchell.  - Mitchell then brings a suit on the Oregon judgment in California state court to recover the remaining $53.14.  - Service on Neff is in-hand on California.  - What result?</vt:lpstr>
      <vt:lpstr>- Same as the above, except Mitchell brings a suit in California state court to recover the remaining $53.14. - The suit is not to enforce the Oregon judgment but is a new suit on the merits. - Is Mitchell claim precluded?</vt:lpstr>
      <vt:lpstr>- Mitchell lures Neff to Oregon with a story that Neff has won a contest.  - While he is in Oregon, Neff is served for a suit brought by Mitchell in Oregon state court concerning unpaid lawyers fees. Neff chooses to default.  - Under Oregon law, someone can be submitted to personal jurisdiction on the basis of tagging in the state even when the tagging is the result of fraudulent inducement.  - Mitchell then brings a suit in California state court to execute the Oregon judgment.  - Under California law someone cannot be submitted to personal jurisdiction on the basis of tagging in the state when the tagging is the result of fraudulent inducement.  - Neff argues that the earlier Oregon judgment is void.  - What result?</vt:lpstr>
      <vt:lpstr>Full Faith and Credit: The recognizing jurisdiction must give the judgment the same preclusive effect it would have in the rendering jurisdiction’s courts. e.g. a California court must give the Oregon judgment the same preclusive effect it would have in Oregon state court.</vt:lpstr>
      <vt:lpstr>Mitchell sues Neff in Oregon state court.  Neff has no connection to the state but does not want to default.  He appears solely for the purpose of challenging personal jurisdiction.  May the Oregon court nevertheless take Neff's presence (including through his lawyer) to create in personam jurisdiction? </vt:lpstr>
      <vt:lpstr>special appearance</vt:lpstr>
      <vt:lpstr>- Mitchell sues Neff in Oregon state court.  - Neff has no connection to the state but does not want to default.  - Oregon allows special appearances. - Neff appears for the purpose of challenging personal jurisdiction but also adds the defense of failure to state a claim.  - What result? </vt:lpstr>
      <vt:lpstr>- Mitchell brings an action against Neff in Oregon state court concerning $253.14 in legal fees.  - The personal jurisdictional basis for the suit is $200 property in Oregon owned by Neff.   - Neff appears, but solely to litigate liability up to the value of the property attached.  - May the Oregon court nevertheless take Neff's presence (including through his lawyer) to create in personam jurisdiction? </vt:lpstr>
      <vt:lpstr>limited appearance</vt:lpstr>
      <vt:lpstr>P(NY) sues D(Germany) in federal court in NY under German law concerning a brawl they got into in Germany. P asks for $80,000 in damages. The source of PJ is $50,000 in a bank account D has in NYC. Is there SMJ under 1332(a)?</vt:lpstr>
      <vt:lpstr>- Mitchell has Neff tagged in Ore. while he is there for a business trip. Mitchell’s suit is in Ore. state ct and concerns unpaid lawyers fees. Neff appears to litigate the merits.  - While Neff is there Pennoyer has him served in connection with another unrelated suit, brought in Ore. state ct - PJ?</vt:lpstr>
      <vt:lpstr>- Neff is domiciled in Oregon, but is on an extended trip in California.  - Mitchell sues Neff in Oregon state court for unpaid lawyers fees incurred in Alaska. - He has Neff served in California.  - Neff defaults.  - Mitchell then brings a suit in California state court to execute the Oregon judgment.  - Neff collaterally attacks the judgment. - What result?</vt:lpstr>
      <vt:lpstr>- Neff is domiciled in California, but is spending the summer residing in Oregon.  - Mitchell sues Neff in Oregon state court for unpaid lawyers fees incurred in Alaska. - He has Neff served in California, while he was there for a brief trip home. - Neff defaults.  - Mitchell then brings a suit in California state court to execute the Oregon judgment.  - Neff collaterally attacks the judgment. - What result?</vt:lpstr>
      <vt:lpstr>corporations</vt:lpstr>
      <vt:lpstr>- the D Corp., incorporated in California, has an agent go to Oregon where he sells a product to P  - the product harms P - P seeks to sue the D Corp. in Oregon state court - is there PJ?</vt:lpstr>
      <vt:lpstr>- would it be enough that P has the CEO of the D Corp. tagged in Oregon? </vt:lpstr>
      <vt:lpstr>- the D Corp., incorporated in California, wishes to sell a product in Oregon - to do so, Oregon requires the D Corp. to appoint the Sect. of State of Oregon as its agent for service of process - the D Corp. does - P is harmed by a D Corp. product and sues the D Corp in Oregon state court, serving the Sect. of State of Oregon  - is there PJ? </vt:lpstr>
      <vt:lpstr>FRCP 4(h) Serving a Corporation, Partnership, or Association.  Unless federal law provides otherwise or the defendant’s waiver has been filed, a domestic or foreign corporation, or a partnership or other unincorporated association that is subject to suit under a common name, must be served: (1) in a judicial district of the United States:     (A) in the manner prescribed by Rule 4(e)(1) for serving an individual; or     (B) by delivering a copy of the summons and of the complaint to an officer, a managing or general agent, or any other agent authorized by appointment or by law to receive service of process and — if the agent is one authorized by statute and the statute so requires — by also mailing a copy of each to the defendant...</vt:lpstr>
      <vt:lpstr>- the D Corp., incorporated in California, wishes to sell a product in Oregon - Oregon takes selling products in Oregon to constitute appointment of the Sect. of State of Oregon as its agent for service of process - P is harmed by a D Corp. product and sues the D Corp in Oregon state court, serving the Sect. of State of Oregon  - is there PJ? </vt:lpstr>
      <vt:lpstr>- The Neff Corp. is incorporated and has its principal place of business in California.  - But it does substantial business in Oregon, selling close to 3 million pairs of shoes a year. It also has 8 employees in Oregon - It has not appointed an agent for service of process, nor does Oregon have a statute claiming that by doing business in the state an agent for service is impliedly appointed.  - Mitchell sues the Neff Corp. in Oregon state court for breach of contract (the shoes he bought in Oregon fell apart). Is there PJ under a Pennoyer theory? </vt:lpstr>
      <vt:lpstr>same as previous, except Mitchell’s cause of action in Oregon state court concerns shoes he bought in Nevada, wore in Nevada and fell apart in Nevada </vt:lpstr>
      <vt:lpstr>- The Neff Corp. is incorporated and has its principal place of business in California.  - It used to do substantial business in Oregon, selling close to 3 million pairs of shoes a year. It also had 8 employees in Oregon - Mitchell sues the Neff Corp. in Oregon state court for breach of contract (the shoes he bought in Oregon during the time the Neff Corp. was doing business there fell apart).  - But the Neff Corp. no longer has a presence in Oregon. Is there PJ under a Pennoyer theory? </vt:lpstr>
      <vt:lpstr>International Shoe v. Washington (U.S. 1945)</vt:lpstr>
      <vt:lpstr>Appellant appeared specially before the office of unemployment, and moved to set aside the order and notice of assessment on the ground that the service upon appellant's salesman was not proper service upon appellant; that appellant was not a corporation of the State of Washington, and was not doing business within the state; that it had no agent within the state upon whom service could be made; and that appellant is not an employer, and does not furnish employment within the meaning of the statute…. Appellant in each of these courts assailed the statute as applied, as a violation of the due process clause of the Fourteenth Amendment, and as imposing a constitutionally prohibited burden on interstate commerce. </vt:lpstr>
      <vt:lpstr>Section 8. The Congress shall have power to… regulate commerce with foreign nations, and among the several states, and with the Indian tribes; …constitute tribunals inferior to the Supreme Court</vt:lpstr>
      <vt:lpstr>Appellant's argument, renewed here, that the statute imposes an unconstitutional burden on interstate commerce need not detain us. For 53 Stat. 1391, 26 U.S.C. § 1606(a) provides that No person required under a State law to make payments to an unemployment fund shall be relieved from compliance therewith on the ground that he is engaged in interstate or foreign commerce, or that the State law does not distinguish between employees engaged in interstate or foreign commerce and those engaged in intrastate commerce. It is no longer debatable that Congress, in the exercise of the commerce power, may authorize the states, in specified ways, to regulate interstate commerce or impose burdens upon it. </vt:lpstr>
      <vt:lpstr>notice?</vt:lpstr>
      <vt:lpstr>We are likewise unable to conclude that the service of the process within the state upon an agent whose activities establish appellant's "presence" there was not sufficient notice of the suit, or that the suit was so unrelated to those activities as to make the agent an inappropriate vehicle for communicating the notice. It is enough that appellant has established such contacts with the state that the particular form of substituted service adopted there gives reasonable assurance that the notice will be actual.</vt:lpstr>
      <vt:lpstr>PJ?</vt:lpstr>
      <vt:lpstr>Historically, the jurisdiction of courts to render judgment in personam is grounded on their de facto power over the defendant's person. Hence, his presence within the territorial jurisdiction of a court was prerequisite to its rendition of a judgment personally binding him. But now that the capias ad respondendum has given way to personal service of summons or other form of notice, due process requires only that, in order to subject a defendant to a judgment in personam, if he be not present within the territory of the forum, he have certain minimum contacts with it such that the maintenance of the suit does not offend "traditional notions of fair play and substantial justice."</vt:lpstr>
      <vt:lpstr>To say that the corporation is so far "present" there as to satisfy due process requirements, for purposes of taxation or the maintenance of suits against it in the courts of the state, is to beg the question to be decided. For the terms "present" or "presence" are used merely to symbolize those activities of the corporation's agent within the state which courts will deem to be sufficient to satisfy the demands of due process. Those demands may be met by such contacts of the corporation with the state of the forum as make it reasonable, in the context of our federal system of government, to require the corporation to defend the particular suit which is brought there. An "estimate of the inconveniences" which would result to the corporation from a trial away from its "home" or principal place of business is relevant in this connection. </vt:lpstr>
      <vt:lpstr>“reasonableness”  including convenience, e.g. burden on D of going to forum state  </vt:lpstr>
      <vt:lpstr>The D Corp. has its headquarters in Camden, New Jersey, a few miles from the state court in Pennsylvania.  It has no contacts with Pa. but it would be very convenient for the D Corp. to litigate there.  Is there PJ of the D Corp. in Pa. state court?</vt:lpstr>
      <vt:lpstr>New Theory of Personal Jurisdictional Power</vt:lpstr>
      <vt:lpstr>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vt:lpstr>
      <vt:lpstr>recharacterization of cases under Pennoyer framework in the light of the new power theory</vt:lpstr>
      <vt:lpstr>‘Presence' in the state in this sense has never been doubted when the activities of the corporation there have not only been continuous and systematic, but also give rise to the liabilities sued on, even though no consent to be sued or authorization to an agent to accept service of process has been given. </vt:lpstr>
      <vt:lpstr>Conversely it has been generally recognized that the casual presence of the corporate agent or even his conduct of single or isolated items of activities in a state in the corporation's behalf are not enough to subject it to suit on causes of action unconnected with the activities there. </vt:lpstr>
      <vt:lpstr>While it has been held in cases on which appellant relies that continuous activity of some sorts within a state is not enough to support the demand that the corporation be amenable to suits unrelated to that activity, there have been instances in which the continuous corporate operations within a state were thought so substantial and of such a nature as to justify suit against it on causes of action arising from dealings entirely distinct from those activities. </vt:lpstr>
      <vt:lpstr>Finally, although the commission of some single or occasional acts of the corporate agent in a state sufficient to impose an obligation or liability on the corporation has not been thought to confer upon the state authority to enforce it, other such acts, because of their nature and quality and the circumstances of their commission, may be deemed sufficient to render the corporation liable to suit.</vt:lpstr>
      <vt:lpstr>True, some of the decisions holding the corporation amenable to suit have been supported by resort to the legal fiction that it has given its consent to service and suit, consent being implied from its presence in the state through the acts of its authorized agents. But more realistically it may be said that those authorized acts were of such a nature as to justify the fiction.</vt:lpstr>
      <vt:lpstr>activities are continuous and systematic &amp; give rise to liabilities sued upon </vt:lpstr>
      <vt:lpstr>casual presence, single isolated activities - suit unconnected with activities in state </vt:lpstr>
      <vt:lpstr>substantial continuous activity - suit concerning activities entirely distinct from those in the state</vt:lpstr>
      <vt:lpstr>single or occasional acts had nature and quality making corporation amenable to suit - related to cause of action</vt:lpstr>
      <vt:lpstr>specific jurisdiction  pj only for specific causes of action  the activities giving rise to pj include those giving rise to the cause of action</vt:lpstr>
      <vt:lpstr>D (a domiciliary of Cal.) enters Va. and batters P  a Va. state court has specific pj over D for the battery  not for P’s action against D for breach of a contract negotiated and signed in Cal. with performance to be in Cal.</vt:lpstr>
      <vt:lpstr>compare general jurisdiction  a Cal. state court has general pj over D (by virtue of Cal. being D’s domicile)  D can be sued on any cause of action in Cal. State court</vt:lpstr>
      <vt:lpstr>something in between…?  category jurisdiction:   PJ for a category of (not all) causes of action, even when nothing about the transaction giving rise to the cause of action occurred in the forum state</vt:lpstr>
      <vt:lpstr>Black’s opinion?</vt:lpstr>
      <vt:lpstr>Black: There is a strong emotional appeal in the words "fair play," "justice," and "reasonableness." But they were not chosen by those who wrote the original Constitution or the Fourteenth Amendment as a measuring rod for this Court to use in invalidating State or Federal laws passed by elected legislative representatives. No one, not even those who most feared a democratic government, ever formally proposed that courts should be given power to invalidate legislation under any such elastic standards.  … For application of this natural law concept, whether under the terms "reasonableness," "justice," or "fair play," makes judges the supreme arbiters of the country's laws and practices. This result, I believe, alters the form of government our Constitution provides. I cannot agree.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12</cp:revision>
  <cp:lastPrinted>2016-09-21T15:43:04Z</cp:lastPrinted>
  <dcterms:created xsi:type="dcterms:W3CDTF">2016-09-19T07:34:20Z</dcterms:created>
  <dcterms:modified xsi:type="dcterms:W3CDTF">2016-09-21T17:29:49Z</dcterms:modified>
</cp:coreProperties>
</file>