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79" r:id="rId3"/>
    <p:sldId id="335" r:id="rId4"/>
    <p:sldId id="348" r:id="rId5"/>
    <p:sldId id="364" r:id="rId6"/>
    <p:sldId id="367" r:id="rId7"/>
    <p:sldId id="369" r:id="rId8"/>
    <p:sldId id="370" r:id="rId9"/>
    <p:sldId id="376" r:id="rId10"/>
    <p:sldId id="377" r:id="rId11"/>
    <p:sldId id="374" r:id="rId12"/>
    <p:sldId id="375" r:id="rId13"/>
    <p:sldId id="274" r:id="rId14"/>
    <p:sldId id="275" r:id="rId15"/>
    <p:sldId id="276" r:id="rId16"/>
    <p:sldId id="277" r:id="rId17"/>
    <p:sldId id="322" r:id="rId18"/>
    <p:sldId id="278" r:id="rId19"/>
    <p:sldId id="279" r:id="rId20"/>
    <p:sldId id="280" r:id="rId21"/>
    <p:sldId id="281" r:id="rId22"/>
    <p:sldId id="282" r:id="rId23"/>
    <p:sldId id="283" r:id="rId24"/>
    <p:sldId id="284" r:id="rId25"/>
    <p:sldId id="285" r:id="rId26"/>
    <p:sldId id="286" r:id="rId27"/>
    <p:sldId id="378"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8" autoAdjust="0"/>
    <p:restoredTop sz="94660"/>
  </p:normalViewPr>
  <p:slideViewPr>
    <p:cSldViewPr snapToGrid="0">
      <p:cViewPr varScale="1">
        <p:scale>
          <a:sx n="78" d="100"/>
          <a:sy n="78" d="100"/>
        </p:scale>
        <p:origin x="5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A44D5C-6F3F-4033-94F0-650AE484522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97831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44D5C-6F3F-4033-94F0-650AE484522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95392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44D5C-6F3F-4033-94F0-650AE484522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45400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44D5C-6F3F-4033-94F0-650AE484522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79609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A44D5C-6F3F-4033-94F0-650AE484522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401388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A44D5C-6F3F-4033-94F0-650AE484522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76453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A44D5C-6F3F-4033-94F0-650AE484522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68554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A44D5C-6F3F-4033-94F0-650AE484522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10455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44D5C-6F3F-4033-94F0-650AE484522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66342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44D5C-6F3F-4033-94F0-650AE484522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78759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44D5C-6F3F-4033-94F0-650AE484522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55047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44D5C-6F3F-4033-94F0-650AE484522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1AE61-FB71-4F43-845B-9AE9870EDE33}" type="slidenum">
              <a:rPr lang="en-US" smtClean="0"/>
              <a:t>‹#›</a:t>
            </a:fld>
            <a:endParaRPr lang="en-US"/>
          </a:p>
        </p:txBody>
      </p:sp>
    </p:spTree>
    <p:extLst>
      <p:ext uri="{BB962C8B-B14F-4D97-AF65-F5344CB8AC3E}">
        <p14:creationId xmlns:p14="http://schemas.microsoft.com/office/powerpoint/2010/main" val="425684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Sept. </a:t>
            </a:r>
            <a:r>
              <a:rPr lang="en-US" altLang="en-US" smtClean="0"/>
              <a:t>19</a:t>
            </a:r>
            <a:endParaRPr lang="en-US" altLang="en-US" dirty="0" smtClean="0"/>
          </a:p>
        </p:txBody>
      </p:sp>
    </p:spTree>
    <p:extLst>
      <p:ext uri="{BB962C8B-B14F-4D97-AF65-F5344CB8AC3E}">
        <p14:creationId xmlns:p14="http://schemas.microsoft.com/office/powerpoint/2010/main" val="802206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274638"/>
            <a:ext cx="8458200" cy="6049962"/>
          </a:xfrm>
        </p:spPr>
        <p:txBody>
          <a:bodyPr/>
          <a:lstStyle/>
          <a:p>
            <a:pPr eaLnBrk="1" hangingPunct="1"/>
            <a:r>
              <a:rPr lang="en-CA" altLang="en-US" sz="3600" smtClean="0"/>
              <a:t>exception to prohibition on aggregation concerning multiple parties – </a:t>
            </a:r>
            <a:br>
              <a:rPr lang="en-CA" altLang="en-US" sz="3600" smtClean="0"/>
            </a:br>
            <a:r>
              <a:rPr lang="en-CA" altLang="en-US" sz="3600" smtClean="0"/>
              <a:t/>
            </a:r>
            <a:br>
              <a:rPr lang="en-CA" altLang="en-US" sz="3600" smtClean="0"/>
            </a:br>
            <a:r>
              <a:rPr lang="en-CA" altLang="en-US" sz="3600" smtClean="0"/>
              <a:t>common and undivided right</a:t>
            </a:r>
            <a:endParaRPr lang="en-US" altLang="en-US" sz="3600" smtClean="0"/>
          </a:p>
        </p:txBody>
      </p:sp>
    </p:spTree>
    <p:extLst>
      <p:ext uri="{BB962C8B-B14F-4D97-AF65-F5344CB8AC3E}">
        <p14:creationId xmlns:p14="http://schemas.microsoft.com/office/powerpoint/2010/main" val="1765812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752600" y="304800"/>
            <a:ext cx="8382000" cy="6400800"/>
          </a:xfrm>
        </p:spPr>
        <p:txBody>
          <a:bodyPr/>
          <a:lstStyle/>
          <a:p>
            <a:pPr algn="l" eaLnBrk="1" hangingPunct="1"/>
            <a:r>
              <a:rPr lang="en-CA" altLang="en-US" sz="3600"/>
              <a:t>Someone has died. The two children of the decedent (P1 (NY) and P2 (NY)) are the distributees of his estate -- that is, they have a right to inherit. P1 and P2 bring an action against the executor of the estate (D (CA)), who, they allege, has absconded with $80,000. $40,000 of that should go to P1 and $40,000 to P2. </a:t>
            </a:r>
            <a:endParaRPr lang="en-US" altLang="en-US" sz="3600"/>
          </a:p>
        </p:txBody>
      </p:sp>
    </p:spTree>
    <p:extLst>
      <p:ext uri="{BB962C8B-B14F-4D97-AF65-F5344CB8AC3E}">
        <p14:creationId xmlns:p14="http://schemas.microsoft.com/office/powerpoint/2010/main" val="1782242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28800" y="1063626"/>
            <a:ext cx="8534400" cy="4708525"/>
          </a:xfrm>
        </p:spPr>
        <p:txBody>
          <a:bodyPr>
            <a:normAutofit fontScale="90000"/>
          </a:bodyPr>
          <a:lstStyle/>
          <a:p>
            <a:pPr algn="l" eaLnBrk="1" hangingPunct="1"/>
            <a:r>
              <a:rPr lang="en-US" altLang="en-US" smtClean="0"/>
              <a:t>P1 and P2 are suing D. (P1 and P2 each have property adjoining D's.) P1 and P2 ask the court to enjoin D from polluting their property by shutting down his rendering plant. Assume that the cost to D in lost revenue if he shuts down the plant is $140,000. Is the amount in controversy satisfied for diversity? </a:t>
            </a:r>
          </a:p>
        </p:txBody>
      </p:sp>
    </p:spTree>
    <p:extLst>
      <p:ext uri="{BB962C8B-B14F-4D97-AF65-F5344CB8AC3E}">
        <p14:creationId xmlns:p14="http://schemas.microsoft.com/office/powerpoint/2010/main" val="2622760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06960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952750" y="1063626"/>
            <a:ext cx="6229350" cy="4765675"/>
          </a:xfrm>
        </p:spPr>
        <p:txBody>
          <a:bodyPr/>
          <a:lstStyle/>
          <a:p>
            <a:pPr eaLnBrk="1" hangingPunct="1"/>
            <a:r>
              <a:rPr lang="en-US" altLang="en-US" smtClean="0"/>
              <a:t>distinguish PJ from</a:t>
            </a:r>
            <a:br>
              <a:rPr lang="en-US" altLang="en-US" smtClean="0"/>
            </a:br>
            <a:r>
              <a:rPr lang="en-US" altLang="en-US" smtClean="0"/>
              <a:t>choice of law</a:t>
            </a:r>
          </a:p>
        </p:txBody>
      </p:sp>
    </p:spTree>
    <p:extLst>
      <p:ext uri="{BB962C8B-B14F-4D97-AF65-F5344CB8AC3E}">
        <p14:creationId xmlns:p14="http://schemas.microsoft.com/office/powerpoint/2010/main" val="1327501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00200" y="1063626"/>
            <a:ext cx="8763000" cy="4651375"/>
          </a:xfrm>
        </p:spPr>
        <p:txBody>
          <a:bodyPr/>
          <a:lstStyle/>
          <a:p>
            <a:pPr algn="l" eaLnBrk="1" hangingPunct="1"/>
            <a:r>
              <a:rPr lang="en-US" altLang="en-US" smtClean="0"/>
              <a:t>- P and D are New Yorkers who get in a brawl in New York</a:t>
            </a:r>
            <a:br>
              <a:rPr lang="en-US" altLang="en-US" smtClean="0"/>
            </a:br>
            <a:r>
              <a:rPr lang="en-US" altLang="en-US" smtClean="0"/>
              <a:t>- D is in Oregon on business trip</a:t>
            </a:r>
            <a:br>
              <a:rPr lang="en-US" altLang="en-US" smtClean="0"/>
            </a:br>
            <a:r>
              <a:rPr lang="en-US" altLang="en-US" smtClean="0"/>
              <a:t>- P sues D in Oregon state court</a:t>
            </a:r>
            <a:br>
              <a:rPr lang="en-US" altLang="en-US" smtClean="0"/>
            </a:br>
            <a:r>
              <a:rPr lang="en-US" altLang="en-US" smtClean="0"/>
              <a:t>- D is served in Oregon with summons and complaint</a:t>
            </a:r>
            <a:br>
              <a:rPr lang="en-US" altLang="en-US" smtClean="0"/>
            </a:br>
            <a:endParaRPr lang="en-US" altLang="en-US" smtClean="0"/>
          </a:p>
        </p:txBody>
      </p:sp>
    </p:spTree>
    <p:extLst>
      <p:ext uri="{BB962C8B-B14F-4D97-AF65-F5344CB8AC3E}">
        <p14:creationId xmlns:p14="http://schemas.microsoft.com/office/powerpoint/2010/main" val="3690605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229350" cy="4479925"/>
          </a:xfrm>
        </p:spPr>
        <p:txBody>
          <a:bodyPr/>
          <a:lstStyle/>
          <a:p>
            <a:pPr eaLnBrk="1" hangingPunct="1"/>
            <a:r>
              <a:rPr lang="en-US" altLang="en-US" smtClean="0"/>
              <a:t>distinguish PJ from</a:t>
            </a:r>
            <a:br>
              <a:rPr lang="en-US" altLang="en-US" smtClean="0"/>
            </a:br>
            <a:r>
              <a:rPr lang="en-US" altLang="en-US" smtClean="0"/>
              <a:t>subject matter jurisdiction</a:t>
            </a:r>
          </a:p>
        </p:txBody>
      </p:sp>
    </p:spTree>
    <p:extLst>
      <p:ext uri="{BB962C8B-B14F-4D97-AF65-F5344CB8AC3E}">
        <p14:creationId xmlns:p14="http://schemas.microsoft.com/office/powerpoint/2010/main" val="623087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41120" y="426720"/>
            <a:ext cx="9022080" cy="6010656"/>
          </a:xfrm>
        </p:spPr>
        <p:txBody>
          <a:bodyPr>
            <a:normAutofit/>
          </a:bodyPr>
          <a:lstStyle/>
          <a:p>
            <a:r>
              <a:rPr lang="en-US" altLang="en-US" dirty="0" smtClean="0"/>
              <a:t>- P (NY) slips and falls in D’s (Germany) store in Germany</a:t>
            </a:r>
            <a:br>
              <a:rPr lang="en-US" altLang="en-US" dirty="0" smtClean="0"/>
            </a:br>
            <a:r>
              <a:rPr lang="en-US" altLang="en-US" dirty="0" smtClean="0"/>
              <a:t>- D has no connection with US </a:t>
            </a:r>
            <a:br>
              <a:rPr lang="en-US" altLang="en-US" dirty="0" smtClean="0"/>
            </a:br>
            <a:r>
              <a:rPr lang="en-US" altLang="en-US" dirty="0" smtClean="0"/>
              <a:t>- P sues D in in state court in NY asking for $100,000</a:t>
            </a:r>
            <a:br>
              <a:rPr lang="en-US" altLang="en-US" dirty="0" smtClean="0"/>
            </a:br>
            <a:r>
              <a:rPr lang="en-US" altLang="en-US" dirty="0" smtClean="0"/>
              <a:t>- D is served in Germany</a:t>
            </a:r>
            <a:br>
              <a:rPr lang="en-US" altLang="en-US" dirty="0" smtClean="0"/>
            </a:br>
            <a:r>
              <a:rPr lang="en-US" altLang="en-US" dirty="0" smtClean="0"/>
              <a:t>with the summons and complaint</a:t>
            </a:r>
          </a:p>
        </p:txBody>
      </p:sp>
    </p:spTree>
    <p:extLst>
      <p:ext uri="{BB962C8B-B14F-4D97-AF65-F5344CB8AC3E}">
        <p14:creationId xmlns:p14="http://schemas.microsoft.com/office/powerpoint/2010/main" val="3111086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952750" y="1063626"/>
            <a:ext cx="6229350" cy="4479925"/>
          </a:xfrm>
        </p:spPr>
        <p:txBody>
          <a:bodyPr/>
          <a:lstStyle/>
          <a:p>
            <a:pPr eaLnBrk="1" hangingPunct="1"/>
            <a:r>
              <a:rPr lang="en-US" altLang="en-US" smtClean="0"/>
              <a:t>distinguish PJ from</a:t>
            </a:r>
            <a:br>
              <a:rPr lang="en-US" altLang="en-US" smtClean="0"/>
            </a:br>
            <a:r>
              <a:rPr lang="en-US" altLang="en-US" smtClean="0"/>
              <a:t>service/notice</a:t>
            </a:r>
          </a:p>
        </p:txBody>
      </p:sp>
    </p:spTree>
    <p:extLst>
      <p:ext uri="{BB962C8B-B14F-4D97-AF65-F5344CB8AC3E}">
        <p14:creationId xmlns:p14="http://schemas.microsoft.com/office/powerpoint/2010/main" val="2291211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209800" y="1143001"/>
            <a:ext cx="7200900" cy="4708525"/>
          </a:xfrm>
        </p:spPr>
        <p:txBody>
          <a:bodyPr/>
          <a:lstStyle/>
          <a:p>
            <a:pPr algn="l" eaLnBrk="1" hangingPunct="1"/>
            <a:r>
              <a:rPr lang="en-US" altLang="en-US" smtClean="0"/>
              <a:t>- P and D are New Yorkers who get in a brawl in New York</a:t>
            </a:r>
            <a:br>
              <a:rPr lang="en-US" altLang="en-US" smtClean="0"/>
            </a:br>
            <a:r>
              <a:rPr lang="en-US" altLang="en-US" smtClean="0"/>
              <a:t>- P sues D in Oregon state court</a:t>
            </a:r>
            <a:br>
              <a:rPr lang="en-US" altLang="en-US" smtClean="0"/>
            </a:br>
            <a:r>
              <a:rPr lang="en-US" altLang="en-US" smtClean="0"/>
              <a:t>- D is served in New York with summons and complaint</a:t>
            </a:r>
            <a:br>
              <a:rPr lang="en-US" altLang="en-US" smtClean="0"/>
            </a:br>
            <a:endParaRPr lang="en-US" altLang="en-US" smtClean="0"/>
          </a:p>
        </p:txBody>
      </p:sp>
    </p:spTree>
    <p:extLst>
      <p:ext uri="{BB962C8B-B14F-4D97-AF65-F5344CB8AC3E}">
        <p14:creationId xmlns:p14="http://schemas.microsoft.com/office/powerpoint/2010/main" val="248339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825610"/>
          </a:xfrm>
        </p:spPr>
        <p:txBody>
          <a:bodyPr/>
          <a:lstStyle/>
          <a:p>
            <a:pPr algn="ctr"/>
            <a:r>
              <a:rPr lang="en-US" dirty="0"/>
              <a:t>f</a:t>
            </a:r>
            <a:r>
              <a:rPr lang="en-US" dirty="0" smtClean="0"/>
              <a:t>ederal SMJ</a:t>
            </a:r>
            <a:endParaRPr lang="en-US" dirty="0"/>
          </a:p>
        </p:txBody>
      </p:sp>
    </p:spTree>
    <p:extLst>
      <p:ext uri="{BB962C8B-B14F-4D97-AF65-F5344CB8AC3E}">
        <p14:creationId xmlns:p14="http://schemas.microsoft.com/office/powerpoint/2010/main" val="3539146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354762"/>
          </a:xfrm>
        </p:spPr>
        <p:txBody>
          <a:bodyPr/>
          <a:lstStyle/>
          <a:p>
            <a:pPr algn="l"/>
            <a:r>
              <a:rPr lang="en-US" altLang="en-US" smtClean="0"/>
              <a:t>- P and D are New Yorkers who get in a brawl in New York</a:t>
            </a:r>
            <a:br>
              <a:rPr lang="en-US" altLang="en-US" smtClean="0"/>
            </a:br>
            <a:r>
              <a:rPr lang="en-US" altLang="en-US" smtClean="0"/>
              <a:t>- P sues D in New York state court</a:t>
            </a:r>
            <a:br>
              <a:rPr lang="en-US" altLang="en-US" smtClean="0"/>
            </a:br>
            <a:r>
              <a:rPr lang="en-US" altLang="en-US" smtClean="0"/>
              <a:t>- P serves D by taking the summons and complaint and flushing it down the toilet </a:t>
            </a:r>
          </a:p>
        </p:txBody>
      </p:sp>
    </p:spTree>
    <p:extLst>
      <p:ext uri="{BB962C8B-B14F-4D97-AF65-F5344CB8AC3E}">
        <p14:creationId xmlns:p14="http://schemas.microsoft.com/office/powerpoint/2010/main" val="3688407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651375"/>
          </a:xfrm>
        </p:spPr>
        <p:txBody>
          <a:bodyPr/>
          <a:lstStyle/>
          <a:p>
            <a:pPr eaLnBrk="1" hangingPunct="1"/>
            <a:r>
              <a:rPr lang="en-US" altLang="en-US" smtClean="0"/>
              <a:t>Pennoyer v Neff (US 1878)</a:t>
            </a:r>
          </a:p>
        </p:txBody>
      </p:sp>
    </p:spTree>
    <p:extLst>
      <p:ext uri="{BB962C8B-B14F-4D97-AF65-F5344CB8AC3E}">
        <p14:creationId xmlns:p14="http://schemas.microsoft.com/office/powerpoint/2010/main" val="2126553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278562"/>
          </a:xfrm>
        </p:spPr>
        <p:txBody>
          <a:bodyPr/>
          <a:lstStyle/>
          <a:p>
            <a:pPr algn="l"/>
            <a:r>
              <a:rPr lang="en-US" altLang="en-US" sz="3200" dirty="0"/>
              <a:t>Mitchell v. </a:t>
            </a:r>
            <a:r>
              <a:rPr lang="en-US" altLang="en-US" sz="3200" dirty="0" smtClean="0"/>
              <a:t>Neff</a:t>
            </a:r>
            <a:r>
              <a:rPr lang="en-US" altLang="en-US" sz="3200" dirty="0"/>
              <a:t/>
            </a:r>
            <a:br>
              <a:rPr lang="en-US" altLang="en-US" sz="3200" dirty="0"/>
            </a:br>
            <a:r>
              <a:rPr lang="en-US" altLang="en-US" sz="3200" dirty="0"/>
              <a:t/>
            </a:r>
            <a:br>
              <a:rPr lang="en-US" altLang="en-US" sz="3200" dirty="0"/>
            </a:br>
            <a:r>
              <a:rPr lang="en-US" altLang="en-US" sz="3200" dirty="0"/>
              <a:t>- Mitchell sues Neff for unpaid legal services in Oregon state court</a:t>
            </a:r>
            <a:br>
              <a:rPr lang="en-US" altLang="en-US" sz="3200" dirty="0"/>
            </a:br>
            <a:r>
              <a:rPr lang="en-US" altLang="en-US" sz="3200" dirty="0"/>
              <a:t>- Neff has moved to Cal.</a:t>
            </a:r>
            <a:br>
              <a:rPr lang="en-US" altLang="en-US" sz="3200" dirty="0"/>
            </a:br>
            <a:r>
              <a:rPr lang="en-US" altLang="en-US" sz="3200" dirty="0"/>
              <a:t>- the alleged source of PJ over Neff is his Oregon property</a:t>
            </a:r>
            <a:br>
              <a:rPr lang="en-US" altLang="en-US" sz="3200" dirty="0"/>
            </a:br>
            <a:r>
              <a:rPr lang="en-US" altLang="en-US" sz="3200" dirty="0"/>
              <a:t>- service was by a publication that had practically no circulation outside Oregon</a:t>
            </a:r>
            <a:br>
              <a:rPr lang="en-US" altLang="en-US" sz="3200" dirty="0"/>
            </a:br>
            <a:r>
              <a:rPr lang="en-US" altLang="en-US" sz="3200" dirty="0"/>
              <a:t>- Neff defaults</a:t>
            </a:r>
            <a:br>
              <a:rPr lang="en-US" altLang="en-US" sz="3200" dirty="0"/>
            </a:br>
            <a:r>
              <a:rPr lang="en-US" altLang="en-US" sz="3200" dirty="0"/>
              <a:t>- the Ore. </a:t>
            </a:r>
            <a:r>
              <a:rPr lang="en-US" altLang="en-US" sz="3200" dirty="0" smtClean="0"/>
              <a:t>state </a:t>
            </a:r>
            <a:r>
              <a:rPr lang="en-US" altLang="en-US" sz="3200" dirty="0"/>
              <a:t>court attaches the land and sells it in payment of the debt to...Mitchell himself</a:t>
            </a:r>
            <a:br>
              <a:rPr lang="en-US" altLang="en-US" sz="3200" dirty="0"/>
            </a:br>
            <a:r>
              <a:rPr lang="en-US" altLang="en-US" sz="3200" dirty="0"/>
              <a:t>- Mitchell sells it to </a:t>
            </a:r>
            <a:r>
              <a:rPr lang="en-US" altLang="en-US" sz="3200" dirty="0" err="1"/>
              <a:t>Pennoyer</a:t>
            </a:r>
            <a:endParaRPr lang="en-US" altLang="en-US" sz="3200" dirty="0"/>
          </a:p>
        </p:txBody>
      </p:sp>
    </p:spTree>
    <p:extLst>
      <p:ext uri="{BB962C8B-B14F-4D97-AF65-F5344CB8AC3E}">
        <p14:creationId xmlns:p14="http://schemas.microsoft.com/office/powerpoint/2010/main" val="1843451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686800" cy="6430962"/>
          </a:xfrm>
        </p:spPr>
        <p:txBody>
          <a:bodyPr/>
          <a:lstStyle/>
          <a:p>
            <a:pPr algn="l"/>
            <a:r>
              <a:rPr lang="en-US" altLang="en-US" sz="3600" dirty="0"/>
              <a:t>Neff v. </a:t>
            </a:r>
            <a:r>
              <a:rPr lang="en-US" altLang="en-US" sz="3600" dirty="0" err="1"/>
              <a:t>Pennoyer</a:t>
            </a:r>
            <a:r>
              <a:rPr lang="en-US" altLang="en-US" sz="3600" dirty="0"/>
              <a:t/>
            </a:r>
            <a:br>
              <a:rPr lang="en-US" altLang="en-US" sz="3600" dirty="0"/>
            </a:br>
            <a:r>
              <a:rPr lang="en-US" altLang="en-US" sz="3600" dirty="0"/>
              <a:t>- Neff finds out, sues </a:t>
            </a:r>
            <a:r>
              <a:rPr lang="en-US" altLang="en-US" sz="3600" dirty="0" err="1"/>
              <a:t>Pennoyer</a:t>
            </a:r>
            <a:r>
              <a:rPr lang="en-US" altLang="en-US" sz="3600" dirty="0"/>
              <a:t> in ejectment in </a:t>
            </a:r>
            <a:r>
              <a:rPr lang="en-US" altLang="en-US" sz="3600" i="1" dirty="0"/>
              <a:t>federal</a:t>
            </a:r>
            <a:r>
              <a:rPr lang="en-US" altLang="en-US" sz="3600" dirty="0"/>
              <a:t> court in Ore.</a:t>
            </a:r>
            <a:br>
              <a:rPr lang="en-US" altLang="en-US" sz="3600" dirty="0"/>
            </a:br>
            <a:r>
              <a:rPr lang="en-US" altLang="en-US" sz="3600" dirty="0"/>
              <a:t>- diversity case</a:t>
            </a:r>
            <a:br>
              <a:rPr lang="en-US" altLang="en-US" sz="3600" dirty="0"/>
            </a:br>
            <a:r>
              <a:rPr lang="en-US" altLang="en-US" sz="3600" dirty="0"/>
              <a:t>- </a:t>
            </a:r>
            <a:r>
              <a:rPr lang="en-US" altLang="en-US" sz="3600" dirty="0" err="1"/>
              <a:t>Pennoyer</a:t>
            </a:r>
            <a:r>
              <a:rPr lang="en-US" altLang="en-US" sz="3600" dirty="0"/>
              <a:t> claims it is his, because it was Mitchell’s, who got it pursuant to the enforcement of a valid Ore. </a:t>
            </a:r>
            <a:r>
              <a:rPr lang="en-US" altLang="en-US" sz="3600" dirty="0" smtClean="0"/>
              <a:t>state </a:t>
            </a:r>
            <a:r>
              <a:rPr lang="en-US" altLang="en-US" sz="3600" dirty="0" err="1"/>
              <a:t>ct</a:t>
            </a:r>
            <a:r>
              <a:rPr lang="en-US" altLang="en-US" sz="3600" dirty="0"/>
              <a:t> judgment</a:t>
            </a:r>
            <a:br>
              <a:rPr lang="en-US" altLang="en-US" sz="3600" dirty="0"/>
            </a:br>
            <a:r>
              <a:rPr lang="en-US" altLang="en-US" sz="3600" dirty="0"/>
              <a:t>- so Neff is collateral attacking the validity of the judgment in Mitchell v. Neff</a:t>
            </a:r>
            <a:br>
              <a:rPr lang="en-US" altLang="en-US" sz="3600" dirty="0"/>
            </a:br>
            <a:r>
              <a:rPr lang="en-US" altLang="en-US" sz="3600" dirty="0"/>
              <a:t>- was there PJ?</a:t>
            </a:r>
            <a:br>
              <a:rPr lang="en-US" altLang="en-US" sz="3600" dirty="0"/>
            </a:br>
            <a:r>
              <a:rPr lang="en-US" altLang="en-US" sz="3600" dirty="0"/>
              <a:t>- federal trial court says no</a:t>
            </a:r>
            <a:br>
              <a:rPr lang="en-US" altLang="en-US" sz="3600" dirty="0"/>
            </a:br>
            <a:r>
              <a:rPr lang="en-US" altLang="en-US" sz="3600" dirty="0"/>
              <a:t>- US </a:t>
            </a:r>
            <a:r>
              <a:rPr lang="en-US" altLang="en-US" sz="3600" dirty="0" err="1"/>
              <a:t>SCt</a:t>
            </a:r>
            <a:r>
              <a:rPr lang="en-US" altLang="en-US" sz="3600" dirty="0"/>
              <a:t> affirms (for different reasons)</a:t>
            </a:r>
          </a:p>
        </p:txBody>
      </p:sp>
    </p:spTree>
    <p:extLst>
      <p:ext uri="{BB962C8B-B14F-4D97-AF65-F5344CB8AC3E}">
        <p14:creationId xmlns:p14="http://schemas.microsoft.com/office/powerpoint/2010/main" val="1129524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52600" y="76200"/>
            <a:ext cx="8915400" cy="6705600"/>
          </a:xfrm>
        </p:spPr>
        <p:txBody>
          <a:bodyPr/>
          <a:lstStyle/>
          <a:p>
            <a:pPr algn="l"/>
            <a:r>
              <a:rPr lang="en-US" altLang="en-US" sz="3200" dirty="0"/>
              <a:t>1) dicta: the matter going forward will be governed by the 14</a:t>
            </a:r>
            <a:r>
              <a:rPr lang="en-US" altLang="en-US" sz="3200" baseline="30000" dirty="0"/>
              <a:t>th</a:t>
            </a:r>
            <a:r>
              <a:rPr lang="en-US" altLang="en-US" sz="3200" dirty="0"/>
              <a:t> A.</a:t>
            </a:r>
            <a:br>
              <a:rPr lang="en-US" altLang="en-US" sz="3200" dirty="0"/>
            </a:br>
            <a:r>
              <a:rPr lang="en-US" altLang="en-US" sz="3200" dirty="0"/>
              <a:t>- but not in the present case, because the 14</a:t>
            </a:r>
            <a:r>
              <a:rPr lang="en-US" altLang="en-US" sz="3200" baseline="30000" dirty="0"/>
              <a:t>th</a:t>
            </a:r>
            <a:r>
              <a:rPr lang="en-US" altLang="en-US" sz="3200" dirty="0"/>
              <a:t> A. had not been ratified when Mitchell v. Neff occurred</a:t>
            </a:r>
            <a:br>
              <a:rPr lang="en-US" altLang="en-US" sz="3200" dirty="0"/>
            </a:br>
            <a:r>
              <a:rPr lang="en-US" altLang="en-US" sz="3200" dirty="0"/>
              <a:t>- the question must be answered according to international law on the recognition of foreign judgments (as interpreted by federal courts)</a:t>
            </a:r>
            <a:br>
              <a:rPr lang="en-US" altLang="en-US" sz="3200" dirty="0"/>
            </a:br>
            <a:r>
              <a:rPr lang="en-US" altLang="en-US" sz="3200" dirty="0"/>
              <a:t/>
            </a:r>
            <a:br>
              <a:rPr lang="en-US" altLang="en-US" sz="3200" dirty="0"/>
            </a:br>
            <a:r>
              <a:rPr lang="en-US" altLang="en-US" sz="3200" dirty="0"/>
              <a:t>2) there was no PJ, despite the fact that Neff had property in Oregon, because the property was not attached at the outset of the </a:t>
            </a:r>
            <a:r>
              <a:rPr lang="en-US" altLang="en-US" sz="3200" dirty="0" smtClean="0"/>
              <a:t>suit</a:t>
            </a:r>
            <a:endParaRPr lang="en-US" altLang="en-US" sz="3200" dirty="0"/>
          </a:p>
        </p:txBody>
      </p:sp>
    </p:spTree>
    <p:extLst>
      <p:ext uri="{BB962C8B-B14F-4D97-AF65-F5344CB8AC3E}">
        <p14:creationId xmlns:p14="http://schemas.microsoft.com/office/powerpoint/2010/main" val="1192125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1063626"/>
            <a:ext cx="6229350" cy="4479925"/>
          </a:xfrm>
        </p:spPr>
        <p:txBody>
          <a:bodyPr/>
          <a:lstStyle/>
          <a:p>
            <a:pPr eaLnBrk="1" hangingPunct="1"/>
            <a:r>
              <a:rPr lang="en-US" altLang="en-US" smtClean="0"/>
              <a:t>distinguish PJ from</a:t>
            </a:r>
            <a:br>
              <a:rPr lang="en-US" altLang="en-US" smtClean="0"/>
            </a:br>
            <a:r>
              <a:rPr lang="en-US" altLang="en-US" smtClean="0"/>
              <a:t>forms of preliminary relief</a:t>
            </a:r>
          </a:p>
        </p:txBody>
      </p:sp>
    </p:spTree>
    <p:extLst>
      <p:ext uri="{BB962C8B-B14F-4D97-AF65-F5344CB8AC3E}">
        <p14:creationId xmlns:p14="http://schemas.microsoft.com/office/powerpoint/2010/main" val="516225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274638"/>
            <a:ext cx="8305800" cy="6354762"/>
          </a:xfrm>
        </p:spPr>
        <p:txBody>
          <a:bodyPr/>
          <a:lstStyle/>
          <a:p>
            <a:pPr algn="l"/>
            <a:r>
              <a:rPr lang="en-US" altLang="en-US" smtClean="0"/>
              <a:t>- Mitchell sues Neff in state court in Oregon</a:t>
            </a:r>
            <a:br>
              <a:rPr lang="en-US" altLang="en-US" smtClean="0"/>
            </a:br>
            <a:r>
              <a:rPr lang="en-US" altLang="en-US" smtClean="0"/>
              <a:t>- the source of PJ is property Neff has in Oregon, identified at the initiation of the lawsuit</a:t>
            </a:r>
            <a:br>
              <a:rPr lang="en-US" altLang="en-US" smtClean="0"/>
            </a:br>
            <a:r>
              <a:rPr lang="en-US" altLang="en-US" smtClean="0"/>
              <a:t>- it does not look like Neff is at risk of selling is property to escape jurisdiction, so the court refrains from attaching the property</a:t>
            </a:r>
          </a:p>
        </p:txBody>
      </p:sp>
    </p:spTree>
    <p:extLst>
      <p:ext uri="{BB962C8B-B14F-4D97-AF65-F5344CB8AC3E}">
        <p14:creationId xmlns:p14="http://schemas.microsoft.com/office/powerpoint/2010/main" val="3817546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65125"/>
            <a:ext cx="10927080" cy="6108827"/>
          </a:xfrm>
        </p:spPr>
        <p:txBody>
          <a:bodyPr/>
          <a:lstStyle/>
          <a:p>
            <a:r>
              <a:rPr lang="en-US" altLang="en-US" dirty="0"/>
              <a:t>- the requirement </a:t>
            </a:r>
            <a:r>
              <a:rPr lang="en-US" altLang="en-US" dirty="0" smtClean="0"/>
              <a:t>of attachment for in rem was soon abandoned</a:t>
            </a:r>
            <a:r>
              <a:rPr lang="en-US" altLang="en-US" dirty="0"/>
              <a:t>, provided that the property is </a:t>
            </a:r>
            <a:r>
              <a:rPr lang="en-US" altLang="en-US" i="1" dirty="0"/>
              <a:t>identified</a:t>
            </a:r>
            <a:r>
              <a:rPr lang="en-US" altLang="en-US" dirty="0"/>
              <a:t> at the outset</a:t>
            </a:r>
            <a:endParaRPr lang="en-US" dirty="0"/>
          </a:p>
        </p:txBody>
      </p:sp>
    </p:spTree>
    <p:extLst>
      <p:ext uri="{BB962C8B-B14F-4D97-AF65-F5344CB8AC3E}">
        <p14:creationId xmlns:p14="http://schemas.microsoft.com/office/powerpoint/2010/main" val="1191267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354762"/>
          </a:xfrm>
        </p:spPr>
        <p:txBody>
          <a:bodyPr/>
          <a:lstStyle/>
          <a:p>
            <a:r>
              <a:rPr lang="en-US" altLang="en-US" smtClean="0"/>
              <a:t>preliminary injunctions</a:t>
            </a:r>
          </a:p>
        </p:txBody>
      </p:sp>
    </p:spTree>
    <p:extLst>
      <p:ext uri="{BB962C8B-B14F-4D97-AF65-F5344CB8AC3E}">
        <p14:creationId xmlns:p14="http://schemas.microsoft.com/office/powerpoint/2010/main" val="152300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05000" y="274638"/>
            <a:ext cx="8305800" cy="6354762"/>
          </a:xfrm>
        </p:spPr>
        <p:txBody>
          <a:bodyPr/>
          <a:lstStyle/>
          <a:p>
            <a:pPr algn="l"/>
            <a:r>
              <a:rPr lang="en-US" altLang="en-US" smtClean="0"/>
              <a:t>- P sues the D Corp. to prohibit its merger with the X Corp.</a:t>
            </a:r>
            <a:br>
              <a:rPr lang="en-US" altLang="en-US" smtClean="0"/>
            </a:br>
            <a:r>
              <a:rPr lang="en-US" altLang="en-US" smtClean="0"/>
              <a:t>- If the merger continues during the litigation, it will be practically impossible for the D and X Corps to be pulled apart again</a:t>
            </a:r>
            <a:br>
              <a:rPr lang="en-US" altLang="en-US" smtClean="0"/>
            </a:br>
            <a:r>
              <a:rPr lang="en-US" altLang="en-US" smtClean="0"/>
              <a:t>- P therefore asks for a </a:t>
            </a:r>
            <a:r>
              <a:rPr lang="en-US" altLang="en-US" i="1" smtClean="0"/>
              <a:t>preliminary injunction</a:t>
            </a:r>
            <a:r>
              <a:rPr lang="en-US" altLang="en-US" smtClean="0"/>
              <a:t> against the merger during the litigation</a:t>
            </a:r>
          </a:p>
        </p:txBody>
      </p:sp>
    </p:spTree>
    <p:extLst>
      <p:ext uri="{BB962C8B-B14F-4D97-AF65-F5344CB8AC3E}">
        <p14:creationId xmlns:p14="http://schemas.microsoft.com/office/powerpoint/2010/main" val="2571891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9138" y="365125"/>
            <a:ext cx="10634662" cy="5954713"/>
          </a:xfrm>
        </p:spPr>
        <p:txBody>
          <a:bodyPr/>
          <a:lstStyle/>
          <a:p>
            <a:pPr algn="ctr" eaLnBrk="1" hangingPunct="1"/>
            <a:r>
              <a:rPr lang="en-US" altLang="en-US" dirty="0" smtClean="0"/>
              <a:t>devices to create/defeat diversity</a:t>
            </a:r>
          </a:p>
        </p:txBody>
      </p:sp>
    </p:spTree>
    <p:extLst>
      <p:ext uri="{BB962C8B-B14F-4D97-AF65-F5344CB8AC3E}">
        <p14:creationId xmlns:p14="http://schemas.microsoft.com/office/powerpoint/2010/main" val="2705776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8800" y="274638"/>
            <a:ext cx="8382000" cy="6202362"/>
          </a:xfrm>
        </p:spPr>
        <p:txBody>
          <a:bodyPr/>
          <a:lstStyle/>
          <a:p>
            <a:r>
              <a:rPr lang="en-US" altLang="en-US" smtClean="0"/>
              <a:t>effect of limits on PJ being read into the 14</a:t>
            </a:r>
            <a:r>
              <a:rPr lang="en-US" altLang="en-US" baseline="30000" smtClean="0"/>
              <a:t>th</a:t>
            </a:r>
            <a:r>
              <a:rPr lang="en-US" altLang="en-US" smtClean="0"/>
              <a:t> Amendment...</a:t>
            </a:r>
          </a:p>
        </p:txBody>
      </p:sp>
    </p:spTree>
    <p:extLst>
      <p:ext uri="{BB962C8B-B14F-4D97-AF65-F5344CB8AC3E}">
        <p14:creationId xmlns:p14="http://schemas.microsoft.com/office/powerpoint/2010/main" val="3697168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131888"/>
            <a:ext cx="9067800" cy="4476750"/>
          </a:xfrm>
        </p:spPr>
        <p:txBody>
          <a:bodyPr>
            <a:normAutofit fontScale="90000"/>
          </a:bodyPr>
          <a:lstStyle/>
          <a:p>
            <a:pPr algn="l" eaLnBrk="1" hangingPunct="1"/>
            <a:r>
              <a:rPr lang="en-US" altLang="en-US" sz="3200"/>
              <a:t/>
            </a:r>
            <a:br>
              <a:rPr lang="en-US" altLang="en-US" sz="3200"/>
            </a:br>
            <a:r>
              <a:rPr lang="en-US" altLang="en-US" sz="3200"/>
              <a:t>- P sues D in Oregon state court. </a:t>
            </a:r>
            <a:br>
              <a:rPr lang="en-US" altLang="en-US" sz="3200"/>
            </a:br>
            <a:r>
              <a:rPr lang="en-US" altLang="en-US" sz="3200"/>
              <a:t>- D has no connection with Oregon, but Oregon law allows the assertion of PJ over D. </a:t>
            </a:r>
            <a:br>
              <a:rPr lang="en-US" altLang="en-US" sz="3200"/>
            </a:br>
            <a:r>
              <a:rPr lang="en-US" altLang="en-US" sz="3200"/>
              <a:t>- D defaults. </a:t>
            </a:r>
            <a:br>
              <a:rPr lang="en-US" altLang="en-US" sz="3200"/>
            </a:br>
            <a:r>
              <a:rPr lang="en-US" altLang="en-US" sz="3200"/>
              <a:t>- P then sues on the default judgment </a:t>
            </a:r>
            <a:r>
              <a:rPr lang="en-US" altLang="en-US" sz="3200" i="1"/>
              <a:t>in Oregon state court</a:t>
            </a:r>
            <a:r>
              <a:rPr lang="en-US" altLang="en-US" sz="3200"/>
              <a:t>. </a:t>
            </a:r>
            <a:br>
              <a:rPr lang="en-US" altLang="en-US" sz="3200"/>
            </a:br>
            <a:r>
              <a:rPr lang="en-US" altLang="en-US" sz="3200"/>
              <a:t/>
            </a:r>
            <a:br>
              <a:rPr lang="en-US" altLang="en-US" sz="3200"/>
            </a:br>
            <a:r>
              <a:rPr lang="en-US" altLang="en-US" sz="3200"/>
              <a:t>Pre-Pennoyer: D has no grounds for challenging the judgment that could be entertained by the US SCt.</a:t>
            </a:r>
            <a:br>
              <a:rPr lang="en-US" altLang="en-US" sz="3200"/>
            </a:br>
            <a:r>
              <a:rPr lang="en-US" altLang="en-US" sz="3200"/>
              <a:t>Post-Pennoyer: D can challenge the judgment as a violation of the Due Process Clause of the 14</a:t>
            </a:r>
            <a:r>
              <a:rPr lang="en-US" altLang="en-US" sz="3200" baseline="30000"/>
              <a:t>th</a:t>
            </a:r>
            <a:r>
              <a:rPr lang="en-US" altLang="en-US" sz="3200"/>
              <a:t> Amendment and appeal to the US SCt.</a:t>
            </a:r>
            <a:br>
              <a:rPr lang="en-US" altLang="en-US" sz="3200"/>
            </a:br>
            <a:endParaRPr lang="en-US" altLang="en-US" sz="3200"/>
          </a:p>
        </p:txBody>
      </p:sp>
    </p:spTree>
    <p:extLst>
      <p:ext uri="{BB962C8B-B14F-4D97-AF65-F5344CB8AC3E}">
        <p14:creationId xmlns:p14="http://schemas.microsoft.com/office/powerpoint/2010/main" val="244796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normAutofit fontScale="90000"/>
          </a:bodyPr>
          <a:lstStyle/>
          <a:p>
            <a:pPr eaLnBrk="1" hangingPunct="1"/>
            <a:r>
              <a:rPr lang="en-US" altLang="en-US" smtClean="0"/>
              <a:t>Amendment XIV.</a:t>
            </a:r>
            <a:br>
              <a:rPr lang="en-US" altLang="en-US" smtClean="0"/>
            </a:br>
            <a:r>
              <a:rPr lang="en-US" altLang="en-US" smtClean="0"/>
              <a:t>Section 1. </a:t>
            </a:r>
            <a:br>
              <a:rPr lang="en-US" altLang="en-US" smtClean="0"/>
            </a:br>
            <a:r>
              <a:rPr lang="en-US" altLang="en-US" smtClean="0"/>
              <a:t/>
            </a:r>
            <a:br>
              <a:rPr lang="en-US" altLang="en-US" smtClean="0"/>
            </a:br>
            <a:r>
              <a:rPr lang="en-US" altLang="en-US" smtClean="0"/>
              <a:t>. . . nor shall any State deprive any person of life, liberty, or property, without due process of law…</a:t>
            </a:r>
            <a:br>
              <a:rPr lang="en-US" altLang="en-US" smtClean="0"/>
            </a:br>
            <a:endParaRPr lang="en-US" altLang="en-US" smtClean="0"/>
          </a:p>
        </p:txBody>
      </p:sp>
    </p:spTree>
    <p:extLst>
      <p:ext uri="{BB962C8B-B14F-4D97-AF65-F5344CB8AC3E}">
        <p14:creationId xmlns:p14="http://schemas.microsoft.com/office/powerpoint/2010/main" val="3940821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smtClean="0"/>
              <a:t>The </a:t>
            </a:r>
            <a:r>
              <a:rPr lang="en-US" altLang="en-US" i="1" smtClean="0"/>
              <a:t>Pennoyer</a:t>
            </a:r>
            <a:r>
              <a:rPr lang="en-US" altLang="en-US" smtClean="0"/>
              <a:t> Framework</a:t>
            </a:r>
          </a:p>
        </p:txBody>
      </p:sp>
    </p:spTree>
    <p:extLst>
      <p:ext uri="{BB962C8B-B14F-4D97-AF65-F5344CB8AC3E}">
        <p14:creationId xmlns:p14="http://schemas.microsoft.com/office/powerpoint/2010/main" val="12278496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smtClean="0"/>
              <a:t>in personam </a:t>
            </a:r>
            <a:r>
              <a:rPr lang="en-US" altLang="en-US" smtClean="0"/>
              <a:t>– source of PJ is presence of D at initiation of suit (NOT at time of event being adjudicated)</a:t>
            </a:r>
            <a:br>
              <a:rPr lang="en-US" altLang="en-US" smtClean="0"/>
            </a:br>
            <a:r>
              <a:rPr lang="en-US" altLang="en-US" smtClean="0"/>
              <a:t/>
            </a:r>
            <a:br>
              <a:rPr lang="en-US" altLang="en-US" smtClean="0"/>
            </a:br>
            <a:r>
              <a:rPr lang="en-US" altLang="en-US" smtClean="0"/>
              <a:t>tagging</a:t>
            </a:r>
            <a:br>
              <a:rPr lang="en-US" altLang="en-US" smtClean="0"/>
            </a:br>
            <a:endParaRPr lang="en-US" altLang="en-US" smtClean="0"/>
          </a:p>
        </p:txBody>
      </p:sp>
    </p:spTree>
    <p:extLst>
      <p:ext uri="{BB962C8B-B14F-4D97-AF65-F5344CB8AC3E}">
        <p14:creationId xmlns:p14="http://schemas.microsoft.com/office/powerpoint/2010/main" val="3280499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smtClean="0"/>
              <a:t>in rem </a:t>
            </a:r>
            <a:r>
              <a:rPr lang="en-US" altLang="en-US" smtClean="0"/>
              <a:t>– source of PJ is presence of property at initiation of suit</a:t>
            </a:r>
            <a:br>
              <a:rPr lang="en-US" altLang="en-US" smtClean="0"/>
            </a:br>
            <a:r>
              <a:rPr lang="en-US" altLang="en-US" smtClean="0"/>
              <a:t/>
            </a:r>
            <a:br>
              <a:rPr lang="en-US" altLang="en-US" smtClean="0"/>
            </a:br>
            <a:r>
              <a:rPr lang="en-US" altLang="en-US" smtClean="0"/>
              <a:t>suit concerns ownership of property (e.g. quiet title action)</a:t>
            </a:r>
            <a:br>
              <a:rPr lang="en-US" altLang="en-US" smtClean="0"/>
            </a:br>
            <a:r>
              <a:rPr lang="en-US" altLang="en-US" smtClean="0"/>
              <a:t/>
            </a:r>
            <a:br>
              <a:rPr lang="en-US" altLang="en-US" smtClean="0"/>
            </a:br>
            <a:r>
              <a:rPr lang="en-US" altLang="en-US" smtClean="0"/>
              <a:t>binding upon all possible claimants </a:t>
            </a:r>
            <a:br>
              <a:rPr lang="en-US" altLang="en-US" smtClean="0"/>
            </a:br>
            <a:endParaRPr lang="en-US" altLang="en-US" smtClean="0"/>
          </a:p>
        </p:txBody>
      </p:sp>
    </p:spTree>
    <p:extLst>
      <p:ext uri="{BB962C8B-B14F-4D97-AF65-F5344CB8AC3E}">
        <p14:creationId xmlns:p14="http://schemas.microsoft.com/office/powerpoint/2010/main" val="4070825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fontScale="90000"/>
          </a:bodyPr>
          <a:lstStyle/>
          <a:p>
            <a:pPr>
              <a:defRPr/>
            </a:pPr>
            <a:r>
              <a:rPr lang="en-US" i="1" dirty="0" smtClean="0"/>
              <a:t>quasi in rem </a:t>
            </a:r>
            <a:r>
              <a:rPr lang="en-US" dirty="0" smtClean="0"/>
              <a:t/>
            </a:r>
            <a:br>
              <a:rPr lang="en-US" dirty="0" smtClean="0"/>
            </a:br>
            <a:r>
              <a:rPr lang="en-US" dirty="0" smtClean="0"/>
              <a:t/>
            </a:r>
            <a:br>
              <a:rPr lang="en-US" dirty="0" smtClean="0"/>
            </a:br>
            <a:r>
              <a:rPr lang="en-US" dirty="0" smtClean="0"/>
              <a:t>two types:</a:t>
            </a:r>
            <a:br>
              <a:rPr lang="en-US" dirty="0" smtClean="0"/>
            </a:br>
            <a:r>
              <a:rPr lang="en-US" dirty="0" smtClean="0"/>
              <a:t/>
            </a:r>
            <a:br>
              <a:rPr lang="en-US" dirty="0" smtClean="0"/>
            </a:br>
            <a:r>
              <a:rPr lang="en-US" dirty="0" smtClean="0"/>
              <a:t>1) source of PJ is D’s property in state at initiation of suit, but suit does not concern ownership of property</a:t>
            </a:r>
            <a:br>
              <a:rPr lang="en-US" dirty="0" smtClean="0"/>
            </a:br>
            <a:r>
              <a:rPr lang="en-US" dirty="0" smtClean="0"/>
              <a:t/>
            </a:r>
            <a:br>
              <a:rPr lang="en-US" dirty="0" smtClean="0"/>
            </a:br>
            <a:r>
              <a:rPr lang="en-US" dirty="0" smtClean="0"/>
              <a:t>although if P wins, D’s property may be used to execute judgment</a:t>
            </a:r>
          </a:p>
        </p:txBody>
      </p:sp>
    </p:spTree>
    <p:extLst>
      <p:ext uri="{BB962C8B-B14F-4D97-AF65-F5344CB8AC3E}">
        <p14:creationId xmlns:p14="http://schemas.microsoft.com/office/powerpoint/2010/main" val="1199666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pPr eaLnBrk="1" hangingPunct="1"/>
            <a:r>
              <a:rPr lang="en-US" altLang="en-US" smtClean="0"/>
              <a:t>2) suit concerns ownership of property (e.g. quiet title action), BUT binding only on certain named parties</a:t>
            </a:r>
          </a:p>
        </p:txBody>
      </p:sp>
    </p:spTree>
    <p:extLst>
      <p:ext uri="{BB962C8B-B14F-4D97-AF65-F5344CB8AC3E}">
        <p14:creationId xmlns:p14="http://schemas.microsoft.com/office/powerpoint/2010/main" val="4052427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172200" cy="4194175"/>
          </a:xfrm>
        </p:spPr>
        <p:txBody>
          <a:bodyPr/>
          <a:lstStyle/>
          <a:p>
            <a:pPr eaLnBrk="1" hangingPunct="1"/>
            <a:r>
              <a:rPr lang="en-US" altLang="en-US" smtClean="0"/>
              <a:t>challenging PJ</a:t>
            </a:r>
          </a:p>
        </p:txBody>
      </p:sp>
    </p:spTree>
    <p:extLst>
      <p:ext uri="{BB962C8B-B14F-4D97-AF65-F5344CB8AC3E}">
        <p14:creationId xmlns:p14="http://schemas.microsoft.com/office/powerpoint/2010/main" val="233645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5000" y="1063626"/>
            <a:ext cx="8382000" cy="4651375"/>
          </a:xfrm>
        </p:spPr>
        <p:txBody>
          <a:bodyPr/>
          <a:lstStyle/>
          <a:p>
            <a:pPr algn="l" eaLnBrk="1" hangingPunct="1"/>
            <a:r>
              <a:rPr lang="en-US" altLang="en-US" i="1" smtClean="0"/>
              <a:t>direct</a:t>
            </a:r>
            <a:r>
              <a:rPr lang="en-US" altLang="en-US" smtClean="0"/>
              <a:t/>
            </a:r>
            <a:br>
              <a:rPr lang="en-US" altLang="en-US" smtClean="0"/>
            </a:br>
            <a:r>
              <a:rPr lang="en-US" altLang="en-US" smtClean="0"/>
              <a:t>	- motion to dismiss for lack of PJ</a:t>
            </a:r>
            <a:br>
              <a:rPr lang="en-US" altLang="en-US" smtClean="0"/>
            </a:br>
            <a:r>
              <a:rPr lang="en-US" altLang="en-US" smtClean="0"/>
              <a:t>	- motion to set aside judgment</a:t>
            </a:r>
            <a:br>
              <a:rPr lang="en-US" altLang="en-US" smtClean="0"/>
            </a:br>
            <a:r>
              <a:rPr lang="en-US" altLang="en-US" smtClean="0"/>
              <a:t/>
            </a:r>
            <a:br>
              <a:rPr lang="en-US" altLang="en-US" smtClean="0"/>
            </a:br>
            <a:r>
              <a:rPr lang="en-US" altLang="en-US" i="1" smtClean="0"/>
              <a:t>indirect</a:t>
            </a:r>
            <a:r>
              <a:rPr lang="en-US" altLang="en-US" smtClean="0"/>
              <a:t/>
            </a:r>
            <a:br>
              <a:rPr lang="en-US" altLang="en-US" smtClean="0"/>
            </a:br>
            <a:r>
              <a:rPr lang="en-US" altLang="en-US" smtClean="0"/>
              <a:t>	- collateral attack</a:t>
            </a:r>
          </a:p>
        </p:txBody>
      </p:sp>
    </p:spTree>
    <p:extLst>
      <p:ext uri="{BB962C8B-B14F-4D97-AF65-F5344CB8AC3E}">
        <p14:creationId xmlns:p14="http://schemas.microsoft.com/office/powerpoint/2010/main" val="1898401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594225"/>
          </a:xfrm>
        </p:spPr>
        <p:txBody>
          <a:bodyPr/>
          <a:lstStyle/>
          <a:p>
            <a:pPr eaLnBrk="1" hangingPunct="1"/>
            <a:r>
              <a:rPr lang="en-US" altLang="en-US" smtClean="0"/>
              <a:t>removal</a:t>
            </a:r>
          </a:p>
        </p:txBody>
      </p:sp>
    </p:spTree>
    <p:extLst>
      <p:ext uri="{BB962C8B-B14F-4D97-AF65-F5344CB8AC3E}">
        <p14:creationId xmlns:p14="http://schemas.microsoft.com/office/powerpoint/2010/main" val="3024710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424113" y="1314451"/>
            <a:ext cx="6229350" cy="4594225"/>
          </a:xfrm>
        </p:spPr>
        <p:txBody>
          <a:bodyPr/>
          <a:lstStyle/>
          <a:p>
            <a:pPr eaLnBrk="1" hangingPunct="1"/>
            <a:r>
              <a:rPr lang="en-US" altLang="en-US" smtClean="0"/>
              <a:t>- Assume that CA court that rendered a judgment had PJ</a:t>
            </a:r>
            <a:br>
              <a:rPr lang="en-US" altLang="en-US" smtClean="0"/>
            </a:br>
            <a:r>
              <a:rPr lang="en-US" altLang="en-US" smtClean="0"/>
              <a:t/>
            </a:r>
            <a:br>
              <a:rPr lang="en-US" altLang="en-US" smtClean="0"/>
            </a:br>
            <a:r>
              <a:rPr lang="en-US" altLang="en-US" smtClean="0"/>
              <a:t>- Why does a NY state court have to give it any respect?</a:t>
            </a:r>
          </a:p>
        </p:txBody>
      </p:sp>
    </p:spTree>
    <p:extLst>
      <p:ext uri="{BB962C8B-B14F-4D97-AF65-F5344CB8AC3E}">
        <p14:creationId xmlns:p14="http://schemas.microsoft.com/office/powerpoint/2010/main" val="1699857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6400" y="1131888"/>
            <a:ext cx="8991600" cy="4443412"/>
          </a:xfrm>
        </p:spPr>
        <p:txBody>
          <a:bodyPr>
            <a:normAutofit fontScale="90000"/>
          </a:bodyPr>
          <a:lstStyle/>
          <a:p>
            <a:pPr algn="l" eaLnBrk="1" hangingPunct="1"/>
            <a:r>
              <a:rPr lang="en-US" altLang="en-US" smtClean="0"/>
              <a:t>- D, a US national residing in NY, is sued by P, an Iranian, in </a:t>
            </a:r>
            <a:r>
              <a:rPr lang="en-US" altLang="en-US" b="1" smtClean="0"/>
              <a:t>an Iranian court </a:t>
            </a:r>
            <a:r>
              <a:rPr lang="en-US" altLang="en-US" smtClean="0"/>
              <a:t>concerning a brawl that D got into with P in NY. </a:t>
            </a:r>
            <a:br>
              <a:rPr lang="en-US" altLang="en-US" smtClean="0"/>
            </a:br>
            <a:r>
              <a:rPr lang="en-US" altLang="en-US" smtClean="0"/>
              <a:t>- D is tagged while in Iran on a brief trip. </a:t>
            </a:r>
            <a:br>
              <a:rPr lang="en-US" altLang="en-US" smtClean="0"/>
            </a:br>
            <a:r>
              <a:rPr lang="en-US" altLang="en-US" smtClean="0"/>
              <a:t>- D defaults and a monetary judgment is issued against D. </a:t>
            </a:r>
            <a:br>
              <a:rPr lang="en-US" altLang="en-US" smtClean="0"/>
            </a:br>
            <a:r>
              <a:rPr lang="en-US" altLang="en-US" smtClean="0"/>
              <a:t>- P then sues upon the judgment </a:t>
            </a:r>
            <a:r>
              <a:rPr lang="en-US" altLang="en-US" b="1" smtClean="0"/>
              <a:t>in New York state court</a:t>
            </a:r>
            <a:r>
              <a:rPr lang="en-US" altLang="en-US" smtClean="0"/>
              <a:t>. </a:t>
            </a:r>
          </a:p>
        </p:txBody>
      </p:sp>
    </p:spTree>
    <p:extLst>
      <p:ext uri="{BB962C8B-B14F-4D97-AF65-F5344CB8AC3E}">
        <p14:creationId xmlns:p14="http://schemas.microsoft.com/office/powerpoint/2010/main" val="39025184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00200" y="1131888"/>
            <a:ext cx="8991600" cy="4451350"/>
          </a:xfrm>
        </p:spPr>
        <p:txBody>
          <a:bodyPr>
            <a:normAutofit fontScale="90000"/>
          </a:bodyPr>
          <a:lstStyle/>
          <a:p>
            <a:pPr algn="l" eaLnBrk="1" hangingPunct="1"/>
            <a:r>
              <a:rPr lang="en-US" altLang="en-US" smtClean="0"/>
              <a:t>- D, a citizen and resident of NY, is sued by P, a citizen and resident of CA, </a:t>
            </a:r>
            <a:r>
              <a:rPr lang="en-US" altLang="en-US" b="1" smtClean="0"/>
              <a:t>in California state court</a:t>
            </a:r>
            <a:r>
              <a:rPr lang="en-US" altLang="en-US" smtClean="0"/>
              <a:t> concerning a brawl that D got into with P in NY. </a:t>
            </a:r>
            <a:br>
              <a:rPr lang="en-US" altLang="en-US" smtClean="0"/>
            </a:br>
            <a:r>
              <a:rPr lang="en-US" altLang="en-US" smtClean="0"/>
              <a:t>- D is tagged while in CA on a brief trip. </a:t>
            </a:r>
            <a:br>
              <a:rPr lang="en-US" altLang="en-US" smtClean="0"/>
            </a:br>
            <a:r>
              <a:rPr lang="en-US" altLang="en-US" smtClean="0"/>
              <a:t>- D defaults and a monetary judgment is issued against D. </a:t>
            </a:r>
            <a:br>
              <a:rPr lang="en-US" altLang="en-US" smtClean="0"/>
            </a:br>
            <a:r>
              <a:rPr lang="en-US" altLang="en-US" smtClean="0"/>
              <a:t>- P then sues upon the judgment in </a:t>
            </a:r>
            <a:r>
              <a:rPr lang="en-US" altLang="en-US" b="1" smtClean="0"/>
              <a:t>state court in NY</a:t>
            </a:r>
            <a:r>
              <a:rPr lang="en-US" altLang="en-US" smtClean="0"/>
              <a:t>. </a:t>
            </a:r>
          </a:p>
        </p:txBody>
      </p:sp>
    </p:spTree>
    <p:extLst>
      <p:ext uri="{BB962C8B-B14F-4D97-AF65-F5344CB8AC3E}">
        <p14:creationId xmlns:p14="http://schemas.microsoft.com/office/powerpoint/2010/main" val="1987564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533400"/>
            <a:ext cx="8229600" cy="5638800"/>
          </a:xfrm>
        </p:spPr>
        <p:txBody>
          <a:bodyPr/>
          <a:lstStyle/>
          <a:p>
            <a:pPr eaLnBrk="1" hangingPunct="1"/>
            <a:r>
              <a:rPr lang="en-US" altLang="en-US" sz="3600"/>
              <a:t>Art IV, § 1. </a:t>
            </a:r>
            <a:br>
              <a:rPr lang="en-US" altLang="en-US" sz="3600"/>
            </a:br>
            <a:r>
              <a:rPr lang="en-US" altLang="en-US" sz="3600" b="1"/>
              <a:t>Full Faith and Credit</a:t>
            </a:r>
            <a:r>
              <a:rPr lang="en-US" altLang="en-US" sz="3600"/>
              <a:t> shall be given in each State to the public Acts, Records, and </a:t>
            </a:r>
            <a:r>
              <a:rPr lang="en-US" altLang="en-US" sz="3600" b="1"/>
              <a:t>judicial Proceedings </a:t>
            </a:r>
            <a:r>
              <a:rPr lang="en-US" altLang="en-US" sz="3600"/>
              <a:t>of </a:t>
            </a:r>
            <a:r>
              <a:rPr lang="en-US" altLang="en-US" sz="3600" b="1"/>
              <a:t>every other State</a:t>
            </a:r>
            <a:r>
              <a:rPr lang="en-US" altLang="en-US" sz="3600"/>
              <a:t>. And the Congress may by general Laws prescribe the Manner in which such Acts, Records and Proceedings shall be proved, and the Effect thereof. </a:t>
            </a:r>
          </a:p>
        </p:txBody>
      </p:sp>
    </p:spTree>
    <p:extLst>
      <p:ext uri="{BB962C8B-B14F-4D97-AF65-F5344CB8AC3E}">
        <p14:creationId xmlns:p14="http://schemas.microsoft.com/office/powerpoint/2010/main" val="2025651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524000" y="857251"/>
            <a:ext cx="9067800" cy="5084763"/>
          </a:xfrm>
        </p:spPr>
        <p:txBody>
          <a:bodyPr>
            <a:normAutofit fontScale="90000"/>
          </a:bodyPr>
          <a:lstStyle/>
          <a:p>
            <a:pPr algn="l" eaLnBrk="1" hangingPunct="1"/>
            <a:r>
              <a:rPr lang="en-US" altLang="en-US" smtClean="0"/>
              <a:t>- D, a citizen and resident of NY, is sued by P, a citizen and resident of CA, in </a:t>
            </a:r>
            <a:r>
              <a:rPr lang="en-US" altLang="en-US" b="1" smtClean="0"/>
              <a:t>California state court</a:t>
            </a:r>
            <a:r>
              <a:rPr lang="en-US" altLang="en-US" smtClean="0"/>
              <a:t> concerning a brawl that D got into with P in NY. </a:t>
            </a:r>
            <a:br>
              <a:rPr lang="en-US" altLang="en-US" smtClean="0"/>
            </a:br>
            <a:r>
              <a:rPr lang="en-US" altLang="en-US" smtClean="0"/>
              <a:t>- D is tagged while in CA on a brief trip. </a:t>
            </a:r>
            <a:br>
              <a:rPr lang="en-US" altLang="en-US" smtClean="0"/>
            </a:br>
            <a:r>
              <a:rPr lang="en-US" altLang="en-US" smtClean="0"/>
              <a:t>- D defaults and a monetary judgment is issued against D. </a:t>
            </a:r>
            <a:br>
              <a:rPr lang="en-US" altLang="en-US" smtClean="0"/>
            </a:br>
            <a:r>
              <a:rPr lang="en-US" altLang="en-US" smtClean="0"/>
              <a:t>- P then sues upon the judgment </a:t>
            </a:r>
            <a:r>
              <a:rPr lang="en-US" altLang="en-US" b="1" smtClean="0"/>
              <a:t>in federal court in NY</a:t>
            </a:r>
            <a:r>
              <a:rPr lang="en-US" altLang="en-US" smtClean="0"/>
              <a:t>. </a:t>
            </a:r>
          </a:p>
        </p:txBody>
      </p:sp>
    </p:spTree>
    <p:extLst>
      <p:ext uri="{BB962C8B-B14F-4D97-AF65-F5344CB8AC3E}">
        <p14:creationId xmlns:p14="http://schemas.microsoft.com/office/powerpoint/2010/main" val="3387964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304800"/>
            <a:ext cx="8534400" cy="6324600"/>
          </a:xfrm>
        </p:spPr>
        <p:txBody>
          <a:bodyPr/>
          <a:lstStyle/>
          <a:p>
            <a:pPr algn="l" eaLnBrk="1" hangingPunct="1"/>
            <a:r>
              <a:rPr lang="en-US" altLang="en-US" sz="2800"/>
              <a:t>28 U.S.C. § 1738. - State and Territorial statutes and judicial proceedings; full faith and credit ... </a:t>
            </a:r>
            <a:br>
              <a:rPr lang="en-US" altLang="en-US" sz="2800"/>
            </a:br>
            <a:r>
              <a:rPr lang="en-US" altLang="en-US" sz="2800"/>
              <a:t>The records and </a:t>
            </a:r>
            <a:r>
              <a:rPr lang="en-US" altLang="en-US" sz="2800" b="1"/>
              <a:t>judicial proceedings of any court of any such State, </a:t>
            </a:r>
            <a:r>
              <a:rPr lang="en-US" altLang="en-US" sz="2800"/>
              <a:t>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a:t>
            </a:r>
            <a:br>
              <a:rPr lang="en-US" altLang="en-US" sz="2800"/>
            </a:br>
            <a:r>
              <a:rPr lang="en-US" altLang="en-US" sz="2800"/>
              <a:t>Such Acts, records and judicial proceedings or copies thereof, so authenticated, </a:t>
            </a:r>
            <a:r>
              <a:rPr lang="en-US" altLang="en-US" sz="2800" b="1"/>
              <a:t>shall have the same full faith and credit in every court within the United States and its Territories and Possessions as they have by law or usage in the courts of such State, Territory or Possession from which they are taken. </a:t>
            </a:r>
            <a:endParaRPr lang="en-US" altLang="en-US" sz="2800"/>
          </a:p>
        </p:txBody>
      </p:sp>
    </p:spTree>
    <p:extLst>
      <p:ext uri="{BB962C8B-B14F-4D97-AF65-F5344CB8AC3E}">
        <p14:creationId xmlns:p14="http://schemas.microsoft.com/office/powerpoint/2010/main" val="22175276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600200" y="857250"/>
            <a:ext cx="9067800" cy="5143500"/>
          </a:xfrm>
        </p:spPr>
        <p:txBody>
          <a:bodyPr>
            <a:normAutofit fontScale="90000"/>
          </a:bodyPr>
          <a:lstStyle/>
          <a:p>
            <a:pPr algn="l" eaLnBrk="1" hangingPunct="1"/>
            <a:r>
              <a:rPr lang="en-US" altLang="en-US" smtClean="0"/>
              <a:t>- D, a citizen and resident of NY, is sued by P, a citizen and resident of CA, in </a:t>
            </a:r>
            <a:r>
              <a:rPr lang="en-US" altLang="en-US" b="1" smtClean="0"/>
              <a:t>federal court in California</a:t>
            </a:r>
            <a:r>
              <a:rPr lang="en-US" altLang="en-US" smtClean="0"/>
              <a:t> concerning a brawl that D got into with P in NY. </a:t>
            </a:r>
            <a:br>
              <a:rPr lang="en-US" altLang="en-US" smtClean="0"/>
            </a:br>
            <a:r>
              <a:rPr lang="en-US" altLang="en-US" smtClean="0"/>
              <a:t>- D is tagged while in CA on a brief trip. </a:t>
            </a:r>
            <a:br>
              <a:rPr lang="en-US" altLang="en-US" smtClean="0"/>
            </a:br>
            <a:r>
              <a:rPr lang="en-US" altLang="en-US" smtClean="0"/>
              <a:t>- D defaults and a monetary judgment is issued against D. </a:t>
            </a:r>
            <a:br>
              <a:rPr lang="en-US" altLang="en-US" smtClean="0"/>
            </a:br>
            <a:r>
              <a:rPr lang="en-US" altLang="en-US" smtClean="0"/>
              <a:t>- P then sues upon the judgment in </a:t>
            </a:r>
            <a:r>
              <a:rPr lang="en-US" altLang="en-US" b="1" smtClean="0"/>
              <a:t>state court in NY</a:t>
            </a:r>
            <a:r>
              <a:rPr lang="en-US" altLang="en-US" smtClean="0"/>
              <a:t>. </a:t>
            </a:r>
          </a:p>
        </p:txBody>
      </p:sp>
    </p:spTree>
    <p:extLst>
      <p:ext uri="{BB962C8B-B14F-4D97-AF65-F5344CB8AC3E}">
        <p14:creationId xmlns:p14="http://schemas.microsoft.com/office/powerpoint/2010/main" val="27366289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00200" y="1131889"/>
            <a:ext cx="8991600" cy="4733925"/>
          </a:xfrm>
        </p:spPr>
        <p:txBody>
          <a:bodyPr>
            <a:normAutofit fontScale="90000"/>
          </a:bodyPr>
          <a:lstStyle/>
          <a:p>
            <a:pPr algn="l" eaLnBrk="1" hangingPunct="1"/>
            <a:r>
              <a:rPr lang="en-US" altLang="en-US" sz="3600"/>
              <a:t>Art. VI</a:t>
            </a:r>
            <a:br>
              <a:rPr lang="en-US" altLang="en-US" sz="3600"/>
            </a:br>
            <a:r>
              <a:rPr lang="en-US" altLang="en-US" sz="3600"/>
              <a:t/>
            </a:r>
            <a:br>
              <a:rPr lang="en-US" altLang="en-US" sz="3600"/>
            </a:br>
            <a:r>
              <a:rPr lang="en-US" altLang="en-US" sz="360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p>
        </p:txBody>
      </p:sp>
    </p:spTree>
    <p:extLst>
      <p:ext uri="{BB962C8B-B14F-4D97-AF65-F5344CB8AC3E}">
        <p14:creationId xmlns:p14="http://schemas.microsoft.com/office/powerpoint/2010/main" val="5693710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24000" y="274638"/>
            <a:ext cx="8686800" cy="6354762"/>
          </a:xfrm>
        </p:spPr>
        <p:txBody>
          <a:bodyPr/>
          <a:lstStyle/>
          <a:p>
            <a:r>
              <a:rPr lang="en-US" altLang="en-US" smtClean="0"/>
              <a:t>But no FF&amp;C obligation if the judgment was invalid for lack of PJ</a:t>
            </a:r>
          </a:p>
        </p:txBody>
      </p:sp>
    </p:spTree>
    <p:extLst>
      <p:ext uri="{BB962C8B-B14F-4D97-AF65-F5344CB8AC3E}">
        <p14:creationId xmlns:p14="http://schemas.microsoft.com/office/powerpoint/2010/main" val="3597079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05000" y="274638"/>
            <a:ext cx="8305800" cy="6126162"/>
          </a:xfrm>
        </p:spPr>
        <p:txBody>
          <a:bodyPr>
            <a:normAutofit fontScale="90000"/>
          </a:bodyPr>
          <a:lstStyle/>
          <a:p>
            <a:r>
              <a:rPr lang="en-US" altLang="en-US" smtClean="0"/>
              <a:t>distinguish</a:t>
            </a:r>
            <a:br>
              <a:rPr lang="en-US" altLang="en-US" smtClean="0"/>
            </a:br>
            <a:r>
              <a:rPr lang="en-US" altLang="en-US" smtClean="0"/>
              <a:t/>
            </a:r>
            <a:br>
              <a:rPr lang="en-US" altLang="en-US" smtClean="0"/>
            </a:br>
            <a:r>
              <a:rPr lang="en-US" altLang="en-US" smtClean="0"/>
              <a:t>federal constitutional limits (under the 14</a:t>
            </a:r>
            <a:r>
              <a:rPr lang="en-US" altLang="en-US" baseline="30000" smtClean="0"/>
              <a:t>th</a:t>
            </a:r>
            <a:r>
              <a:rPr lang="en-US" altLang="en-US" smtClean="0"/>
              <a:t> A.) on a state’s assertion of PJ over a defendant </a:t>
            </a:r>
            <a:br>
              <a:rPr lang="en-US" altLang="en-US" smtClean="0"/>
            </a:br>
            <a:r>
              <a:rPr lang="en-US" altLang="en-US" smtClean="0"/>
              <a:t>- what a state </a:t>
            </a:r>
            <a:r>
              <a:rPr lang="en-US" altLang="en-US" i="1" smtClean="0"/>
              <a:t>can</a:t>
            </a:r>
            <a:r>
              <a:rPr lang="en-US" altLang="en-US" smtClean="0"/>
              <a:t> do</a:t>
            </a:r>
            <a:br>
              <a:rPr lang="en-US" altLang="en-US" smtClean="0"/>
            </a:br>
            <a:r>
              <a:rPr lang="en-US" altLang="en-US" smtClean="0"/>
              <a:t/>
            </a:r>
            <a:br>
              <a:rPr lang="en-US" altLang="en-US" smtClean="0"/>
            </a:br>
            <a:r>
              <a:rPr lang="en-US" altLang="en-US" smtClean="0"/>
              <a:t>what a state </a:t>
            </a:r>
            <a:r>
              <a:rPr lang="en-US" altLang="en-US" i="1" smtClean="0"/>
              <a:t>has</a:t>
            </a:r>
            <a:r>
              <a:rPr lang="en-US" altLang="en-US" smtClean="0"/>
              <a:t> chosen to do under its own law</a:t>
            </a:r>
            <a:br>
              <a:rPr lang="en-US" altLang="en-US" smtClean="0"/>
            </a:br>
            <a:endParaRPr lang="en-US" altLang="en-US" smtClean="0"/>
          </a:p>
        </p:txBody>
      </p:sp>
    </p:spTree>
    <p:extLst>
      <p:ext uri="{BB962C8B-B14F-4D97-AF65-F5344CB8AC3E}">
        <p14:creationId xmlns:p14="http://schemas.microsoft.com/office/powerpoint/2010/main" val="70284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009900" y="1063626"/>
            <a:ext cx="6229350" cy="4708525"/>
          </a:xfrm>
        </p:spPr>
        <p:txBody>
          <a:bodyPr/>
          <a:lstStyle/>
          <a:p>
            <a:pPr eaLnBrk="1" hangingPunct="1"/>
            <a:r>
              <a:rPr lang="en-US" altLang="en-US" smtClean="0"/>
              <a:t>amount in controversy</a:t>
            </a:r>
          </a:p>
        </p:txBody>
      </p:sp>
    </p:spTree>
    <p:extLst>
      <p:ext uri="{BB962C8B-B14F-4D97-AF65-F5344CB8AC3E}">
        <p14:creationId xmlns:p14="http://schemas.microsoft.com/office/powerpoint/2010/main" val="18163916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001838" y="1131888"/>
            <a:ext cx="8037512" cy="4318000"/>
          </a:xfrm>
        </p:spPr>
        <p:txBody>
          <a:bodyPr/>
          <a:lstStyle/>
          <a:p>
            <a:r>
              <a:rPr lang="en-US" altLang="en-US" smtClean="0"/>
              <a:t>the </a:t>
            </a:r>
            <a:r>
              <a:rPr lang="en-US" altLang="en-US" i="1" smtClean="0"/>
              <a:t>Pennoyer</a:t>
            </a:r>
            <a:r>
              <a:rPr lang="en-US" altLang="en-US" smtClean="0"/>
              <a:t> framework in action</a:t>
            </a:r>
          </a:p>
        </p:txBody>
      </p:sp>
    </p:spTree>
    <p:extLst>
      <p:ext uri="{BB962C8B-B14F-4D97-AF65-F5344CB8AC3E}">
        <p14:creationId xmlns:p14="http://schemas.microsoft.com/office/powerpoint/2010/main" val="688349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smtClean="0"/>
              <a:t>- Mitchell, an Oregon resident, sues Neff, a California resident, in Oregon state court for unpaid lawyer’s fees that Neff incurred in Oregon while he was a resident of Oregon. </a:t>
            </a:r>
            <a:br>
              <a:rPr lang="en-US" altLang="en-US" smtClean="0"/>
            </a:br>
            <a:r>
              <a:rPr lang="en-US" altLang="en-US" smtClean="0"/>
              <a:t>- Service of the summons and complaint are delivered to Neff in hand in California. </a:t>
            </a:r>
            <a:br>
              <a:rPr lang="en-US" altLang="en-US" smtClean="0"/>
            </a:br>
            <a:r>
              <a:rPr lang="en-US" altLang="en-US" smtClean="0"/>
              <a:t>- PJ permissible?</a:t>
            </a:r>
          </a:p>
        </p:txBody>
      </p:sp>
    </p:spTree>
    <p:extLst>
      <p:ext uri="{BB962C8B-B14F-4D97-AF65-F5344CB8AC3E}">
        <p14:creationId xmlns:p14="http://schemas.microsoft.com/office/powerpoint/2010/main" val="18812661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1063626"/>
            <a:ext cx="8915400" cy="4537075"/>
          </a:xfrm>
        </p:spPr>
        <p:txBody>
          <a:bodyPr rtlCol="0">
            <a:normAutofit fontScale="90000"/>
          </a:bodyPr>
          <a:lstStyle/>
          <a:p>
            <a:pPr>
              <a:defRPr/>
            </a:pPr>
            <a:r>
              <a:rPr lang="en-US" sz="3000" dirty="0"/>
              <a:t>- </a:t>
            </a:r>
            <a:r>
              <a:rPr lang="en-US" dirty="0" smtClean="0"/>
              <a:t>Mitchell, an Oregon resident, sues Neff, a California resident, in Oregon state court for unpaid lawyer’s fees that Neff incurred in  Oregon while he was a resident of Oregon</a:t>
            </a:r>
            <a:br>
              <a:rPr lang="en-US" dirty="0" smtClean="0"/>
            </a:br>
            <a:r>
              <a:rPr lang="en-US" dirty="0" smtClean="0"/>
              <a:t>- There is in-hand service of the summons and complaint upon Neff while he is in Oregon on a brief business trip</a:t>
            </a:r>
            <a:br>
              <a:rPr lang="en-US" dirty="0" smtClean="0"/>
            </a:br>
            <a:r>
              <a:rPr lang="en-US" dirty="0" smtClean="0"/>
              <a:t>- PJ permissible?</a:t>
            </a:r>
          </a:p>
        </p:txBody>
      </p:sp>
    </p:spTree>
    <p:extLst>
      <p:ext uri="{BB962C8B-B14F-4D97-AF65-F5344CB8AC3E}">
        <p14:creationId xmlns:p14="http://schemas.microsoft.com/office/powerpoint/2010/main" val="22498723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524000" y="609600"/>
            <a:ext cx="9067800" cy="5162550"/>
          </a:xfrm>
        </p:spPr>
        <p:txBody>
          <a:bodyPr/>
          <a:lstStyle/>
          <a:p>
            <a:pPr algn="l" eaLnBrk="1" hangingPunct="1"/>
            <a:r>
              <a:rPr lang="en-US" altLang="en-US" sz="4000" dirty="0"/>
              <a:t>- Mitchell, an Oregon resident, sues Neff, a California resident, in Oregon state court for unpaid lawyer’s fees that </a:t>
            </a:r>
            <a:r>
              <a:rPr lang="en-US" altLang="en-US" sz="4000" dirty="0" smtClean="0"/>
              <a:t>Neff </a:t>
            </a:r>
            <a:r>
              <a:rPr lang="en-US" altLang="en-US" sz="4000" dirty="0"/>
              <a:t>incurred to Mitchell in California – Neff was never an Oregon resident</a:t>
            </a:r>
            <a:br>
              <a:rPr lang="en-US" altLang="en-US" sz="4000" dirty="0"/>
            </a:br>
            <a:r>
              <a:rPr lang="en-US" altLang="en-US" sz="4000" dirty="0"/>
              <a:t>- There is in-hand service of the summons and complaint upon Neff while he is in Oregon on a brief business trip</a:t>
            </a:r>
            <a:br>
              <a:rPr lang="en-US" altLang="en-US" sz="4000" dirty="0"/>
            </a:br>
            <a:r>
              <a:rPr lang="en-US" altLang="en-US" sz="4000" dirty="0"/>
              <a:t>- PJ permissible?</a:t>
            </a:r>
          </a:p>
        </p:txBody>
      </p:sp>
    </p:spTree>
    <p:extLst>
      <p:ext uri="{BB962C8B-B14F-4D97-AF65-F5344CB8AC3E}">
        <p14:creationId xmlns:p14="http://schemas.microsoft.com/office/powerpoint/2010/main" val="22447922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52600" y="1063626"/>
            <a:ext cx="8763000" cy="4708525"/>
          </a:xfrm>
        </p:spPr>
        <p:txBody>
          <a:bodyPr>
            <a:normAutofit fontScale="90000"/>
          </a:bodyPr>
          <a:lstStyle/>
          <a:p>
            <a:pPr eaLnBrk="1" hangingPunct="1"/>
            <a:r>
              <a:rPr lang="en-US" altLang="en-US" smtClean="0"/>
              <a:t>§ 78. Individual Voluntarily Within The State</a:t>
            </a:r>
            <a:br>
              <a:rPr lang="en-US" altLang="en-US" smtClean="0"/>
            </a:br>
            <a:r>
              <a:rPr lang="en-US" altLang="en-US" smtClean="0"/>
              <a:t/>
            </a:r>
            <a:br>
              <a:rPr lang="en-US" altLang="en-US" smtClean="0"/>
            </a:br>
            <a:r>
              <a:rPr lang="en-US" altLang="en-US" smtClean="0"/>
              <a:t>A state can exercise through its courts jurisdiction over an individual voluntarily within its territory whether he is permanently or only temporarily there.</a:t>
            </a:r>
          </a:p>
        </p:txBody>
      </p:sp>
    </p:spTree>
    <p:extLst>
      <p:ext uri="{BB962C8B-B14F-4D97-AF65-F5344CB8AC3E}">
        <p14:creationId xmlns:p14="http://schemas.microsoft.com/office/powerpoint/2010/main" val="42209108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524000" y="1063626"/>
            <a:ext cx="9067800" cy="4708525"/>
          </a:xfrm>
        </p:spPr>
        <p:txBody>
          <a:bodyPr/>
          <a:lstStyle/>
          <a:p>
            <a:pPr algn="l" eaLnBrk="1" hangingPunct="1"/>
            <a:r>
              <a:rPr lang="en-US" altLang="en-US" smtClean="0"/>
              <a:t>- Pennoyer, an Oregon resident, sues Neff, a California resident, in Oregon state court in order to quiet title to property in Oregon that each claims he owns.</a:t>
            </a:r>
            <a:br>
              <a:rPr lang="en-US" altLang="en-US" smtClean="0"/>
            </a:br>
            <a:r>
              <a:rPr lang="en-US" altLang="en-US" smtClean="0"/>
              <a:t>- Service on Neff is in-hand in California</a:t>
            </a:r>
            <a:br>
              <a:rPr lang="en-US" altLang="en-US" smtClean="0"/>
            </a:br>
            <a:endParaRPr lang="en-US" altLang="en-US" smtClean="0"/>
          </a:p>
        </p:txBody>
      </p:sp>
    </p:spTree>
    <p:extLst>
      <p:ext uri="{BB962C8B-B14F-4D97-AF65-F5344CB8AC3E}">
        <p14:creationId xmlns:p14="http://schemas.microsoft.com/office/powerpoint/2010/main" val="36117092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524000" y="1063626"/>
            <a:ext cx="8915400" cy="4651375"/>
          </a:xfrm>
        </p:spPr>
        <p:txBody>
          <a:bodyPr>
            <a:normAutofit fontScale="90000"/>
          </a:bodyPr>
          <a:lstStyle/>
          <a:p>
            <a:pPr eaLnBrk="1" hangingPunct="1"/>
            <a:r>
              <a:rPr lang="en-US" altLang="en-US" smtClean="0"/>
              <a:t>§ 101. Jurisdiction Over Land</a:t>
            </a:r>
            <a:br>
              <a:rPr lang="en-US" altLang="en-US" smtClean="0"/>
            </a:br>
            <a:r>
              <a:rPr lang="en-US" altLang="en-US" smtClean="0"/>
              <a:t/>
            </a:r>
            <a:br>
              <a:rPr lang="en-US" altLang="en-US" smtClean="0"/>
            </a:br>
            <a:r>
              <a:rPr lang="en-US" altLang="en-US" smtClean="0"/>
              <a:t>A state can exercise through its courts jurisdiction over land situated within the territory of the state, although a person owning or claiming an interest in the land is not personally subject to the jurisdiction of the state.</a:t>
            </a:r>
          </a:p>
        </p:txBody>
      </p:sp>
    </p:spTree>
    <p:extLst>
      <p:ext uri="{BB962C8B-B14F-4D97-AF65-F5344CB8AC3E}">
        <p14:creationId xmlns:p14="http://schemas.microsoft.com/office/powerpoint/2010/main" val="21500790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752600" y="1063626"/>
            <a:ext cx="7429500" cy="4765675"/>
          </a:xfrm>
        </p:spPr>
        <p:txBody>
          <a:bodyPr>
            <a:normAutofit fontScale="90000"/>
          </a:bodyPr>
          <a:lstStyle/>
          <a:p>
            <a:pPr algn="l" eaLnBrk="1" hangingPunct="1"/>
            <a:r>
              <a:rPr lang="en-US" altLang="en-US" smtClean="0"/>
              <a:t>- Pennoyer, an Oregon resident, brings a suit to quiet title to Oregon property that he claims he owns. </a:t>
            </a:r>
            <a:br>
              <a:rPr lang="en-US" altLang="en-US" smtClean="0"/>
            </a:br>
            <a:r>
              <a:rPr lang="en-US" altLang="en-US" smtClean="0"/>
              <a:t>- He brings an action in Oregon state court that will bind everyone in the world</a:t>
            </a:r>
            <a:br>
              <a:rPr lang="en-US" altLang="en-US" smtClean="0"/>
            </a:br>
            <a:r>
              <a:rPr lang="en-US" altLang="en-US" smtClean="0"/>
              <a:t>- Service is by publication. </a:t>
            </a:r>
            <a:br>
              <a:rPr lang="en-US" altLang="en-US" smtClean="0"/>
            </a:br>
            <a:endParaRPr lang="en-US" altLang="en-US" smtClean="0"/>
          </a:p>
        </p:txBody>
      </p:sp>
    </p:spTree>
    <p:extLst>
      <p:ext uri="{BB962C8B-B14F-4D97-AF65-F5344CB8AC3E}">
        <p14:creationId xmlns:p14="http://schemas.microsoft.com/office/powerpoint/2010/main" val="555425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752600" y="0"/>
            <a:ext cx="8915400" cy="6858000"/>
          </a:xfrm>
        </p:spPr>
        <p:txBody>
          <a:bodyPr/>
          <a:lstStyle/>
          <a:p>
            <a:pPr algn="l" eaLnBrk="1" hangingPunct="1"/>
            <a:r>
              <a:rPr lang="en-US" altLang="en-US" sz="4000"/>
              <a:t>- Pennoyer, an Oregon resident, sues Neff, a California resident, in Oregon state court for breach of a contract Neff entered into to sell Pennoyer property in California </a:t>
            </a:r>
            <a:br>
              <a:rPr lang="en-US" altLang="en-US" sz="4000"/>
            </a:br>
            <a:r>
              <a:rPr lang="en-US" altLang="en-US" sz="4000"/>
              <a:t>- Pennoyer gave Neff the money but Neff has not given Pennoyer the property</a:t>
            </a:r>
            <a:br>
              <a:rPr lang="en-US" altLang="en-US" sz="4000"/>
            </a:br>
            <a:r>
              <a:rPr lang="en-US" altLang="en-US" sz="4000"/>
              <a:t>- Pennoyer asks for an injunction ordering Neff to transfer title to Pennoyer</a:t>
            </a:r>
            <a:br>
              <a:rPr lang="en-US" altLang="en-US" sz="4000"/>
            </a:br>
            <a:r>
              <a:rPr lang="en-US" altLang="en-US" sz="4000"/>
              <a:t>- Service is in hand on Neff in Oregon. </a:t>
            </a:r>
          </a:p>
        </p:txBody>
      </p:sp>
    </p:spTree>
    <p:extLst>
      <p:ext uri="{BB962C8B-B14F-4D97-AF65-F5344CB8AC3E}">
        <p14:creationId xmlns:p14="http://schemas.microsoft.com/office/powerpoint/2010/main" val="1784336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600200" y="76200"/>
            <a:ext cx="8839200" cy="6629400"/>
          </a:xfrm>
        </p:spPr>
        <p:txBody>
          <a:bodyPr/>
          <a:lstStyle/>
          <a:p>
            <a:pPr algn="l" eaLnBrk="1" hangingPunct="1"/>
            <a:r>
              <a:rPr lang="en-US" altLang="en-US" sz="4000"/>
              <a:t>- Pennoyer, an Oregon resident, sues Neff, a California resident, in Oregon state court for breach of a contract Neff entered into to sell Pennoyer property in California </a:t>
            </a:r>
            <a:br>
              <a:rPr lang="en-US" altLang="en-US" sz="4000"/>
            </a:br>
            <a:r>
              <a:rPr lang="en-US" altLang="en-US" sz="4000"/>
              <a:t>- Pennoyer gave Neff the money but Neff has not given Pennoyer the property</a:t>
            </a:r>
            <a:br>
              <a:rPr lang="en-US" altLang="en-US" sz="4000"/>
            </a:br>
            <a:r>
              <a:rPr lang="en-US" altLang="en-US" sz="4000"/>
              <a:t>- Pennoyer asks the court to </a:t>
            </a:r>
            <a:r>
              <a:rPr lang="en-US" altLang="en-US" sz="4000" i="1"/>
              <a:t>transfer title to Pennoyer</a:t>
            </a:r>
            <a:r>
              <a:rPr lang="en-US" altLang="en-US" sz="4000"/>
              <a:t/>
            </a:r>
            <a:br>
              <a:rPr lang="en-US" altLang="en-US" sz="4000"/>
            </a:br>
            <a:r>
              <a:rPr lang="en-US" altLang="en-US" sz="4000"/>
              <a:t>- Service is in hand on Neff in Oregon.</a:t>
            </a:r>
          </a:p>
        </p:txBody>
      </p:sp>
    </p:spTree>
    <p:extLst>
      <p:ext uri="{BB962C8B-B14F-4D97-AF65-F5344CB8AC3E}">
        <p14:creationId xmlns:p14="http://schemas.microsoft.com/office/powerpoint/2010/main" val="67119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09900" y="1063626"/>
            <a:ext cx="6172200" cy="4594225"/>
          </a:xfrm>
        </p:spPr>
        <p:txBody>
          <a:bodyPr/>
          <a:lstStyle/>
          <a:p>
            <a:pPr eaLnBrk="1" hangingPunct="1"/>
            <a:r>
              <a:rPr lang="en-US" altLang="en-US" smtClean="0"/>
              <a:t>St. Paul Mercury test</a:t>
            </a:r>
            <a:br>
              <a:rPr lang="en-US" altLang="en-US" smtClean="0"/>
            </a:br>
            <a:r>
              <a:rPr lang="en-US" altLang="en-US" smtClean="0"/>
              <a:t/>
            </a:r>
            <a:br>
              <a:rPr lang="en-US" altLang="en-US" smtClean="0"/>
            </a:br>
            <a:r>
              <a:rPr lang="en-US" altLang="en-US" smtClean="0"/>
              <a:t>“It must appear to a legal certainty that the claim is really for less than the jurisdictional amount to justify dismissal.”</a:t>
            </a:r>
          </a:p>
        </p:txBody>
      </p:sp>
    </p:spTree>
    <p:extLst>
      <p:ext uri="{BB962C8B-B14F-4D97-AF65-F5344CB8AC3E}">
        <p14:creationId xmlns:p14="http://schemas.microsoft.com/office/powerpoint/2010/main" val="1645424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00200" y="1063626"/>
            <a:ext cx="8763000" cy="4879975"/>
          </a:xfrm>
        </p:spPr>
        <p:txBody>
          <a:bodyPr>
            <a:normAutofit fontScale="90000"/>
          </a:bodyPr>
          <a:lstStyle/>
          <a:p>
            <a:pPr algn="l" eaLnBrk="1" hangingPunct="1"/>
            <a:r>
              <a:rPr lang="en-US" altLang="en-US" sz="2800"/>
              <a:t>1446(c)(2) If removal of a civil action is sought on the basis of the jurisdiction conferred by section 1332(a), the sum demanded in good faith in the initial pleading shall be deemed to be the amount in controversy, except that-</a:t>
            </a:r>
            <a:br>
              <a:rPr lang="en-US" altLang="en-US" sz="2800"/>
            </a:br>
            <a:r>
              <a:rPr lang="en-US" altLang="en-US" sz="2800"/>
              <a:t>(A) the notice of removal may assert the amount in controversy if the initial pleading seeks-- </a:t>
            </a:r>
            <a:br>
              <a:rPr lang="en-US" altLang="en-US" sz="2800"/>
            </a:br>
            <a:r>
              <a:rPr lang="en-US" altLang="en-US" sz="2800"/>
              <a:t>(i) nonmonetary relief; or </a:t>
            </a:r>
            <a:br>
              <a:rPr lang="en-US" altLang="en-US" sz="2800"/>
            </a:br>
            <a:r>
              <a:rPr lang="en-US" altLang="en-US" sz="2800"/>
              <a:t>(ii) a money judgment, but the State practice either does not permit demand for a specific sum or permits recovery of damages in excess of the amount demanded; and </a:t>
            </a:r>
            <a:br>
              <a:rPr lang="en-US" altLang="en-US" sz="2800"/>
            </a:br>
            <a:r>
              <a:rPr lang="en-US" altLang="en-US" sz="2800"/>
              <a:t>(B) removal of the action is proper on the basis of an amount in controversy asserted under subparagraph (A) if the district court finds, by the preponderance of the evidence, that the amount in controversy exceeds the amount specified in section 1332(a). </a:t>
            </a:r>
            <a:br>
              <a:rPr lang="en-US" altLang="en-US" sz="2800"/>
            </a:br>
            <a:endParaRPr lang="en-US" altLang="en-US" sz="2800"/>
          </a:p>
        </p:txBody>
      </p:sp>
    </p:spTree>
    <p:extLst>
      <p:ext uri="{BB962C8B-B14F-4D97-AF65-F5344CB8AC3E}">
        <p14:creationId xmlns:p14="http://schemas.microsoft.com/office/powerpoint/2010/main" val="9438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651375"/>
          </a:xfrm>
        </p:spPr>
        <p:txBody>
          <a:bodyPr/>
          <a:lstStyle/>
          <a:p>
            <a:pPr eaLnBrk="1" hangingPunct="1"/>
            <a:r>
              <a:rPr lang="en-US" altLang="en-US" smtClean="0"/>
              <a:t>aggregation</a:t>
            </a:r>
          </a:p>
        </p:txBody>
      </p:sp>
    </p:spTree>
    <p:extLst>
      <p:ext uri="{BB962C8B-B14F-4D97-AF65-F5344CB8AC3E}">
        <p14:creationId xmlns:p14="http://schemas.microsoft.com/office/powerpoint/2010/main" val="2867506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11175" y="365125"/>
            <a:ext cx="10842625" cy="6111875"/>
          </a:xfrm>
        </p:spPr>
        <p:txBody>
          <a:bodyPr/>
          <a:lstStyle/>
          <a:p>
            <a:pPr eaLnBrk="1" hangingPunct="1"/>
            <a:r>
              <a:rPr lang="en-US" altLang="en-US" smtClean="0"/>
              <a:t>Can aggregate only an </a:t>
            </a:r>
            <a:r>
              <a:rPr lang="en-US" altLang="en-US" i="1" smtClean="0"/>
              <a:t>individual</a:t>
            </a:r>
            <a:r>
              <a:rPr lang="en-US" altLang="en-US" smtClean="0"/>
              <a:t> P’s actions against an </a:t>
            </a:r>
            <a:r>
              <a:rPr lang="en-US" altLang="en-US" i="1" smtClean="0"/>
              <a:t>individual</a:t>
            </a:r>
            <a:r>
              <a:rPr lang="en-US" altLang="en-US" smtClean="0"/>
              <a:t> D</a:t>
            </a:r>
          </a:p>
        </p:txBody>
      </p:sp>
    </p:spTree>
    <p:extLst>
      <p:ext uri="{BB962C8B-B14F-4D97-AF65-F5344CB8AC3E}">
        <p14:creationId xmlns:p14="http://schemas.microsoft.com/office/powerpoint/2010/main" val="1132281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915</Words>
  <Application>Microsoft Office PowerPoint</Application>
  <PresentationFormat>Widescreen</PresentationFormat>
  <Paragraphs>59</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Calibri Light</vt:lpstr>
      <vt:lpstr>Office Theme</vt:lpstr>
      <vt:lpstr>Mon., Sept. 19</vt:lpstr>
      <vt:lpstr>federal SMJ</vt:lpstr>
      <vt:lpstr>devices to create/defeat diversity</vt:lpstr>
      <vt:lpstr>removal</vt:lpstr>
      <vt:lpstr>amount in controversy</vt:lpstr>
      <vt:lpstr>St. Paul Mercury test  “It must appear to a legal certainty that the claim is really for less than the jurisdictional amount to justify dismissal.”</vt:lpstr>
      <vt:lpstr>1446(c)(2) If removal of a civil action is sought on the basis of the jurisdiction conferred by section 1332(a), the sum demanded in good faith in the initial pleading shall be deemed to be the amount in controversy, except that- (A) the notice of removal may assert the amount in controversy if the initial pleading seeks--  (i) nonmonetary relief; or  (ii) a money judgment, but the State practice either does not permit demand for a specific sum or permits recovery of damages in excess of the amount demanded; and  (B) removal of the action is proper on the basis of an amount in controversy asserted under subparagraph (A) if the district court finds, by the preponderance of the evidence, that the amount in controversy exceeds the amount specified in section 1332(a).  </vt:lpstr>
      <vt:lpstr>aggregation</vt:lpstr>
      <vt:lpstr>Can aggregate only an individual P’s actions against an individual D</vt:lpstr>
      <vt:lpstr>exception to prohibition on aggregation concerning multiple parties –   common and undivided right</vt:lpstr>
      <vt:lpstr>Someone has died. The two children of the decedent (P1 (NY) and P2 (NY)) are the distributees of his estate -- that is, they have a right to inherit. P1 and P2 bring an action against the executor of the estate (D (CA)), who, they allege, has absconded with $80,000. $40,000 of that should go to P1 and $40,000 to P2. </vt:lpstr>
      <vt:lpstr>P1 and P2 are suing D. (P1 and P2 each have property adjoining D's.) P1 and P2 ask the court to enjoin D from polluting their property by shutting down his rendering plant. Assume that the cost to D in lost revenue if he shuts down the plant is $140,000. Is the amount in controversy satisfied for diversity? </vt:lpstr>
      <vt:lpstr>PERSONAL JURISDICTION IN STATE COURT </vt:lpstr>
      <vt:lpstr>distinguish PJ from choice of law</vt:lpstr>
      <vt:lpstr>- P and D are New Yorkers who get in a brawl in New York - D is in Oregon on business trip - P sues D in Oregon state court - D is served in Oregon with summons and complaint </vt:lpstr>
      <vt:lpstr>distinguish PJ from subject matter jurisdiction</vt:lpstr>
      <vt:lpstr>- P (NY) slips and falls in D’s (Germany) store in Germany - D has no connection with US  - P sues D in in state court in NY asking for $100,000 - D is served in Germany with the summons and complaint</vt:lpstr>
      <vt:lpstr>distinguish PJ from service/notice</vt:lpstr>
      <vt:lpstr>- P and D are New Yorkers who get in a brawl in New York - P sues D in Oregon state court - D is served in New York with summons and complaint </vt:lpstr>
      <vt:lpstr>- P and D are New Yorkers who get in a brawl in New York - P sues D in New York state court - P serves D by taking the summons and complaint and flushing it down the toilet </vt:lpstr>
      <vt:lpstr>Pennoyer v Neff (US 1878)</vt:lpstr>
      <vt:lpstr>Mitchell v. Neff  - Mitchell sues Neff for unpaid legal services in Oregon state court - Neff has moved to Cal. - the alleged source of PJ over Neff is his Oregon property - service was by a publication that had practically no circulation outside Oregon - Neff defaults - the Ore. state court attaches the land and sells it in payment of the debt to...Mitchell himself - Mitchell sells it to Pennoyer</vt:lpstr>
      <vt:lpstr>Neff v. Pennoyer - Neff finds out, sues Pennoyer in ejectment in federal court in Ore. - diversity case - Pennoyer claims it is his, because it was Mitchell’s, who got it pursuant to the enforcement of a valid Ore. state ct judgment - so Neff is collateral attacking the validity of the judgment in Mitchell v. Neff - was there PJ? - federal trial court says no - US SCt affirms (for different reasons)</vt:lpstr>
      <vt:lpstr>1) dicta: the matter going forward will be governed by the 14th A. - but not in the present case, because the 14th A. had not been ratified when Mitchell v. Neff occurred - the question must be answered according to international law on the recognition of foreign judgments (as interpreted by federal courts)  2) there was no PJ, despite the fact that Neff had property in Oregon, because the property was not attached at the outset of the suit</vt:lpstr>
      <vt:lpstr>distinguish PJ from forms of preliminary relief</vt:lpstr>
      <vt:lpstr>- Mitchell sues Neff in state court in Oregon - the source of PJ is property Neff has in Oregon, identified at the initiation of the lawsuit - it does not look like Neff is at risk of selling is property to escape jurisdiction, so the court refrains from attaching the property</vt:lpstr>
      <vt:lpstr>- the requirement of attachment for in rem was soon abandoned, provided that the property is identified at the outset</vt:lpstr>
      <vt:lpstr>preliminary injunctions</vt:lpstr>
      <vt:lpstr>- P sues the D Corp. to prohibit its merger with the X Corp. - If the merger continues during the litigation, it will be practically impossible for the D and X Corps to be pulled apart again - P therefore asks for a preliminary injunction against the merger during the litigation</vt:lpstr>
      <vt:lpstr>effect of limits on PJ being read into the 14th Amendment...</vt:lpstr>
      <vt:lpstr> - P sues D in Oregon state court.  - D has no connection with Oregon, but Oregon law allows the assertion of PJ over D.  - D defaults.  - P then sues on the default judgment in Oregon state court.   Pre-Pennoyer: D has no grounds for challenging the judgment that could be entertained by the US SCt. Post-Pennoyer: D can challenge the judgment as a violation of the Due Process Clause of the 14th Amendment and appeal to the US SCt. </vt:lpstr>
      <vt:lpstr>Amendment XIV. Section 1.   . . . nor shall any State deprive any person of life, liberty, or property, without due process of law… </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source of PJ is D’s property in state at initiation of suit, but suit does not concern ownership of property  although if P wins, D’s property may be used to execute judgment</vt:lpstr>
      <vt:lpstr>2) suit concerns ownership of property (e.g. quiet title action), BUT binding only on certain named parties</vt:lpstr>
      <vt:lpstr>challenging PJ</vt:lpstr>
      <vt:lpstr>direct  - motion to dismiss for lack of PJ  - motion to set aside judgment  indirect  - collateral attack</vt:lpstr>
      <vt:lpstr>- Assume that CA court that rendered a judgment had PJ  - Why does a NY state court have to give it any respect?</vt:lpstr>
      <vt:lpstr>- D, a US national residing in NY, is sued by P, an Iranian, in an Iranian court concerning a brawl that D got into with P in NY.  - D is tagged while in Iran on a brief trip.  - D defaults and a monetary judgment is issued against D.  - P then sues upon the judgment in New York state court. </vt:lpstr>
      <vt:lpstr>- D, a citizen and resident of NY, is sued by P, a citizen and resident of CA, in California state court concerning a brawl that D got into with P in NY.  - D is tagged while in CA on a brief trip.  - D defaults and a monetary judgment is issued against D.  - P then sues upon the judgment in state court in NY. </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 D, a citizen and resident of NY, is sued by P, a citizen and resident of CA, in California state court concerning a brawl that D got into with P in NY.  - D is tagged while in CA on a brief trip.  - D defaults and a monetary judgment is issued against D.  - P then sues upon the judgment in federal court in NY. </vt:lpstr>
      <vt:lpstr>28 U.S.C. § 1738. - State and Territorial statutes and judicial proceedings; full faith and credit ...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 </vt:lpstr>
      <vt:lpstr>- D, a citizen and resident of NY, is sued by P, a citizen and resident of CA, in federal court in California concerning a brawl that D got into with P in NY.  - D is tagged while in CA on a brief trip.  - D defaults and a monetary judgment is issued against D.  - P then sues upon the judgment in state court in NY. </vt:lpstr>
      <vt:lpstr>Art. VI  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vt:lpstr>
      <vt:lpstr>But no FF&amp;C obligation if the judgment was invalid for lack of PJ</vt:lpstr>
      <vt:lpstr>distinguish  federal constitutional limits (under the 14th A.) on a state’s assertion of PJ over a defendant  - what a state can do  what a state has chosen to do under its own law </vt:lpstr>
      <vt:lpstr>the Pennoyer framework in action</vt:lpstr>
      <vt:lpstr>- Mitchell, an Oregon resident, sues Neff, a California resident, in Oregon state court for unpaid lawyer’s fees that Neff incurred in Oregon while he was a resident of Oregon.  - Service of the summons and complaint are delivered to Neff in hand in California.  - PJ permissible?</vt:lpstr>
      <vt:lpstr>- Mitchell, an Oregon resident, sues Neff, a California resident, in Oregon state court for unpaid lawyer’s fees that Neff incurred in  Oregon while he was a resident of Oregon - There is in-hand service of the summons and complaint upon Neff while he is in Oregon on a brief business trip - PJ permissible?</vt:lpstr>
      <vt:lpstr>- Mitchell, an Oregon resident, sues Neff, a California resident, in Oregon state court for unpaid lawyer’s fees that Neff incurred to Mitchell in California – Neff was never an Oregon resident - There is in-hand service of the summons and complaint upon Neff while he is in Oregon on a brief business trip - PJ permissible?</vt:lpstr>
      <vt:lpstr>§ 78. Individual Voluntarily Within The State  A state can exercise through its courts jurisdiction over an individual voluntarily within its territory whether he is permanently or only temporarily there.</vt:lpstr>
      <vt:lpstr>- Pennoyer, an Oregon resident, sues Neff, a California resident, in Oregon state court in order to quiet title to property in Oregon that each claims he owns. - Service on Neff is in-hand in California </vt:lpstr>
      <vt:lpstr>§ 101. Jurisdiction Over Land  A state can exercise through its courts jurisdiction over land situated within the territory of the state, although a person owning or claiming an interest in the land is not personally subject to the jurisdiction of the state.</vt:lpstr>
      <vt:lpstr>- Pennoyer, an Oregon resident, brings a suit to quiet title to Oregon property that he claims he owns.  - He brings an action in Oregon state court that will bind everyone in the world - Service is by publication.  </vt:lpstr>
      <vt:lpstr>- Pennoyer, an Oregon resident, sues Neff, a California resident, in Oregon state court for breach of a contract Neff entered into to sell Pennoyer property in California  - Pennoyer gave Neff the money but Neff has not given Pennoyer the property - Pennoyer asks for an injunction ordering Neff to transfer title to Pennoyer - Service is in hand on Neff in Oregon. </vt:lpstr>
      <vt:lpstr>- Pennoyer, an Oregon resident, sues Neff, a California resident, in Oregon state court for breach of a contract Neff entered into to sell Pennoyer property in California  - Pennoyer gave Neff the money but Neff has not given Pennoyer the property - Pennoyer asks the court to transfer title to Pennoyer - Service is in hand on Neff in Oregon.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12</cp:revision>
  <dcterms:created xsi:type="dcterms:W3CDTF">2016-09-19T07:34:20Z</dcterms:created>
  <dcterms:modified xsi:type="dcterms:W3CDTF">2016-09-19T20:20:04Z</dcterms:modified>
</cp:coreProperties>
</file>