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1" r:id="rId3"/>
    <p:sldId id="322" r:id="rId4"/>
    <p:sldId id="323" r:id="rId5"/>
    <p:sldId id="325" r:id="rId6"/>
    <p:sldId id="328" r:id="rId7"/>
    <p:sldId id="329" r:id="rId8"/>
    <p:sldId id="330" r:id="rId9"/>
    <p:sldId id="331" r:id="rId10"/>
    <p:sldId id="333" r:id="rId11"/>
    <p:sldId id="334" r:id="rId12"/>
    <p:sldId id="336" r:id="rId13"/>
    <p:sldId id="337" r:id="rId14"/>
    <p:sldId id="338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4" r:id="rId29"/>
    <p:sldId id="380" r:id="rId30"/>
    <p:sldId id="355" r:id="rId31"/>
    <p:sldId id="384" r:id="rId32"/>
    <p:sldId id="356" r:id="rId33"/>
    <p:sldId id="381" r:id="rId34"/>
    <p:sldId id="382" r:id="rId35"/>
    <p:sldId id="361" r:id="rId36"/>
    <p:sldId id="362" r:id="rId37"/>
    <p:sldId id="363" r:id="rId38"/>
    <p:sldId id="383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1" r:id="rId47"/>
    <p:sldId id="372" r:id="rId48"/>
    <p:sldId id="373" r:id="rId49"/>
    <p:sldId id="385" r:id="rId50"/>
    <p:sldId id="387" r:id="rId51"/>
    <p:sldId id="388" r:id="rId52"/>
    <p:sldId id="389" r:id="rId53"/>
    <p:sldId id="390" r:id="rId54"/>
    <p:sldId id="392" r:id="rId55"/>
    <p:sldId id="393" r:id="rId56"/>
    <p:sldId id="394" r:id="rId57"/>
    <p:sldId id="395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4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8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2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0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8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3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6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FB43C-30CC-4E82-B3D0-73A780A9AF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95854-D4EC-4D57-A3AF-A6584542F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6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8305800" cy="5668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Wed., </a:t>
            </a:r>
            <a:r>
              <a:rPr lang="en-US" altLang="en-US" dirty="0" smtClean="0"/>
              <a:t>Sept. </a:t>
            </a:r>
            <a:r>
              <a:rPr lang="en-US" altLang="en-US" smtClean="0"/>
              <a:t>14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0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808164" y="1131889"/>
            <a:ext cx="8231187" cy="4651375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Constitutional scope of alienage (“</a:t>
            </a:r>
            <a:r>
              <a:rPr lang="en-US" altLang="en-US" i="1" smtClean="0"/>
              <a:t>between a State, or the Citizens thereof, and foreign States, Citizens or Subjects</a:t>
            </a:r>
            <a:r>
              <a:rPr lang="en-US" altLang="en-US" smtClean="0"/>
              <a:t>”) 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5467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893888" y="1131888"/>
            <a:ext cx="8145462" cy="453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Art. III – need minimal alienage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Is </a:t>
            </a:r>
            <a:r>
              <a:rPr lang="en-US" altLang="en-US" i="1" smtClean="0"/>
              <a:t>anyone</a:t>
            </a:r>
            <a:r>
              <a:rPr lang="en-US" altLang="en-US" smtClean="0"/>
              <a:t> on one side of the “v.” a citizen of a state and </a:t>
            </a:r>
            <a:r>
              <a:rPr lang="en-US" altLang="en-US" i="1" smtClean="0"/>
              <a:t>anyone</a:t>
            </a:r>
            <a:r>
              <a:rPr lang="en-US" altLang="en-US" smtClean="0"/>
              <a:t> on the other side of the “v.” a foreign citizen or subject? 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Is so then minimal alienage.</a:t>
            </a:r>
          </a:p>
        </p:txBody>
      </p:sp>
    </p:spTree>
    <p:extLst>
      <p:ext uri="{BB962C8B-B14F-4D97-AF65-F5344CB8AC3E}">
        <p14:creationId xmlns:p14="http://schemas.microsoft.com/office/powerpoint/2010/main" val="1821594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991600" cy="49371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/>
              <a:t>(1) citizens of different States;</a:t>
            </a:r>
            <a:br>
              <a:rPr lang="en-US" altLang="en-US" sz="3200"/>
            </a:br>
            <a:r>
              <a:rPr lang="en-US" altLang="en-US" sz="320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200"/>
            </a:br>
            <a:r>
              <a:rPr lang="en-US" altLang="en-US" sz="3200"/>
              <a:t>(3) citizens of different States and in which citizens or subjects of a foreign state are additional parties; and</a:t>
            </a:r>
            <a:br>
              <a:rPr lang="en-US" altLang="en-US" sz="3200"/>
            </a:br>
            <a:r>
              <a:rPr lang="en-US" altLang="en-US" sz="3200"/>
              <a:t>(4) a foreign state ... as plaintiff and citizens of a State or of different States. </a:t>
            </a:r>
            <a:br>
              <a:rPr lang="en-US" altLang="en-US" sz="3200"/>
            </a:b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220161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995488" y="1131889"/>
            <a:ext cx="8043862" cy="4562475"/>
          </a:xfrm>
        </p:spPr>
        <p:txBody>
          <a:bodyPr/>
          <a:lstStyle/>
          <a:p>
            <a:pPr eaLnBrk="1" hangingPunct="1"/>
            <a:r>
              <a:rPr lang="en-US" altLang="en-US" smtClean="0"/>
              <a:t>1332(a)(2) – controversy between “citizens of a State and citizens or subjects of a foreign state” means </a:t>
            </a:r>
            <a:r>
              <a:rPr lang="en-US" altLang="en-US" i="1" smtClean="0"/>
              <a:t>complete</a:t>
            </a:r>
            <a:r>
              <a:rPr lang="en-US" altLang="en-US" smtClean="0"/>
              <a:t> alienage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9162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938338" y="1131888"/>
            <a:ext cx="8101012" cy="4633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complete alienage – 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Are aliens on both sides of the “v.”?</a:t>
            </a:r>
            <a:br>
              <a:rPr lang="en-US" altLang="en-US" dirty="0" smtClean="0"/>
            </a:br>
            <a:r>
              <a:rPr lang="en-US" altLang="en-US" dirty="0" smtClean="0"/>
              <a:t>Are citizens of a state (even </a:t>
            </a:r>
            <a:r>
              <a:rPr lang="en-US" altLang="en-US" smtClean="0"/>
              <a:t>different states) on </a:t>
            </a:r>
            <a:r>
              <a:rPr lang="en-US" altLang="en-US" dirty="0" smtClean="0"/>
              <a:t>both sides of the “v.”?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If either is true, not complete alienage</a:t>
            </a:r>
          </a:p>
        </p:txBody>
      </p:sp>
    </p:spTree>
    <p:extLst>
      <p:ext uri="{BB962C8B-B14F-4D97-AF65-F5344CB8AC3E}">
        <p14:creationId xmlns:p14="http://schemas.microsoft.com/office/powerpoint/2010/main" val="393639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458200" cy="44799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Examples: is there federal SMJ under 28 USC 1332(a)?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assumptions: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- jurisdictional minimum is met</a:t>
            </a:r>
            <a:br>
              <a:rPr lang="en-US" altLang="en-US" smtClean="0"/>
            </a:br>
            <a:r>
              <a:rPr lang="en-US" altLang="en-US" smtClean="0"/>
              <a:t>- action is brought in federal court by the plaintiff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577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9067800" cy="5715000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New Yorker sues Californian, who impleads his insurer, a New Yorker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NY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              CA          NY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5420519" y="3904456"/>
            <a:ext cx="8001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23454" y="4643051"/>
            <a:ext cx="8001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18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760663" y="857250"/>
            <a:ext cx="6515100" cy="51435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50" dirty="0"/>
              <a:t>Californian sues a German</a:t>
            </a:r>
            <a:br>
              <a:rPr lang="en-US" altLang="en-US" sz="4050" dirty="0"/>
            </a:br>
            <a:r>
              <a:rPr lang="en-US" altLang="en-US" sz="4050" dirty="0"/>
              <a:t/>
            </a:r>
            <a:br>
              <a:rPr lang="en-US" altLang="en-US" sz="4050" dirty="0"/>
            </a:br>
            <a:r>
              <a:rPr lang="en-US" altLang="en-US" sz="2325" dirty="0"/>
              <a:t>(1) citizens of different States;</a:t>
            </a:r>
            <a:br>
              <a:rPr lang="en-US" altLang="en-US" sz="2325" dirty="0"/>
            </a:br>
            <a:r>
              <a:rPr lang="en-US" altLang="en-US" sz="2325" dirty="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2325" dirty="0"/>
            </a:br>
            <a:r>
              <a:rPr lang="en-US" altLang="en-US" sz="2325" dirty="0"/>
              <a:t>(3) citizens of different States and in which citizens or subjects of a foreign state are additional parties; and</a:t>
            </a:r>
            <a:br>
              <a:rPr lang="en-US" altLang="en-US" sz="2325" dirty="0"/>
            </a:br>
            <a:r>
              <a:rPr lang="en-US" altLang="en-US" sz="2325" dirty="0"/>
              <a:t>(4) a foreign state ... as plaintiff and citizens of a State or of different States.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37434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674938" y="857250"/>
            <a:ext cx="7104062" cy="51435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4500" dirty="0"/>
              <a:t>German sues a Frenchman</a:t>
            </a:r>
            <a:br>
              <a:rPr lang="en-US" altLang="en-US" sz="4500" dirty="0"/>
            </a:br>
            <a:r>
              <a:rPr lang="en-US" altLang="en-US" sz="4500" dirty="0"/>
              <a:t/>
            </a:r>
            <a:br>
              <a:rPr lang="en-US" altLang="en-US" sz="4500" dirty="0"/>
            </a:br>
            <a:r>
              <a:rPr lang="en-US" altLang="en-US" sz="2100" dirty="0"/>
              <a:t> </a:t>
            </a:r>
            <a:r>
              <a:rPr lang="en-US" altLang="en-US" sz="2325" dirty="0"/>
              <a:t>(1) citizens of different States;</a:t>
            </a:r>
            <a:br>
              <a:rPr lang="en-US" altLang="en-US" sz="2325" dirty="0"/>
            </a:br>
            <a:r>
              <a:rPr lang="en-US" altLang="en-US" sz="2325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2325" dirty="0"/>
            </a:br>
            <a:r>
              <a:rPr lang="en-US" altLang="en-US" sz="2325" dirty="0"/>
              <a:t>(3) citizens of different States and in which citizens or subjects of a foreign state are additional parties; and</a:t>
            </a:r>
            <a:br>
              <a:rPr lang="en-US" altLang="en-US" sz="2325" dirty="0"/>
            </a:br>
            <a:r>
              <a:rPr lang="en-US" altLang="en-US" sz="2325" dirty="0"/>
              <a:t>(4) a foreign state ... as plaintiff and citizens of a State or of different States. </a:t>
            </a:r>
            <a:br>
              <a:rPr lang="en-US" altLang="en-US" sz="2325" dirty="0"/>
            </a:br>
            <a:endParaRPr lang="en-US" altLang="en-US" sz="2325" dirty="0"/>
          </a:p>
        </p:txBody>
      </p:sp>
    </p:spTree>
    <p:extLst>
      <p:ext uri="{BB962C8B-B14F-4D97-AF65-F5344CB8AC3E}">
        <p14:creationId xmlns:p14="http://schemas.microsoft.com/office/powerpoint/2010/main" val="2139836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952750" y="1063626"/>
            <a:ext cx="6229350" cy="45370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600"/>
              <a:t>New Yorker sues Californian and Frenchman</a:t>
            </a:r>
            <a:br>
              <a:rPr lang="en-US" altLang="en-US" sz="360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100"/>
              <a:t> (1) citizens of different States;</a:t>
            </a:r>
            <a:br>
              <a:rPr lang="en-US" altLang="en-US" sz="2100"/>
            </a:br>
            <a:r>
              <a:rPr lang="en-US" altLang="en-US" sz="210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2100"/>
            </a:br>
            <a:r>
              <a:rPr lang="en-US" altLang="en-US" sz="2100"/>
              <a:t>(3) citizens of different States and in which citizens or subjects of a foreign state are additional parties; and</a:t>
            </a:r>
            <a:br>
              <a:rPr lang="en-US" altLang="en-US" sz="2100"/>
            </a:br>
            <a:r>
              <a:rPr lang="en-US" altLang="en-US" sz="2100"/>
              <a:t>(4) a foreign state ... as plaintiff and citizens of a State or of different States. </a:t>
            </a:r>
          </a:p>
        </p:txBody>
      </p:sp>
    </p:spTree>
    <p:extLst>
      <p:ext uri="{BB962C8B-B14F-4D97-AF65-F5344CB8AC3E}">
        <p14:creationId xmlns:p14="http://schemas.microsoft.com/office/powerpoint/2010/main" val="159879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67050" y="1063626"/>
            <a:ext cx="6115050" cy="4422775"/>
          </a:xfrm>
        </p:spPr>
        <p:txBody>
          <a:bodyPr/>
          <a:lstStyle/>
          <a:p>
            <a:pPr eaLnBrk="1" hangingPunct="1"/>
            <a:r>
              <a:rPr lang="en-US" altLang="en-US" smtClean="0"/>
              <a:t>federal subject matter jurisdiction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diversity and alienage jurisdiction</a:t>
            </a:r>
          </a:p>
        </p:txBody>
      </p:sp>
    </p:spTree>
    <p:extLst>
      <p:ext uri="{BB962C8B-B14F-4D97-AF65-F5344CB8AC3E}">
        <p14:creationId xmlns:p14="http://schemas.microsoft.com/office/powerpoint/2010/main" val="3115867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0" y="1063626"/>
            <a:ext cx="6457950" cy="49371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975" dirty="0"/>
              <a:t>A New Yorker and a German sue a Californian and a German</a:t>
            </a:r>
            <a:br>
              <a:rPr lang="en-US" sz="3975" dirty="0"/>
            </a:br>
            <a:r>
              <a:rPr lang="en-US" sz="3975" dirty="0"/>
              <a:t/>
            </a:r>
            <a:br>
              <a:rPr lang="en-US" sz="3975" dirty="0"/>
            </a:br>
            <a:r>
              <a:rPr lang="en-US" dirty="0" smtClean="0"/>
              <a:t> </a:t>
            </a:r>
            <a:r>
              <a:rPr lang="en-US" sz="2325" dirty="0"/>
              <a:t>(1) citizens of different States;</a:t>
            </a:r>
            <a:br>
              <a:rPr lang="en-US" sz="2325" dirty="0"/>
            </a:br>
            <a:r>
              <a:rPr lang="en-US" sz="2325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sz="2325" dirty="0"/>
            </a:br>
            <a:r>
              <a:rPr lang="en-US" sz="2325" dirty="0"/>
              <a:t>(3) citizens of different States and in which citizens or subjects of a foreign state are additional parties; and</a:t>
            </a:r>
            <a:br>
              <a:rPr lang="en-US" sz="2325" dirty="0"/>
            </a:br>
            <a:r>
              <a:rPr lang="en-US" sz="2325" dirty="0"/>
              <a:t>(4) a foreign state ... as plaintiff and citizens of a State or of different States. 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296850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895600" y="1063626"/>
            <a:ext cx="6629400" cy="49371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mtClean="0"/>
              <a:t>Californian sues a French citizen admitted for permanent residency in the United States who is domiciled in California</a:t>
            </a:r>
            <a:br>
              <a:rPr lang="en-US" altLang="en-US" smtClean="0"/>
            </a:br>
            <a:r>
              <a:rPr lang="en-US" altLang="en-US" sz="1800"/>
              <a:t> (1) citizens of different States;</a:t>
            </a:r>
            <a:br>
              <a:rPr lang="en-US" altLang="en-US" sz="1800"/>
            </a:br>
            <a:r>
              <a:rPr lang="en-US" altLang="en-US" sz="180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1800"/>
            </a:br>
            <a:r>
              <a:rPr lang="en-US" altLang="en-US" sz="1800"/>
              <a:t>(3) citizens of different States and in which citizens or subjects of a foreign state are additional parties; and</a:t>
            </a:r>
            <a:br>
              <a:rPr lang="en-US" altLang="en-US" sz="1800"/>
            </a:br>
            <a:r>
              <a:rPr lang="en-US" altLang="en-US" sz="1800"/>
              <a:t>(4) a foreign state ... as plaintiff and citizens of a State or of different States. 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3294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2643188" y="1063626"/>
            <a:ext cx="6629400" cy="49371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mtClean="0"/>
              <a:t>German sues French citizen admitted for permanent residency in the United States who is domiciled in California</a:t>
            </a:r>
            <a:br>
              <a:rPr lang="en-US" altLang="en-US" smtClean="0"/>
            </a:br>
            <a:r>
              <a:rPr lang="en-US" altLang="en-US" sz="1800"/>
              <a:t> </a:t>
            </a:r>
            <a:br>
              <a:rPr lang="en-US" altLang="en-US" sz="1800"/>
            </a:br>
            <a:r>
              <a:rPr lang="en-US" altLang="en-US" sz="1800"/>
              <a:t>(1) citizens of different States;</a:t>
            </a:r>
            <a:br>
              <a:rPr lang="en-US" altLang="en-US" sz="1800"/>
            </a:br>
            <a:r>
              <a:rPr lang="en-US" altLang="en-US" sz="180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1800"/>
            </a:br>
            <a:r>
              <a:rPr lang="en-US" altLang="en-US" sz="1800"/>
              <a:t>(3) citizens of different States and in which citizens or subjects of a foreign state are additional parties; and</a:t>
            </a:r>
            <a:br>
              <a:rPr lang="en-US" altLang="en-US" sz="1800"/>
            </a:br>
            <a:r>
              <a:rPr lang="en-US" altLang="en-US" sz="1800"/>
              <a:t>(4) a foreign state ... as plaintiff and citizens of a State or of different States. 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2054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8" y="1028700"/>
            <a:ext cx="7351712" cy="49720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975" dirty="0"/>
              <a:t>Californian sues Elizabeth Taylor, an American national domiciled in France</a:t>
            </a:r>
            <a:br>
              <a:rPr lang="en-US" sz="3975" dirty="0"/>
            </a:br>
            <a:r>
              <a:rPr lang="en-US" sz="3975" dirty="0"/>
              <a:t/>
            </a:r>
            <a:br>
              <a:rPr lang="en-US" sz="3975" dirty="0"/>
            </a:br>
            <a:r>
              <a:rPr lang="en-US" sz="2400" dirty="0"/>
              <a:t> (1) citizens of different States;</a:t>
            </a:r>
            <a:br>
              <a:rPr lang="en-US" sz="2400" dirty="0"/>
            </a:br>
            <a:r>
              <a:rPr lang="en-US" sz="24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sz="2400" dirty="0"/>
            </a:br>
            <a:r>
              <a:rPr lang="en-US" sz="2400" dirty="0"/>
              <a:t>(3) citizens of different States and in which citizens or subjects of a foreign state are additional parties; and</a:t>
            </a:r>
            <a:br>
              <a:rPr lang="en-US" sz="2400" dirty="0"/>
            </a:br>
            <a:r>
              <a:rPr lang="en-US" sz="2400" dirty="0"/>
              <a:t>(4) a foreign state ... as plaintiff and citizens of a State or of different States.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0328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822451" y="1131889"/>
            <a:ext cx="8702675" cy="47466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600"/>
              <a:t>- Dred Scott, a slave owned in Missouri, is taken by his master to Wisconsin Territory (a free territory) </a:t>
            </a:r>
            <a:br>
              <a:rPr lang="en-US" altLang="en-US" sz="3600"/>
            </a:br>
            <a:r>
              <a:rPr lang="en-US" altLang="en-US" sz="3600"/>
              <a:t>- Scott lives there for a while and then returns with his master to Missouri. </a:t>
            </a:r>
            <a:br>
              <a:rPr lang="en-US" altLang="en-US" sz="3600"/>
            </a:br>
            <a:r>
              <a:rPr lang="en-US" altLang="en-US" sz="3600"/>
              <a:t>- Sanford, a New York citizen becomes Scott’s master</a:t>
            </a:r>
            <a:br>
              <a:rPr lang="en-US" altLang="en-US" sz="3600"/>
            </a:br>
            <a:r>
              <a:rPr lang="en-US" altLang="en-US" sz="3600"/>
              <a:t>- Scott sues Sanford in federal court to establish that his time in a free territory had made him free under state law</a:t>
            </a:r>
            <a:br>
              <a:rPr lang="en-US" altLang="en-US" sz="3600"/>
            </a:br>
            <a:r>
              <a:rPr lang="en-US" altLang="en-US" sz="3600"/>
              <a:t>- diversity jurisdiction?</a:t>
            </a:r>
            <a:br>
              <a:rPr lang="en-US" altLang="en-US" sz="3600"/>
            </a:b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4066829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067050" y="1063626"/>
            <a:ext cx="6457950" cy="49371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altLang="en-US" sz="3600" dirty="0"/>
              <a:t>A German sues a Frenchman and a New Yorker</a:t>
            </a:r>
            <a:br>
              <a:rPr lang="en-US" altLang="en-US" sz="3600" dirty="0"/>
            </a:b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2100" dirty="0"/>
              <a:t> (1) citizens of different States;</a:t>
            </a:r>
            <a:br>
              <a:rPr lang="en-US" altLang="en-US" sz="2100" dirty="0"/>
            </a:br>
            <a:r>
              <a:rPr lang="en-US" altLang="en-US" sz="2100" dirty="0"/>
              <a:t>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2100" dirty="0"/>
            </a:br>
            <a:r>
              <a:rPr lang="en-US" altLang="en-US" sz="2100" dirty="0"/>
              <a:t>(3) citizens of different States and in which citizens or subjects of a foreign state are additional parties; and</a:t>
            </a:r>
            <a:br>
              <a:rPr lang="en-US" altLang="en-US" sz="2100" dirty="0"/>
            </a:br>
            <a:r>
              <a:rPr lang="en-US" altLang="en-US" sz="2100" dirty="0"/>
              <a:t>(4) a foreign state ... as plaintiff and citizens of a State or of different States. </a:t>
            </a:r>
            <a:r>
              <a:rPr lang="en-US" altLang="en-US" sz="2325" dirty="0"/>
              <a:t/>
            </a:r>
            <a:br>
              <a:rPr lang="en-US" altLang="en-US" sz="2325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0652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2136776" y="1131888"/>
            <a:ext cx="7902575" cy="1624012"/>
          </a:xfrm>
        </p:spPr>
        <p:txBody>
          <a:bodyPr/>
          <a:lstStyle/>
          <a:p>
            <a:r>
              <a:rPr lang="en-US" altLang="en-US" sz="3600"/>
              <a:t>A citizen of DC sues a Virginian under Virginia state law</a:t>
            </a:r>
          </a:p>
        </p:txBody>
      </p:sp>
    </p:spTree>
    <p:extLst>
      <p:ext uri="{BB962C8B-B14F-4D97-AF65-F5344CB8AC3E}">
        <p14:creationId xmlns:p14="http://schemas.microsoft.com/office/powerpoint/2010/main" val="3625924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892300" y="1131888"/>
            <a:ext cx="8147050" cy="4538662"/>
          </a:xfrm>
        </p:spPr>
        <p:txBody>
          <a:bodyPr/>
          <a:lstStyle/>
          <a:p>
            <a:r>
              <a:rPr lang="en-US" altLang="en-US" smtClean="0"/>
              <a:t>1332(e) The word ''States'', as used in this section, includes the Territories, the District of Columbia, and the Commonwealth of Puerto Rico</a:t>
            </a:r>
          </a:p>
        </p:txBody>
      </p:sp>
    </p:spTree>
    <p:extLst>
      <p:ext uri="{BB962C8B-B14F-4D97-AF65-F5344CB8AC3E}">
        <p14:creationId xmlns:p14="http://schemas.microsoft.com/office/powerpoint/2010/main" val="3985230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686800" cy="47656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b="1" smtClean="0"/>
              <a:t>U.S. Const. Article III.</a:t>
            </a:r>
            <a:r>
              <a:rPr lang="en-US" altLang="en-US" smtClean="0"/>
              <a:t> </a:t>
            </a:r>
            <a:br>
              <a:rPr lang="en-US" altLang="en-US" smtClean="0"/>
            </a:br>
            <a:r>
              <a:rPr lang="en-US" altLang="en-US" smtClean="0"/>
              <a:t>Section. 2. </a:t>
            </a:r>
            <a:br>
              <a:rPr lang="en-US" altLang="en-US" smtClean="0"/>
            </a:br>
            <a:r>
              <a:rPr lang="en-US" altLang="en-US" smtClean="0"/>
              <a:t>Clause 1:The judicial Power shall extend …to Controversies …between a State and Citizens of another State;--</a:t>
            </a:r>
            <a:r>
              <a:rPr lang="en-US" altLang="en-US" b="1" i="1" smtClean="0"/>
              <a:t>between Citizens of different States</a:t>
            </a:r>
            <a:r>
              <a:rPr lang="en-US" altLang="en-US" smtClean="0"/>
              <a:t>…and </a:t>
            </a:r>
            <a:r>
              <a:rPr lang="en-US" altLang="en-US" b="1" i="1" smtClean="0"/>
              <a:t>between a State, or the Citizens thereof, and foreign States, Citizens or Subjects</a:t>
            </a:r>
            <a:r>
              <a:rPr lang="en-US" altLang="en-US" smtClean="0"/>
              <a:t>. 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6001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2" y="365125"/>
            <a:ext cx="10674178" cy="6134529"/>
          </a:xfrm>
        </p:spPr>
        <p:txBody>
          <a:bodyPr/>
          <a:lstStyle/>
          <a:p>
            <a:pPr algn="ctr"/>
            <a:r>
              <a:rPr lang="en-US" dirty="0"/>
              <a:t>National </a:t>
            </a:r>
            <a:r>
              <a:rPr lang="en-US" dirty="0" err="1"/>
              <a:t>Mut</a:t>
            </a:r>
            <a:r>
              <a:rPr lang="en-US" dirty="0"/>
              <a:t>. Ins. Co. v. Tidewater Transfer Co., Inc. </a:t>
            </a:r>
            <a:r>
              <a:rPr lang="en-US" dirty="0" smtClean="0"/>
              <a:t>(</a:t>
            </a:r>
            <a:r>
              <a:rPr lang="en-US" dirty="0"/>
              <a:t>1949)</a:t>
            </a:r>
          </a:p>
        </p:txBody>
      </p:sp>
    </p:spTree>
    <p:extLst>
      <p:ext uri="{BB962C8B-B14F-4D97-AF65-F5344CB8AC3E}">
        <p14:creationId xmlns:p14="http://schemas.microsoft.com/office/powerpoint/2010/main" val="1817581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676400" y="1063626"/>
            <a:ext cx="8686800" cy="4765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/>
              <a:t>U.S. Const. Article III.</a:t>
            </a:r>
            <a:r>
              <a:rPr lang="en-US" altLang="en-US" smtClean="0"/>
              <a:t> </a:t>
            </a:r>
            <a:br>
              <a:rPr lang="en-US" altLang="en-US" smtClean="0"/>
            </a:br>
            <a:r>
              <a:rPr lang="en-US" altLang="en-US" smtClean="0"/>
              <a:t>Section. 2. </a:t>
            </a:r>
            <a:br>
              <a:rPr lang="en-US" altLang="en-US" smtClean="0"/>
            </a:br>
            <a:r>
              <a:rPr lang="en-US" altLang="en-US" smtClean="0"/>
              <a:t>Clause 1:The judicial Power shall extend …to Controversies …between a State and Citizens of another State;--</a:t>
            </a:r>
            <a:r>
              <a:rPr lang="en-US" altLang="en-US" b="1" i="1" smtClean="0"/>
              <a:t>between Citizens of different States</a:t>
            </a:r>
            <a:r>
              <a:rPr lang="en-US" altLang="en-US" smtClean="0"/>
              <a:t>…and </a:t>
            </a:r>
            <a:r>
              <a:rPr lang="en-US" altLang="en-US" b="1" i="1" smtClean="0"/>
              <a:t>between a State, or the Citizens thereof, and foreign States, Citizens or Subjects</a:t>
            </a:r>
            <a:r>
              <a:rPr lang="en-US" altLang="en-US" smtClean="0"/>
              <a:t>. 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5325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2952750" y="1063626"/>
            <a:ext cx="6229350" cy="4708525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domicile?</a:t>
            </a:r>
          </a:p>
        </p:txBody>
      </p:sp>
    </p:spTree>
    <p:extLst>
      <p:ext uri="{BB962C8B-B14F-4D97-AF65-F5344CB8AC3E}">
        <p14:creationId xmlns:p14="http://schemas.microsoft.com/office/powerpoint/2010/main" val="1345003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08" y="365125"/>
            <a:ext cx="10698892" cy="5825610"/>
          </a:xfrm>
        </p:spPr>
        <p:txBody>
          <a:bodyPr/>
          <a:lstStyle/>
          <a:p>
            <a:r>
              <a:rPr lang="en-US" dirty="0" smtClean="0"/>
              <a:t>Not residence!</a:t>
            </a:r>
            <a:br>
              <a:rPr lang="en-US" dirty="0" smtClean="0"/>
            </a:br>
            <a:r>
              <a:rPr lang="en-US" smtClean="0"/>
              <a:t>Not nationality!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623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2952750" y="1063626"/>
            <a:ext cx="6229350" cy="4537075"/>
          </a:xfrm>
        </p:spPr>
        <p:txBody>
          <a:bodyPr/>
          <a:lstStyle/>
          <a:p>
            <a:pPr eaLnBrk="1" hangingPunct="1"/>
            <a:r>
              <a:rPr lang="en-US" altLang="en-US" smtClean="0"/>
              <a:t>Baker v. Keck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(E.D. Ill. 1936)</a:t>
            </a:r>
          </a:p>
        </p:txBody>
      </p:sp>
    </p:spTree>
    <p:extLst>
      <p:ext uri="{BB962C8B-B14F-4D97-AF65-F5344CB8AC3E}">
        <p14:creationId xmlns:p14="http://schemas.microsoft.com/office/powerpoint/2010/main" val="3161843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124" y="365125"/>
            <a:ext cx="10760676" cy="6085102"/>
          </a:xfrm>
        </p:spPr>
        <p:txBody>
          <a:bodyPr/>
          <a:lstStyle/>
          <a:p>
            <a:r>
              <a:rPr lang="en-US" dirty="0" smtClean="0"/>
              <a:t>What is the citizenship of the Progressive Miners of America?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21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838" y="365125"/>
            <a:ext cx="10735962" cy="6282810"/>
          </a:xfrm>
        </p:spPr>
        <p:txBody>
          <a:bodyPr/>
          <a:lstStyle/>
          <a:p>
            <a:r>
              <a:rPr lang="en-US" dirty="0" smtClean="0"/>
              <a:t>Baker was a citizen of Illinois at the time of the events being adjudicated. Shouldn’t that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080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8077200" cy="6430962"/>
          </a:xfrm>
        </p:spPr>
        <p:txBody>
          <a:bodyPr/>
          <a:lstStyle/>
          <a:p>
            <a:r>
              <a:rPr lang="en-US" altLang="en-US" smtClean="0"/>
              <a:t>Story: The requisite animus is the present intention of permanent or indefinite residence in a given place or country, or, negatively expressed, the absence of any present intention of not residing there permanently or indefinitely.</a:t>
            </a:r>
          </a:p>
        </p:txBody>
      </p:sp>
    </p:spTree>
    <p:extLst>
      <p:ext uri="{BB962C8B-B14F-4D97-AF65-F5344CB8AC3E}">
        <p14:creationId xmlns:p14="http://schemas.microsoft.com/office/powerpoint/2010/main" val="4559186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839200" cy="6858000"/>
          </a:xfrm>
        </p:spPr>
        <p:txBody>
          <a:bodyPr/>
          <a:lstStyle/>
          <a:p>
            <a:pPr algn="l"/>
            <a:r>
              <a:rPr lang="en-US" altLang="en-US" smtClean="0"/>
              <a:t>Story: It will be observed that, if there is an intention to remain, even though it be for an indefinite time, but still with the intention of making the location a place of present domicile, this latter intention will control, even though the person entertains a floating intention to return at some indefinite future period.</a:t>
            </a:r>
          </a:p>
        </p:txBody>
      </p:sp>
    </p:spTree>
    <p:extLst>
      <p:ext uri="{BB962C8B-B14F-4D97-AF65-F5344CB8AC3E}">
        <p14:creationId xmlns:p14="http://schemas.microsoft.com/office/powerpoint/2010/main" val="2957936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8001000" cy="6172200"/>
          </a:xfrm>
        </p:spPr>
        <p:txBody>
          <a:bodyPr/>
          <a:lstStyle/>
          <a:p>
            <a:pPr algn="l" eaLnBrk="1" hangingPunct="1"/>
            <a:r>
              <a:rPr lang="en-US" altLang="en-US" sz="3600"/>
              <a:t>Restatement of the Conflict of Laws § 15</a:t>
            </a:r>
            <a:r>
              <a:rPr lang="en-US" altLang="en-US" sz="3600" b="1"/>
              <a:t/>
            </a:r>
            <a:br>
              <a:rPr lang="en-US" altLang="en-US" sz="3600" b="1"/>
            </a:br>
            <a:r>
              <a:rPr lang="en-US" altLang="en-US" sz="3600"/>
              <a:t>To acquire a domicil of choice, a person must establish a dwelling-place with the intention of making it his home.</a:t>
            </a:r>
            <a:r>
              <a:rPr lang="en-US" altLang="en-US" sz="3600" b="1"/>
              <a:t/>
            </a:r>
            <a:br>
              <a:rPr lang="en-US" altLang="en-US" sz="3600" b="1"/>
            </a:br>
            <a:r>
              <a:rPr lang="en-US" altLang="en-US" sz="3600"/>
              <a:t> </a:t>
            </a:r>
            <a:r>
              <a:rPr lang="en-US" altLang="en-US" sz="3600" b="1"/>
              <a:t/>
            </a:r>
            <a:br>
              <a:rPr lang="en-US" altLang="en-US" sz="3600" b="1"/>
            </a:br>
            <a:r>
              <a:rPr lang="en-US" altLang="en-US" sz="3600"/>
              <a:t>The fact of physical presence at a dwelling-place and the intention to make it a home must concur; if they do so, even for a moment, the change of domicil takes place.‘</a:t>
            </a:r>
            <a:r>
              <a:rPr lang="en-US" altLang="en-US" sz="3600" b="1"/>
              <a:t/>
            </a:r>
            <a:br>
              <a:rPr lang="en-US" altLang="en-US" sz="3600" b="1"/>
            </a:b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801056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551" y="365125"/>
            <a:ext cx="10711249" cy="6233383"/>
          </a:xfrm>
        </p:spPr>
        <p:txBody>
          <a:bodyPr/>
          <a:lstStyle/>
          <a:p>
            <a:r>
              <a:rPr lang="en-US" dirty="0" smtClean="0"/>
              <a:t>Baker moved to Oklahoma, at least in part, to create diversity. Shouldn’t that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915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067050" y="1063626"/>
            <a:ext cx="6115050" cy="43656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mtClean="0"/>
              <a:t>I'm domiciled in New York. I then establish the intent to move to Arizona permanently, but on the way I get in accident in Oklahoma, where I remain for rehabilitation. Where is my domicile?</a:t>
            </a:r>
          </a:p>
        </p:txBody>
      </p:sp>
    </p:spTree>
    <p:extLst>
      <p:ext uri="{BB962C8B-B14F-4D97-AF65-F5344CB8AC3E}">
        <p14:creationId xmlns:p14="http://schemas.microsoft.com/office/powerpoint/2010/main" val="261893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768" y="365125"/>
            <a:ext cx="10773032" cy="6146886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istinguish –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constitutional scope of diversity/alienage from scope of 1332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826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1978026" y="1131888"/>
            <a:ext cx="8061325" cy="4500562"/>
          </a:xfrm>
        </p:spPr>
        <p:txBody>
          <a:bodyPr/>
          <a:lstStyle/>
          <a:p>
            <a:r>
              <a:rPr lang="en-US" altLang="en-US" smtClean="0"/>
              <a:t>P sells his home in Illinois and moves to OK with the hope of finding work. He lives in a hotel until he can find work and an apartment.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Domiciled in OK?</a:t>
            </a:r>
          </a:p>
        </p:txBody>
      </p:sp>
    </p:spTree>
    <p:extLst>
      <p:ext uri="{BB962C8B-B14F-4D97-AF65-F5344CB8AC3E}">
        <p14:creationId xmlns:p14="http://schemas.microsoft.com/office/powerpoint/2010/main" val="23821612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855788" y="1131889"/>
            <a:ext cx="8183562" cy="4465637"/>
          </a:xfrm>
        </p:spPr>
        <p:txBody>
          <a:bodyPr/>
          <a:lstStyle/>
          <a:p>
            <a:r>
              <a:rPr lang="en-US" altLang="en-US" smtClean="0"/>
              <a:t>Prisoners?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Students?</a:t>
            </a:r>
          </a:p>
        </p:txBody>
      </p:sp>
    </p:spTree>
    <p:extLst>
      <p:ext uri="{BB962C8B-B14F-4D97-AF65-F5344CB8AC3E}">
        <p14:creationId xmlns:p14="http://schemas.microsoft.com/office/powerpoint/2010/main" val="18633958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952750" y="3200400"/>
            <a:ext cx="6172200" cy="8572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mtClean="0"/>
              <a:t>Citizenship of Corporations for Diversity Purposes</a:t>
            </a:r>
          </a:p>
        </p:txBody>
      </p:sp>
    </p:spTree>
    <p:extLst>
      <p:ext uri="{BB962C8B-B14F-4D97-AF65-F5344CB8AC3E}">
        <p14:creationId xmlns:p14="http://schemas.microsoft.com/office/powerpoint/2010/main" val="18897447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1524000" y="1063626"/>
            <a:ext cx="8991600" cy="47085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mtClean="0"/>
              <a:t>Use 1332(c)(1)</a:t>
            </a:r>
            <a:br>
              <a:rPr lang="en-US" altLang="en-US" smtClean="0"/>
            </a:br>
            <a:r>
              <a:rPr lang="en-US" altLang="en-US" smtClean="0"/>
              <a:t>(c) For the purposes of this section and section 1441 of this title—</a:t>
            </a:r>
            <a:br>
              <a:rPr lang="en-US" altLang="en-US" smtClean="0"/>
            </a:br>
            <a:r>
              <a:rPr lang="en-US" altLang="en-US" smtClean="0"/>
              <a:t>(1) a corporation shall be deemed to be a citizen of every State and foreign state by which it has been incorporated and of the State or foreign state where it has its principal place of business…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71557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2952750" y="1063626"/>
            <a:ext cx="6229350" cy="47085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mtClean="0"/>
              <a:t>P (a citizen of New York) sues the D Corp (incorporated in California with its principal place of business in New York) under state law for more than $75K.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Diversity under 1332(a)?</a:t>
            </a:r>
          </a:p>
        </p:txBody>
      </p:sp>
    </p:spTree>
    <p:extLst>
      <p:ext uri="{BB962C8B-B14F-4D97-AF65-F5344CB8AC3E}">
        <p14:creationId xmlns:p14="http://schemas.microsoft.com/office/powerpoint/2010/main" val="18695452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1676400" y="857250"/>
            <a:ext cx="8763000" cy="5029200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P, a citizen of California, sues the D Corp. in federal court in the N.D. Cal. under state law for more than $75k</a:t>
            </a:r>
            <a:br>
              <a:rPr lang="en-US" altLang="en-US" sz="3200"/>
            </a:br>
            <a:r>
              <a:rPr lang="en-US" altLang="en-US" sz="3200"/>
              <a:t>The D. Corp. has its three of its four manufacturing plants and 2/3 of its employees in Texas</a:t>
            </a:r>
            <a:br>
              <a:rPr lang="en-US" altLang="en-US" sz="3200"/>
            </a:br>
            <a:r>
              <a:rPr lang="en-US" altLang="en-US" sz="3200"/>
              <a:t>Its other plant and around 1/4 of its employees are in Louisiana</a:t>
            </a:r>
            <a:br>
              <a:rPr lang="en-US" altLang="en-US" sz="3200"/>
            </a:br>
            <a:r>
              <a:rPr lang="en-US" altLang="en-US" sz="3200"/>
              <a:t>Its financial and administrative headquarters is in LA, where the President, Board of Directors and 1/12 of its employees are located</a:t>
            </a:r>
            <a:br>
              <a:rPr lang="en-US" altLang="en-US" sz="3200"/>
            </a:br>
            <a:r>
              <a:rPr lang="en-US" altLang="en-US" sz="3200"/>
              <a:t>SMJ?</a:t>
            </a:r>
          </a:p>
        </p:txBody>
      </p:sp>
    </p:spTree>
    <p:extLst>
      <p:ext uri="{BB962C8B-B14F-4D97-AF65-F5344CB8AC3E}">
        <p14:creationId xmlns:p14="http://schemas.microsoft.com/office/powerpoint/2010/main" val="34232919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382000" cy="6049962"/>
          </a:xfrm>
        </p:spPr>
        <p:txBody>
          <a:bodyPr/>
          <a:lstStyle/>
          <a:p>
            <a:r>
              <a:rPr lang="en-US" altLang="en-US" smtClean="0"/>
              <a:t>Hertz Corp. v. Friend </a:t>
            </a:r>
            <a:br>
              <a:rPr lang="en-US" altLang="en-US" smtClean="0"/>
            </a:br>
            <a:r>
              <a:rPr lang="en-US" altLang="en-US" smtClean="0"/>
              <a:t>(US 2010)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76861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8305800" cy="6278562"/>
          </a:xfrm>
        </p:spPr>
        <p:txBody>
          <a:bodyPr/>
          <a:lstStyle/>
          <a:p>
            <a:pPr algn="l"/>
            <a:r>
              <a:rPr lang="en-US" altLang="en-US" smtClean="0"/>
              <a:t>The P Corp., incorporated in Delaware with its US PPB in California but its total world-wide PPB in Germany, sues the D Corp., incorporated in France with its US PPB in California but its total world-wide PPB in France. Diversity case?</a:t>
            </a:r>
          </a:p>
        </p:txBody>
      </p:sp>
    </p:spTree>
    <p:extLst>
      <p:ext uri="{BB962C8B-B14F-4D97-AF65-F5344CB8AC3E}">
        <p14:creationId xmlns:p14="http://schemas.microsoft.com/office/powerpoint/2010/main" val="34339951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8305800" cy="6278562"/>
          </a:xfrm>
        </p:spPr>
        <p:txBody>
          <a:bodyPr/>
          <a:lstStyle/>
          <a:p>
            <a:r>
              <a:rPr lang="en-US" altLang="en-US" smtClean="0"/>
              <a:t>P (NY) sues the D law firm, with its one office in NY. The partners’ commute to the office from their homes in NJ and CT.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Diversity?</a:t>
            </a:r>
          </a:p>
        </p:txBody>
      </p:sp>
    </p:spTree>
    <p:extLst>
      <p:ext uri="{BB962C8B-B14F-4D97-AF65-F5344CB8AC3E}">
        <p14:creationId xmlns:p14="http://schemas.microsoft.com/office/powerpoint/2010/main" val="3612001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719138" y="365125"/>
            <a:ext cx="10634662" cy="5954713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devices to create diversity/alienage</a:t>
            </a:r>
          </a:p>
        </p:txBody>
      </p:sp>
    </p:spTree>
    <p:extLst>
      <p:ext uri="{BB962C8B-B14F-4D97-AF65-F5344CB8AC3E}">
        <p14:creationId xmlns:p14="http://schemas.microsoft.com/office/powerpoint/2010/main" val="236389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20876" y="1131888"/>
            <a:ext cx="8118475" cy="4533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Constitutional scope of diversity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minimal diversity = Is </a:t>
            </a:r>
            <a:r>
              <a:rPr lang="en-US" altLang="en-US" i="1" smtClean="0"/>
              <a:t>any</a:t>
            </a:r>
            <a:r>
              <a:rPr lang="en-US" altLang="en-US" smtClean="0"/>
              <a:t> P a citizen of a different state from </a:t>
            </a:r>
            <a:r>
              <a:rPr lang="en-US" altLang="en-US" i="1" smtClean="0"/>
              <a:t>any</a:t>
            </a:r>
            <a:r>
              <a:rPr lang="en-US" altLang="en-US" smtClean="0"/>
              <a:t> D?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If so, then there is minimal diversity.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59191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382000" cy="6202362"/>
          </a:xfrm>
        </p:spPr>
        <p:txBody>
          <a:bodyPr/>
          <a:lstStyle/>
          <a:p>
            <a:pPr eaLnBrk="1" hangingPunct="1"/>
            <a:r>
              <a:rPr lang="en-CA" altLang="en-US" smtClean="0"/>
              <a:t>28 USC §1359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A district court shall not have jurisdiction of a civil action in which any party, by assignment or otherwise, has been improperly or collusively made or joined to invoke the jurisdiction of such court.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81882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8458200" cy="6354762"/>
          </a:xfrm>
        </p:spPr>
        <p:txBody>
          <a:bodyPr/>
          <a:lstStyle/>
          <a:p>
            <a:pPr eaLnBrk="1" hangingPunct="1"/>
            <a:r>
              <a:rPr lang="en-US" altLang="en-US" smtClean="0"/>
              <a:t>X (Cal.) slips and falls in a store owned by D (Cal.).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Can X generate diversity jurisdiction by assigning his lawsuit to P (Nev.)?</a:t>
            </a:r>
          </a:p>
        </p:txBody>
      </p:sp>
    </p:spTree>
    <p:extLst>
      <p:ext uri="{BB962C8B-B14F-4D97-AF65-F5344CB8AC3E}">
        <p14:creationId xmlns:p14="http://schemas.microsoft.com/office/powerpoint/2010/main" val="34458580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049962"/>
          </a:xfrm>
        </p:spPr>
        <p:txBody>
          <a:bodyPr/>
          <a:lstStyle/>
          <a:p>
            <a:pPr eaLnBrk="1" hangingPunct="1"/>
            <a:r>
              <a:rPr lang="en-CA" altLang="en-US" smtClean="0"/>
              <a:t>Imagine that the contract right had been assigned to Kramer for $10,000, reserving no interest in the contract claim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10867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92113" y="365125"/>
            <a:ext cx="10961687" cy="570865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devices to defeat diversity/alienage</a:t>
            </a:r>
          </a:p>
        </p:txBody>
      </p:sp>
    </p:spTree>
    <p:extLst>
      <p:ext uri="{BB962C8B-B14F-4D97-AF65-F5344CB8AC3E}">
        <p14:creationId xmlns:p14="http://schemas.microsoft.com/office/powerpoint/2010/main" val="5726634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382000" cy="62023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 (Texas) assigns 1/10 of its contract right against D (New York) (worth $8,000 if the action prevails) to X (New York) for $1,000</a:t>
            </a:r>
            <a:br>
              <a:rPr lang="en-US" altLang="en-US" dirty="0" smtClean="0"/>
            </a:br>
            <a:r>
              <a:rPr lang="en-US" altLang="en-US" dirty="0" smtClean="0"/>
              <a:t>P and X sue D in state court in Texas</a:t>
            </a:r>
            <a:br>
              <a:rPr lang="en-US" altLang="en-US" dirty="0" smtClean="0"/>
            </a:br>
            <a:r>
              <a:rPr lang="en-US" altLang="en-US" dirty="0" smtClean="0"/>
              <a:t>May D remove to federal court?</a:t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18565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8305800" cy="5821362"/>
          </a:xfrm>
        </p:spPr>
        <p:txBody>
          <a:bodyPr/>
          <a:lstStyle/>
          <a:p>
            <a:pPr eaLnBrk="1" hangingPunct="1"/>
            <a:r>
              <a:rPr lang="en-US" altLang="en-US" smtClean="0"/>
              <a:t>Rose v. Giamatti</a:t>
            </a:r>
            <a:br>
              <a:rPr lang="en-US" altLang="en-US" smtClean="0"/>
            </a:br>
            <a:r>
              <a:rPr lang="en-US" altLang="en-US" smtClean="0"/>
              <a:t>(S.D. Ohio 1989)</a:t>
            </a:r>
          </a:p>
        </p:txBody>
      </p:sp>
    </p:spTree>
    <p:extLst>
      <p:ext uri="{BB962C8B-B14F-4D97-AF65-F5344CB8AC3E}">
        <p14:creationId xmlns:p14="http://schemas.microsoft.com/office/powerpoint/2010/main" val="26447644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76238" y="274638"/>
            <a:ext cx="11206162" cy="6278562"/>
          </a:xfrm>
        </p:spPr>
        <p:txBody>
          <a:bodyPr/>
          <a:lstStyle/>
          <a:p>
            <a:pPr eaLnBrk="1" hangingPunct="1"/>
            <a:r>
              <a:rPr lang="en-US" altLang="en-US" smtClean="0"/>
              <a:t>In fraudulent joinder cases the underlying reason for removal is that there is no factual basis upon which it can be claimed that the resident [!] defendant is jointly liable or where there is such liability there is no purpose to prosecute the action against the resident defendant in good faith….</a:t>
            </a:r>
            <a:br>
              <a:rPr lang="en-US" altLang="en-US" smtClean="0"/>
            </a:b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24968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9067800" cy="6705600"/>
          </a:xfrm>
        </p:spPr>
        <p:txBody>
          <a:bodyPr/>
          <a:lstStyle/>
          <a:p>
            <a:pPr eaLnBrk="1" hangingPunct="1"/>
            <a:r>
              <a:rPr lang="en-CA" altLang="en-US" sz="4000" smtClean="0"/>
              <a:t>- P (NJ) wishes to sue the D Corp. for fraud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- </a:t>
            </a:r>
            <a:r>
              <a:rPr lang="en-CA" altLang="en-US" sz="4000" smtClean="0"/>
              <a:t>D Corp. has is incorporated in NY with PPB in NY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- </a:t>
            </a:r>
            <a:r>
              <a:rPr lang="en-CA" altLang="en-US" sz="4000" smtClean="0"/>
              <a:t>P does not want the action removed by the D Corp. to federal court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- So </a:t>
            </a:r>
            <a:r>
              <a:rPr lang="en-CA" altLang="en-US" sz="4000" smtClean="0"/>
              <a:t>P joins X (NJ), an accountant who was in part responsible for the D Corp.’s misrepresentations, as a defendant 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- </a:t>
            </a:r>
            <a:r>
              <a:rPr lang="en-CA" altLang="en-US" sz="4000" smtClean="0"/>
              <a:t>Can the D Corp. successfully remove? 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en-US" altLang="en-US" sz="4000" smtClean="0"/>
          </a:p>
        </p:txBody>
      </p:sp>
    </p:spTree>
    <p:extLst>
      <p:ext uri="{BB962C8B-B14F-4D97-AF65-F5344CB8AC3E}">
        <p14:creationId xmlns:p14="http://schemas.microsoft.com/office/powerpoint/2010/main" val="235449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05000" y="857250"/>
            <a:ext cx="7620000" cy="5143500"/>
          </a:xfrm>
        </p:spPr>
        <p:txBody>
          <a:bodyPr/>
          <a:lstStyle/>
          <a:p>
            <a:pPr algn="l" eaLnBrk="1" hangingPunct="1"/>
            <a:r>
              <a:rPr lang="en-US" altLang="en-US" sz="3600"/>
              <a:t>Sec. 1332. - Diversity of citizenship; amount in controversy; costs</a:t>
            </a:r>
            <a:br>
              <a:rPr lang="en-US" altLang="en-US" sz="3600"/>
            </a:br>
            <a:r>
              <a:rPr lang="en-US" altLang="en-US" sz="3600"/>
              <a:t>(a) The district courts shall have original jurisdiction of all civil actions where the matter in controversy exceeds the sum or value of $75,000, exclusive of interest and costs, and is between -</a:t>
            </a:r>
            <a:br>
              <a:rPr lang="en-US" altLang="en-US" sz="3600"/>
            </a:br>
            <a:r>
              <a:rPr lang="en-US" altLang="en-US" sz="3600"/>
              <a:t/>
            </a:r>
            <a:br>
              <a:rPr lang="en-US" altLang="en-US" sz="3600"/>
            </a:br>
            <a:r>
              <a:rPr lang="en-US" altLang="en-US" sz="3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86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0" y="1063626"/>
            <a:ext cx="9144000" cy="49371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/>
              <a:t>(1) citizens of different States;</a:t>
            </a:r>
            <a:br>
              <a:rPr lang="en-US" altLang="en-US" sz="3200"/>
            </a:br>
            <a:r>
              <a:rPr lang="en-US" altLang="en-US" sz="3200"/>
              <a:t>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</a:t>
            </a:r>
            <a:br>
              <a:rPr lang="en-US" altLang="en-US" sz="3200"/>
            </a:br>
            <a:r>
              <a:rPr lang="en-US" altLang="en-US" sz="3200"/>
              <a:t>(3) citizens of different States and in which citizens or subjects of a foreign state are additional parties; and</a:t>
            </a:r>
            <a:br>
              <a:rPr lang="en-US" altLang="en-US" sz="3200"/>
            </a:br>
            <a:r>
              <a:rPr lang="en-US" altLang="en-US" sz="3200"/>
              <a:t>(4) a foreign state ... as plaintiff and citizens of a State or of different States. </a:t>
            </a:r>
            <a:br>
              <a:rPr lang="en-US" altLang="en-US" sz="3200"/>
            </a:b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151874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952750" y="1063626"/>
            <a:ext cx="6572250" cy="4765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Strawbridge rule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controversy between “citizens of different states” in 28 USC § 1332(a)(1) and (a)(3) means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i="1" smtClean="0"/>
              <a:t>complete</a:t>
            </a:r>
            <a:r>
              <a:rPr lang="en-US" altLang="en-US" smtClean="0"/>
              <a:t> diversity</a:t>
            </a:r>
          </a:p>
        </p:txBody>
      </p:sp>
    </p:spTree>
    <p:extLst>
      <p:ext uri="{BB962C8B-B14F-4D97-AF65-F5344CB8AC3E}">
        <p14:creationId xmlns:p14="http://schemas.microsoft.com/office/powerpoint/2010/main" val="74859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895600" y="1063626"/>
            <a:ext cx="6286500" cy="4765675"/>
          </a:xfrm>
        </p:spPr>
        <p:txBody>
          <a:bodyPr/>
          <a:lstStyle/>
          <a:p>
            <a:pPr eaLnBrk="1" hangingPunct="1"/>
            <a:r>
              <a:rPr lang="en-US" altLang="en-US" smtClean="0"/>
              <a:t>complete diversity = Is </a:t>
            </a:r>
            <a:r>
              <a:rPr lang="en-US" altLang="en-US" i="1" smtClean="0"/>
              <a:t>any </a:t>
            </a:r>
            <a:r>
              <a:rPr lang="en-US" altLang="en-US" smtClean="0"/>
              <a:t>P a citizen of the </a:t>
            </a:r>
            <a:r>
              <a:rPr lang="en-US" altLang="en-US" i="1" smtClean="0"/>
              <a:t>same</a:t>
            </a:r>
            <a:r>
              <a:rPr lang="en-US" altLang="en-US" smtClean="0"/>
              <a:t> state as </a:t>
            </a:r>
            <a:r>
              <a:rPr lang="en-US" altLang="en-US" i="1" smtClean="0"/>
              <a:t>any </a:t>
            </a:r>
            <a:r>
              <a:rPr lang="en-US" altLang="en-US" smtClean="0"/>
              <a:t>D? If so, </a:t>
            </a:r>
            <a:r>
              <a:rPr lang="en-US" altLang="en-US" i="1" smtClean="0"/>
              <a:t>no</a:t>
            </a:r>
            <a:r>
              <a:rPr lang="en-US" altLang="en-US" smtClean="0"/>
              <a:t> complete diversity</a:t>
            </a:r>
          </a:p>
        </p:txBody>
      </p:sp>
    </p:spTree>
    <p:extLst>
      <p:ext uri="{BB962C8B-B14F-4D97-AF65-F5344CB8AC3E}">
        <p14:creationId xmlns:p14="http://schemas.microsoft.com/office/powerpoint/2010/main" val="346692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866</Words>
  <Application>Microsoft Office PowerPoint</Application>
  <PresentationFormat>Widescreen</PresentationFormat>
  <Paragraphs>57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Office Theme</vt:lpstr>
      <vt:lpstr>Wed., Sept. 14</vt:lpstr>
      <vt:lpstr>federal subject matter jurisdiction  diversity and alienage jurisdiction</vt:lpstr>
      <vt:lpstr>U.S. Const. Article III.  Section. 2.  Clause 1:The judicial Power shall extend …to Controversies …between a State and Citizens of another State;--between Citizens of different States…and between a State, or the Citizens thereof, and foreign States, Citizens or Subjects.  </vt:lpstr>
      <vt:lpstr>distinguish –   constitutional scope of diversity/alienage from scope of 1332</vt:lpstr>
      <vt:lpstr>Constitutional scope of diversity  minimal diversity = Is any P a citizen of a different state from any D?  If so, then there is minimal diversity. </vt:lpstr>
      <vt:lpstr>Sec. 1332. - Diversity of citizenship; amount in controversy; costs (a) The district courts shall have original jurisdiction of all civil actions where the matter in controversy exceeds the sum or value of $75,000, exclusive of interest and costs, and is between -   </vt:lpstr>
      <vt:lpstr>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Strawbridge rule   controversy between “citizens of different states” in 28 USC § 1332(a)(1) and (a)(3) means  complete diversity</vt:lpstr>
      <vt:lpstr>complete diversity = Is any P a citizen of the same state as any D? If so, no complete diversity</vt:lpstr>
      <vt:lpstr>Constitutional scope of alienage (“between a State, or the Citizens thereof, and foreign States, Citizens or Subjects”)  </vt:lpstr>
      <vt:lpstr>Art. III – need minimal alienage   Is anyone on one side of the “v.” a citizen of a state and anyone on the other side of the “v.” a foreign citizen or subject?    Is so then minimal alienage.</vt:lpstr>
      <vt:lpstr>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1332(a)(2) – controversy between “citizens of a State and citizens or subjects of a foreign state” means complete alienage  </vt:lpstr>
      <vt:lpstr>complete alienage –   Are aliens on both sides of the “v.”? Are citizens of a state (even different states) on both sides of the “v.”?  If either is true, not complete alienage</vt:lpstr>
      <vt:lpstr> Examples: is there federal SMJ under 28 USC 1332(a)?  assumptions:  - jurisdictional minimum is met - action is brought in federal court by the plaintiff </vt:lpstr>
      <vt:lpstr>New Yorker sues Californian, who impleads his insurer, a New Yorker  NY                  CA          NY</vt:lpstr>
      <vt:lpstr>Californian sues a German  (1) citizens of different States;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</vt:lpstr>
      <vt:lpstr>German sues a Frenchman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New Yorker sues Californian and Frenchman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</vt:lpstr>
      <vt:lpstr>A New Yorker and a German sue a Californian and a German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Californian sues a French citizen admitted for permanent residency in the United States who is domiciled in California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German sues French citizen admitted for permanent residency in the United States who is domiciled in California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Californian sues Elizabeth Taylor, an American national domiciled in France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- Dred Scott, a slave owned in Missouri, is taken by his master to Wisconsin Territory (a free territory)  - Scott lives there for a while and then returns with his master to Missouri.  - Sanford, a New York citizen becomes Scott’s master - Scott sues Sanford in federal court to establish that his time in a free territory had made him free under state law - diversity jurisdiction? </vt:lpstr>
      <vt:lpstr>A German sues a Frenchman and a New Yorker   (1) citizens of different States;  (2) citizens of a State and citizens or subjects of a foreign state,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State; (3) citizens of different States and in which citizens or subjects of a foreign state are additional parties; and (4) a foreign state ... as plaintiff and citizens of a State or of different States.  </vt:lpstr>
      <vt:lpstr>A citizen of DC sues a Virginian under Virginia state law</vt:lpstr>
      <vt:lpstr>1332(e) The word ''States'', as used in this section, includes the Territories, the District of Columbia, and the Commonwealth of Puerto Rico</vt:lpstr>
      <vt:lpstr>U.S. Const. Article III.  Section. 2.  Clause 1:The judicial Power shall extend …to Controversies …between a State and Citizens of another State;--between Citizens of different States…and between a State, or the Citizens thereof, and foreign States, Citizens or Subjects.  </vt:lpstr>
      <vt:lpstr>National Mut. Ins. Co. v. Tidewater Transfer Co., Inc. (1949)</vt:lpstr>
      <vt:lpstr>What is domicile?</vt:lpstr>
      <vt:lpstr>Not residence! Not nationality!</vt:lpstr>
      <vt:lpstr>Baker v. Keck  (E.D. Ill. 1936)</vt:lpstr>
      <vt:lpstr>What is the citizenship of the Progressive Miners of America?</vt:lpstr>
      <vt:lpstr>Baker was a citizen of Illinois at the time of the events being adjudicated. Shouldn’t that matter?</vt:lpstr>
      <vt:lpstr>Story: The requisite animus is the present intention of permanent or indefinite residence in a given place or country, or, negatively expressed, the absence of any present intention of not residing there permanently or indefinitely.</vt:lpstr>
      <vt:lpstr>Story: It will be observed that, if there is an intention to remain, even though it be for an indefinite time, but still with the intention of making the location a place of present domicile, this latter intention will control, even though the person entertains a floating intention to return at some indefinite future period.</vt:lpstr>
      <vt:lpstr>Restatement of the Conflict of Laws § 15 To acquire a domicil of choice, a person must establish a dwelling-place with the intention of making it his home.   The fact of physical presence at a dwelling-place and the intention to make it a home must concur; if they do so, even for a moment, the change of domicil takes place.‘ </vt:lpstr>
      <vt:lpstr>Baker moved to Oklahoma, at least in part, to create diversity. Shouldn’t that matter?</vt:lpstr>
      <vt:lpstr>I'm domiciled in New York. I then establish the intent to move to Arizona permanently, but on the way I get in accident in Oklahoma, where I remain for rehabilitation. Where is my domicile?</vt:lpstr>
      <vt:lpstr>P sells his home in Illinois and moves to OK with the hope of finding work. He lives in a hotel until he can find work and an apartment.  Domiciled in OK?</vt:lpstr>
      <vt:lpstr>Prisoners?  Students?</vt:lpstr>
      <vt:lpstr>Citizenship of Corporations for Diversity Purposes</vt:lpstr>
      <vt:lpstr>Use 1332(c)(1) (c) For the purposes of this section and section 1441 of this title— (1) a corporation shall be deemed to be a citizen of every State and foreign state by which it has been incorporated and of the State or foreign state where it has its principal place of business… </vt:lpstr>
      <vt:lpstr>P (a citizen of New York) sues the D Corp (incorporated in California with its principal place of business in New York) under state law for more than $75K.  Diversity under 1332(a)?</vt:lpstr>
      <vt:lpstr>P, a citizen of California, sues the D Corp. in federal court in the N.D. Cal. under state law for more than $75k The D. Corp. has its three of its four manufacturing plants and 2/3 of its employees in Texas Its other plant and around 1/4 of its employees are in Louisiana Its financial and administrative headquarters is in LA, where the President, Board of Directors and 1/12 of its employees are located SMJ?</vt:lpstr>
      <vt:lpstr>Hertz Corp. v. Friend  (US 2010) </vt:lpstr>
      <vt:lpstr>The P Corp., incorporated in Delaware with its US PPB in California but its total world-wide PPB in Germany, sues the D Corp., incorporated in France with its US PPB in California but its total world-wide PPB in France. Diversity case?</vt:lpstr>
      <vt:lpstr>P (NY) sues the D law firm, with its one office in NY. The partners’ commute to the office from their homes in NJ and CT.  Diversity?</vt:lpstr>
      <vt:lpstr>devices to create diversity/alienage</vt:lpstr>
      <vt:lpstr>28 USC §1359 A district court shall not have jurisdiction of a civil action in which any party, by assignment or otherwise, has been improperly or collusively made or joined to invoke the jurisdiction of such court. </vt:lpstr>
      <vt:lpstr>X (Cal.) slips and falls in a store owned by D (Cal.).  Can X generate diversity jurisdiction by assigning his lawsuit to P (Nev.)?</vt:lpstr>
      <vt:lpstr>Imagine that the contract right had been assigned to Kramer for $10,000, reserving no interest in the contract claim  </vt:lpstr>
      <vt:lpstr>devices to defeat diversity/alienage</vt:lpstr>
      <vt:lpstr>P (Texas) assigns 1/10 of its contract right against D (New York) (worth $8,000 if the action prevails) to X (New York) for $1,000 P and X sue D in state court in Texas May D remove to federal court? </vt:lpstr>
      <vt:lpstr>Rose v. Giamatti (S.D. Ohio 1989)</vt:lpstr>
      <vt:lpstr>In fraudulent joinder cases the underlying reason for removal is that there is no factual basis upon which it can be claimed that the resident [!] defendant is jointly liable or where there is such liability there is no purpose to prosecute the action against the resident defendant in good faith…. </vt:lpstr>
      <vt:lpstr>- P (NJ) wishes to sue the D Corp. for fraud - D Corp. has is incorporated in NY with PPB in NY - P does not want the action removed by the D Corp. to federal court - So P joins X (NJ), an accountant who was in part responsible for the D Corp.’s misrepresentations, as a defendant  - Can the D Corp. successfully remove?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Mon., Sept. 12</dc:title>
  <dc:creator>Owner</dc:creator>
  <cp:lastModifiedBy>Owner</cp:lastModifiedBy>
  <cp:revision>18</cp:revision>
  <dcterms:created xsi:type="dcterms:W3CDTF">2016-09-11T17:40:08Z</dcterms:created>
  <dcterms:modified xsi:type="dcterms:W3CDTF">2016-09-14T13:06:53Z</dcterms:modified>
</cp:coreProperties>
</file>