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3" r:id="rId3"/>
    <p:sldId id="284" r:id="rId4"/>
    <p:sldId id="287" r:id="rId5"/>
    <p:sldId id="288" r:id="rId6"/>
    <p:sldId id="296" r:id="rId7"/>
    <p:sldId id="297" r:id="rId8"/>
    <p:sldId id="305" r:id="rId9"/>
    <p:sldId id="306" r:id="rId10"/>
    <p:sldId id="307" r:id="rId11"/>
    <p:sldId id="313" r:id="rId12"/>
    <p:sldId id="376" r:id="rId13"/>
    <p:sldId id="375" r:id="rId14"/>
    <p:sldId id="377" r:id="rId15"/>
    <p:sldId id="314" r:id="rId16"/>
    <p:sldId id="378" r:id="rId17"/>
    <p:sldId id="315" r:id="rId18"/>
    <p:sldId id="379" r:id="rId19"/>
    <p:sldId id="316" r:id="rId20"/>
    <p:sldId id="317" r:id="rId21"/>
    <p:sldId id="318" r:id="rId22"/>
    <p:sldId id="319" r:id="rId23"/>
    <p:sldId id="320" r:id="rId24"/>
    <p:sldId id="374" r:id="rId25"/>
    <p:sldId id="321" r:id="rId26"/>
    <p:sldId id="322" r:id="rId27"/>
    <p:sldId id="323" r:id="rId28"/>
    <p:sldId id="325" r:id="rId29"/>
    <p:sldId id="326" r:id="rId30"/>
    <p:sldId id="327" r:id="rId31"/>
    <p:sldId id="328" r:id="rId32"/>
    <p:sldId id="329" r:id="rId33"/>
    <p:sldId id="330" r:id="rId34"/>
    <p:sldId id="331" r:id="rId35"/>
    <p:sldId id="332" r:id="rId36"/>
    <p:sldId id="353" r:id="rId37"/>
    <p:sldId id="333" r:id="rId38"/>
    <p:sldId id="334" r:id="rId39"/>
    <p:sldId id="335" r:id="rId40"/>
    <p:sldId id="336" r:id="rId41"/>
    <p:sldId id="337" r:id="rId42"/>
    <p:sldId id="338" r:id="rId43"/>
    <p:sldId id="33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9" autoAdjust="0"/>
    <p:restoredTop sz="94660"/>
  </p:normalViewPr>
  <p:slideViewPr>
    <p:cSldViewPr snapToGrid="0">
      <p:cViewPr varScale="1">
        <p:scale>
          <a:sx n="78" d="100"/>
          <a:sy n="78" d="100"/>
        </p:scale>
        <p:origin x="5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DFB43C-30CC-4E82-B3D0-73A780A9AF6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3377228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FB43C-30CC-4E82-B3D0-73A780A9AF6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342194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FB43C-30CC-4E82-B3D0-73A780A9AF6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343378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FB43C-30CC-4E82-B3D0-73A780A9AF6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2033326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FB43C-30CC-4E82-B3D0-73A780A9AF6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231190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DFB43C-30CC-4E82-B3D0-73A780A9AF69}"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193398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DFB43C-30CC-4E82-B3D0-73A780A9AF69}" type="datetimeFigureOut">
              <a:rPr lang="en-US" smtClean="0"/>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398586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DFB43C-30CC-4E82-B3D0-73A780A9AF69}" type="datetimeFigureOut">
              <a:rPr lang="en-US" smtClean="0"/>
              <a:t>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407603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FB43C-30CC-4E82-B3D0-73A780A9AF69}" type="datetimeFigureOut">
              <a:rPr lang="en-US" smtClean="0"/>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76166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FB43C-30CC-4E82-B3D0-73A780A9AF69}"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37008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FB43C-30CC-4E82-B3D0-73A780A9AF69}"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19338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FB43C-30CC-4E82-B3D0-73A780A9AF69}" type="datetimeFigureOut">
              <a:rPr lang="en-US" smtClean="0"/>
              <a:t>9/12/2016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095854-D4EC-4D57-A3AF-A6584542F6F3}" type="slidenum">
              <a:rPr lang="en-US" smtClean="0"/>
              <a:t>‹#›</a:t>
            </a:fld>
            <a:endParaRPr lang="en-US"/>
          </a:p>
        </p:txBody>
      </p:sp>
    </p:spTree>
    <p:extLst>
      <p:ext uri="{BB962C8B-B14F-4D97-AF65-F5344CB8AC3E}">
        <p14:creationId xmlns:p14="http://schemas.microsoft.com/office/powerpoint/2010/main" val="3107260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Sept. 12</a:t>
            </a:r>
          </a:p>
        </p:txBody>
      </p:sp>
    </p:spTree>
    <p:extLst>
      <p:ext uri="{BB962C8B-B14F-4D97-AF65-F5344CB8AC3E}">
        <p14:creationId xmlns:p14="http://schemas.microsoft.com/office/powerpoint/2010/main" val="2561061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6202362"/>
          </a:xfrm>
        </p:spPr>
        <p:txBody>
          <a:bodyPr/>
          <a:lstStyle/>
          <a:p>
            <a:pPr algn="l"/>
            <a:r>
              <a:rPr lang="en-US" altLang="en-US" smtClean="0"/>
              <a:t>In small number of cases, there is </a:t>
            </a:r>
            <a:r>
              <a:rPr lang="en-US" altLang="en-US" i="1" smtClean="0"/>
              <a:t>exclusive</a:t>
            </a:r>
            <a:r>
              <a:rPr lang="en-US" altLang="en-US" smtClean="0"/>
              <a:t> federal SMJ for a federal cause of action</a:t>
            </a:r>
            <a:br>
              <a:rPr lang="en-US" altLang="en-US" smtClean="0"/>
            </a:br>
            <a:r>
              <a:rPr lang="en-US" altLang="en-US" smtClean="0"/>
              <a:t>	- federal securities fraud</a:t>
            </a:r>
            <a:br>
              <a:rPr lang="en-US" altLang="en-US" smtClean="0"/>
            </a:br>
            <a:r>
              <a:rPr lang="en-US" altLang="en-US" smtClean="0"/>
              <a:t>	- federal antitrust</a:t>
            </a:r>
          </a:p>
        </p:txBody>
      </p:sp>
    </p:spTree>
    <p:extLst>
      <p:ext uri="{BB962C8B-B14F-4D97-AF65-F5344CB8AC3E}">
        <p14:creationId xmlns:p14="http://schemas.microsoft.com/office/powerpoint/2010/main" val="2781742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126162"/>
          </a:xfrm>
        </p:spPr>
        <p:txBody>
          <a:bodyPr/>
          <a:lstStyle/>
          <a:p>
            <a:pPr eaLnBrk="1" hangingPunct="1"/>
            <a:r>
              <a:rPr lang="en-US" altLang="en-US" smtClean="0"/>
              <a:t>Louisville &amp; Nashville RR Co. v. Mottley</a:t>
            </a:r>
            <a:br>
              <a:rPr lang="en-US" altLang="en-US" smtClean="0"/>
            </a:br>
            <a:r>
              <a:rPr lang="en-US" altLang="en-US" smtClean="0"/>
              <a:t>(US 1908)</a:t>
            </a:r>
          </a:p>
        </p:txBody>
      </p:sp>
    </p:spTree>
    <p:extLst>
      <p:ext uri="{BB962C8B-B14F-4D97-AF65-F5344CB8AC3E}">
        <p14:creationId xmlns:p14="http://schemas.microsoft.com/office/powerpoint/2010/main" val="2180407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245740"/>
          </a:xfrm>
        </p:spPr>
        <p:txBody>
          <a:bodyPr/>
          <a:lstStyle/>
          <a:p>
            <a:r>
              <a:rPr lang="en-US" dirty="0" smtClean="0"/>
              <a:t>What if the </a:t>
            </a:r>
            <a:r>
              <a:rPr lang="en-US" dirty="0" err="1" smtClean="0"/>
              <a:t>Mottleys</a:t>
            </a:r>
            <a:r>
              <a:rPr lang="en-US" dirty="0" smtClean="0"/>
              <a:t> had brought their action in state court?</a:t>
            </a:r>
            <a:br>
              <a:rPr lang="en-US" dirty="0" smtClean="0"/>
            </a:br>
            <a:r>
              <a:rPr lang="en-US" dirty="0"/>
              <a:t/>
            </a:r>
            <a:br>
              <a:rPr lang="en-US" dirty="0"/>
            </a:br>
            <a:r>
              <a:rPr lang="en-US" dirty="0" smtClean="0"/>
              <a:t>Could the defendants have removed to federal court?</a:t>
            </a:r>
            <a:endParaRPr lang="en-US" dirty="0"/>
          </a:p>
        </p:txBody>
      </p:sp>
    </p:spTree>
    <p:extLst>
      <p:ext uri="{BB962C8B-B14F-4D97-AF65-F5344CB8AC3E}">
        <p14:creationId xmlns:p14="http://schemas.microsoft.com/office/powerpoint/2010/main" val="3186397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183956"/>
          </a:xfrm>
        </p:spPr>
        <p:txBody>
          <a:bodyPr/>
          <a:lstStyle/>
          <a:p>
            <a:r>
              <a:rPr lang="en-US" dirty="0" smtClean="0"/>
              <a:t>Is there something better than the </a:t>
            </a:r>
            <a:r>
              <a:rPr lang="en-US" dirty="0" err="1" smtClean="0"/>
              <a:t>Mottley</a:t>
            </a:r>
            <a:r>
              <a:rPr lang="en-US" dirty="0" smtClean="0"/>
              <a:t> rule for keeping federal courts from being flooded with arising under cases?</a:t>
            </a:r>
            <a:endParaRPr lang="en-US" dirty="0"/>
          </a:p>
        </p:txBody>
      </p:sp>
    </p:spTree>
    <p:extLst>
      <p:ext uri="{BB962C8B-B14F-4D97-AF65-F5344CB8AC3E}">
        <p14:creationId xmlns:p14="http://schemas.microsoft.com/office/powerpoint/2010/main" val="2030332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048032"/>
          </a:xfrm>
        </p:spPr>
        <p:txBody>
          <a:bodyPr/>
          <a:lstStyle/>
          <a:p>
            <a:r>
              <a:rPr lang="en-US" dirty="0" smtClean="0"/>
              <a:t>Is it really true that SMJ is </a:t>
            </a:r>
            <a:r>
              <a:rPr lang="en-US" b="1" i="1" dirty="0" smtClean="0"/>
              <a:t>never</a:t>
            </a:r>
            <a:r>
              <a:rPr lang="en-US" dirty="0" smtClean="0"/>
              <a:t> </a:t>
            </a:r>
            <a:r>
              <a:rPr lang="en-US" dirty="0" err="1" smtClean="0"/>
              <a:t>waivable</a:t>
            </a:r>
            <a:r>
              <a:rPr lang="en-US" dirty="0" smtClean="0"/>
              <a:t>?</a:t>
            </a:r>
            <a:endParaRPr lang="en-US" dirty="0"/>
          </a:p>
        </p:txBody>
      </p:sp>
    </p:spTree>
    <p:extLst>
      <p:ext uri="{BB962C8B-B14F-4D97-AF65-F5344CB8AC3E}">
        <p14:creationId xmlns:p14="http://schemas.microsoft.com/office/powerpoint/2010/main" val="1970675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524000" y="274638"/>
            <a:ext cx="9144000" cy="6126162"/>
          </a:xfrm>
        </p:spPr>
        <p:txBody>
          <a:bodyPr/>
          <a:lstStyle/>
          <a:p>
            <a:pPr algn="l" eaLnBrk="1" hangingPunct="1"/>
            <a:r>
              <a:rPr lang="en-US" altLang="en-US" sz="3200"/>
              <a:t>- P sues D in federal court.</a:t>
            </a:r>
            <a:br>
              <a:rPr lang="en-US" altLang="en-US" sz="3200"/>
            </a:br>
            <a:r>
              <a:rPr lang="en-US" altLang="en-US" sz="3200"/>
              <a:t>- D appears. </a:t>
            </a:r>
            <a:br>
              <a:rPr lang="en-US" altLang="en-US" sz="3200"/>
            </a:br>
            <a:r>
              <a:rPr lang="en-US" altLang="en-US" sz="3200"/>
              <a:t>- There is in fact no federal SMJ, but no one notices.</a:t>
            </a:r>
            <a:br>
              <a:rPr lang="en-US" altLang="en-US" sz="3200"/>
            </a:br>
            <a:r>
              <a:rPr lang="en-US" altLang="en-US" sz="3200"/>
              <a:t>- P gets a judgment of $100,000 in his favor; there is no appeal and the opportunity for appeal is exhausted.</a:t>
            </a:r>
            <a:br>
              <a:rPr lang="en-US" altLang="en-US" sz="3200"/>
            </a:br>
            <a:r>
              <a:rPr lang="en-US" altLang="en-US" sz="3200"/>
              <a:t>- The time period to make a motion to set aside the judgment has also passed.</a:t>
            </a:r>
            <a:br>
              <a:rPr lang="en-US" altLang="en-US" sz="3200"/>
            </a:br>
            <a:r>
              <a:rPr lang="en-US" altLang="en-US" sz="3200"/>
              <a:t>- P then sues on the judgment in state court to garnish D’s wages.</a:t>
            </a:r>
            <a:br>
              <a:rPr lang="en-US" altLang="en-US" sz="3200"/>
            </a:br>
            <a:r>
              <a:rPr lang="en-US" altLang="en-US" sz="3200"/>
              <a:t>- D collaterally attacks the judgment for lack of SMJ.</a:t>
            </a:r>
          </a:p>
        </p:txBody>
      </p:sp>
    </p:spTree>
    <p:extLst>
      <p:ext uri="{BB962C8B-B14F-4D97-AF65-F5344CB8AC3E}">
        <p14:creationId xmlns:p14="http://schemas.microsoft.com/office/powerpoint/2010/main" val="1397260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060389"/>
          </a:xfrm>
        </p:spPr>
        <p:txBody>
          <a:bodyPr/>
          <a:lstStyle/>
          <a:p>
            <a:r>
              <a:rPr lang="en-US" dirty="0" smtClean="0"/>
              <a:t>What happened after dismissal?</a:t>
            </a:r>
            <a:endParaRPr lang="en-US" dirty="0"/>
          </a:p>
        </p:txBody>
      </p:sp>
    </p:spTree>
    <p:extLst>
      <p:ext uri="{BB962C8B-B14F-4D97-AF65-F5344CB8AC3E}">
        <p14:creationId xmlns:p14="http://schemas.microsoft.com/office/powerpoint/2010/main" val="695965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524000" y="274638"/>
            <a:ext cx="9144000" cy="6583362"/>
          </a:xfrm>
        </p:spPr>
        <p:txBody>
          <a:bodyPr/>
          <a:lstStyle/>
          <a:p>
            <a:pPr algn="l" eaLnBrk="1" hangingPunct="1"/>
            <a:r>
              <a:rPr lang="en-US" altLang="en-US" sz="2800" b="1"/>
              <a:t>28 USC § 1257 - State courts; certiorari</a:t>
            </a:r>
            <a:br>
              <a:rPr lang="en-US" altLang="en-US" sz="2800" b="1"/>
            </a:br>
            <a:r>
              <a:rPr lang="en-US" altLang="en-US" sz="2800"/>
              <a:t>(a)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a:t>
            </a:r>
            <a:br>
              <a:rPr lang="en-US" altLang="en-US" sz="2800"/>
            </a:br>
            <a:r>
              <a:rPr lang="en-US" altLang="en-US" sz="2800"/>
              <a:t>(b) For the purposes of this section, the term “highest court of a State” includes the District of Columbia Court of Appeals.</a:t>
            </a:r>
            <a:r>
              <a:rPr lang="en-US" altLang="en-US" sz="2400"/>
              <a:t/>
            </a:r>
            <a:br>
              <a:rPr lang="en-US" altLang="en-US" sz="2400"/>
            </a:br>
            <a:endParaRPr lang="en-US" altLang="en-US" sz="2400"/>
          </a:p>
        </p:txBody>
      </p:sp>
    </p:spTree>
    <p:extLst>
      <p:ext uri="{BB962C8B-B14F-4D97-AF65-F5344CB8AC3E}">
        <p14:creationId xmlns:p14="http://schemas.microsoft.com/office/powerpoint/2010/main" val="3666260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smtClean="0"/>
              <a:t>U.S. Const. Article III.</a:t>
            </a:r>
            <a:r>
              <a:rPr lang="en-US" smtClean="0"/>
              <a:t> </a:t>
            </a:r>
            <a:br>
              <a:rPr lang="en-US" smtClean="0"/>
            </a:br>
            <a:r>
              <a:rPr lang="en-US" smtClean="0"/>
              <a:t>Section. 2. </a:t>
            </a:r>
            <a:br>
              <a:rPr lang="en-US" smtClean="0"/>
            </a:br>
            <a:r>
              <a:rPr lang="en-US" smtClean="0"/>
              <a:t/>
            </a:r>
            <a:br>
              <a:rPr lang="en-US" smtClean="0"/>
            </a:br>
            <a:r>
              <a:rPr lang="en-US" smtClean="0"/>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1003399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6278562"/>
          </a:xfrm>
        </p:spPr>
        <p:txBody>
          <a:bodyPr/>
          <a:lstStyle/>
          <a:p>
            <a:pPr algn="l"/>
            <a:r>
              <a:rPr lang="en-US" altLang="en-US" dirty="0" smtClean="0"/>
              <a:t>P(NY) sues D(NY) in state court under state law. D introduces the defense that the state law is unconstitutional.</a:t>
            </a:r>
            <a:br>
              <a:rPr lang="en-US" altLang="en-US" dirty="0" smtClean="0"/>
            </a:br>
            <a:r>
              <a:rPr lang="en-US" altLang="en-US" dirty="0" smtClean="0"/>
              <a:t/>
            </a:r>
            <a:br>
              <a:rPr lang="en-US" altLang="en-US" dirty="0" smtClean="0"/>
            </a:br>
            <a:r>
              <a:rPr lang="en-US" altLang="en-US" dirty="0" smtClean="0"/>
              <a:t>May Congress passes a statute allowing the defendant to remove this action to federal district court? </a:t>
            </a:r>
          </a:p>
        </p:txBody>
      </p:sp>
    </p:spTree>
    <p:extLst>
      <p:ext uri="{BB962C8B-B14F-4D97-AF65-F5344CB8AC3E}">
        <p14:creationId xmlns:p14="http://schemas.microsoft.com/office/powerpoint/2010/main" val="3231118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95600" y="1063626"/>
            <a:ext cx="6286500" cy="4594225"/>
          </a:xfrm>
        </p:spPr>
        <p:txBody>
          <a:bodyPr/>
          <a:lstStyle/>
          <a:p>
            <a:r>
              <a:rPr lang="en-US" altLang="en-US" smtClean="0"/>
              <a:t>serving corporations or unincorporated associations</a:t>
            </a:r>
          </a:p>
        </p:txBody>
      </p:sp>
    </p:spTree>
    <p:extLst>
      <p:ext uri="{BB962C8B-B14F-4D97-AF65-F5344CB8AC3E}">
        <p14:creationId xmlns:p14="http://schemas.microsoft.com/office/powerpoint/2010/main" val="1460546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52600" y="274638"/>
            <a:ext cx="8458200" cy="5973762"/>
          </a:xfrm>
        </p:spPr>
        <p:txBody>
          <a:bodyPr/>
          <a:lstStyle/>
          <a:p>
            <a:pPr eaLnBrk="1" hangingPunct="1"/>
            <a:r>
              <a:rPr lang="en-US" altLang="en-US" smtClean="0"/>
              <a:t>P sues D to enjoin D from using a process protected by his patent.</a:t>
            </a:r>
            <a:br>
              <a:rPr lang="en-US" altLang="en-US" smtClean="0"/>
            </a:br>
            <a:r>
              <a:rPr lang="en-US" altLang="en-US" smtClean="0"/>
              <a:t>SMJ under 1331?</a:t>
            </a:r>
            <a:br>
              <a:rPr lang="en-US" altLang="en-US" smtClean="0"/>
            </a:br>
            <a:endParaRPr lang="en-US" altLang="en-US" smtClean="0"/>
          </a:p>
        </p:txBody>
      </p:sp>
    </p:spTree>
    <p:extLst>
      <p:ext uri="{BB962C8B-B14F-4D97-AF65-F5344CB8AC3E}">
        <p14:creationId xmlns:p14="http://schemas.microsoft.com/office/powerpoint/2010/main" val="2625280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28800" y="274638"/>
            <a:ext cx="8382000" cy="6126162"/>
          </a:xfrm>
        </p:spPr>
        <p:txBody>
          <a:bodyPr/>
          <a:lstStyle/>
          <a:p>
            <a:pPr algn="l" eaLnBrk="1" hangingPunct="1"/>
            <a:r>
              <a:rPr lang="en-US" altLang="en-US" dirty="0" smtClean="0"/>
              <a:t>P and D sign a contract allowing D to make use of P’s patent for a fee</a:t>
            </a:r>
            <a:br>
              <a:rPr lang="en-US" altLang="en-US" dirty="0" smtClean="0"/>
            </a:br>
            <a:r>
              <a:rPr lang="en-US" altLang="en-US" dirty="0" smtClean="0"/>
              <a:t>D breaks contract by not paying P the fee.</a:t>
            </a:r>
            <a:br>
              <a:rPr lang="en-US" altLang="en-US" dirty="0" smtClean="0"/>
            </a:br>
            <a:r>
              <a:rPr lang="en-US" altLang="en-US" dirty="0" smtClean="0"/>
              <a:t>P sues D for breach of contract.</a:t>
            </a:r>
            <a:br>
              <a:rPr lang="en-US" altLang="en-US" dirty="0" smtClean="0"/>
            </a:br>
            <a:r>
              <a:rPr lang="en-US" altLang="en-US" dirty="0" smtClean="0"/>
              <a:t>SMJ under 1331?</a:t>
            </a:r>
            <a:br>
              <a:rPr lang="en-US" altLang="en-US" dirty="0" smtClean="0"/>
            </a:br>
            <a:endParaRPr lang="en-US" altLang="en-US" dirty="0" smtClean="0"/>
          </a:p>
        </p:txBody>
      </p:sp>
    </p:spTree>
    <p:extLst>
      <p:ext uri="{BB962C8B-B14F-4D97-AF65-F5344CB8AC3E}">
        <p14:creationId xmlns:p14="http://schemas.microsoft.com/office/powerpoint/2010/main" val="486724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126162"/>
          </a:xfrm>
        </p:spPr>
        <p:txBody>
          <a:bodyPr rtlCol="0">
            <a:normAutofit fontScale="90000"/>
          </a:bodyPr>
          <a:lstStyle/>
          <a:p>
            <a:pPr>
              <a:defRPr/>
            </a:pPr>
            <a:r>
              <a:rPr lang="en-US" dirty="0" smtClean="0"/>
              <a:t>I am a beneficiary of a trust and sue the trustee because he has invested in illegal securities in violation of the trust </a:t>
            </a:r>
            <a:br>
              <a:rPr lang="en-US" dirty="0" smtClean="0"/>
            </a:br>
            <a:r>
              <a:rPr lang="en-US" dirty="0" smtClean="0"/>
              <a:t/>
            </a:r>
            <a:br>
              <a:rPr lang="en-US" dirty="0" smtClean="0"/>
            </a:br>
            <a:r>
              <a:rPr lang="en-US" dirty="0" smtClean="0"/>
              <a:t>the securities are illegal because they are in violation of federal law</a:t>
            </a:r>
            <a:br>
              <a:rPr lang="en-US" dirty="0" smtClean="0"/>
            </a:br>
            <a:r>
              <a:rPr lang="en-US" dirty="0" smtClean="0"/>
              <a:t/>
            </a:r>
            <a:br>
              <a:rPr lang="en-US" dirty="0" smtClean="0"/>
            </a:br>
            <a:r>
              <a:rPr lang="en-US" dirty="0" smtClean="0"/>
              <a:t>SMJ under 1331?</a:t>
            </a:r>
            <a:br>
              <a:rPr lang="en-US" dirty="0" smtClean="0"/>
            </a:br>
            <a:endParaRPr lang="en-US" dirty="0" smtClean="0"/>
          </a:p>
        </p:txBody>
      </p:sp>
    </p:spTree>
    <p:extLst>
      <p:ext uri="{BB962C8B-B14F-4D97-AF65-F5344CB8AC3E}">
        <p14:creationId xmlns:p14="http://schemas.microsoft.com/office/powerpoint/2010/main" val="1256339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305800" cy="6126162"/>
          </a:xfrm>
        </p:spPr>
        <p:txBody>
          <a:bodyPr/>
          <a:lstStyle/>
          <a:p>
            <a:pPr eaLnBrk="1" hangingPunct="1"/>
            <a:r>
              <a:rPr lang="en-US" altLang="en-US" smtClean="0"/>
              <a:t>What if the Mottleys had brought a declaratory judgment action to determine whether the federal statute overrode their contract and if it did whether it was a taking in violation of the Fifth Amendment?</a:t>
            </a:r>
            <a:br>
              <a:rPr lang="en-US" altLang="en-US" smtClean="0"/>
            </a:br>
            <a:r>
              <a:rPr lang="en-US" altLang="en-US" smtClean="0"/>
              <a:t/>
            </a:r>
            <a:br>
              <a:rPr lang="en-US" altLang="en-US" smtClean="0"/>
            </a:br>
            <a:r>
              <a:rPr lang="en-US" altLang="en-US" smtClean="0"/>
              <a:t>SMJ under 1331?</a:t>
            </a:r>
          </a:p>
        </p:txBody>
      </p:sp>
    </p:spTree>
    <p:extLst>
      <p:ext uri="{BB962C8B-B14F-4D97-AF65-F5344CB8AC3E}">
        <p14:creationId xmlns:p14="http://schemas.microsoft.com/office/powerpoint/2010/main" val="2573556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85102"/>
          </a:xfrm>
        </p:spPr>
        <p:txBody>
          <a:bodyPr>
            <a:normAutofit fontScale="90000"/>
          </a:bodyPr>
          <a:lstStyle/>
          <a:p>
            <a:r>
              <a:rPr lang="en-US" dirty="0" smtClean="0"/>
              <a:t>P sues D in state court under state contract law for breach of his pension plan contract</a:t>
            </a:r>
            <a:br>
              <a:rPr lang="en-US" dirty="0" smtClean="0"/>
            </a:br>
            <a:r>
              <a:rPr lang="en-US" dirty="0"/>
              <a:t/>
            </a:r>
            <a:br>
              <a:rPr lang="en-US" dirty="0"/>
            </a:br>
            <a:r>
              <a:rPr lang="en-US" dirty="0" smtClean="0"/>
              <a:t>Congress has preempted state contract law concerning pension plans in – P’s only action is a federal action under ERISA</a:t>
            </a:r>
            <a:br>
              <a:rPr lang="en-US" dirty="0" smtClean="0"/>
            </a:br>
            <a:r>
              <a:rPr lang="en-US" dirty="0"/>
              <a:t/>
            </a:r>
            <a:br>
              <a:rPr lang="en-US" dirty="0"/>
            </a:br>
            <a:r>
              <a:rPr lang="en-US" dirty="0" smtClean="0"/>
              <a:t>D attempts to remove to federal court</a:t>
            </a:r>
            <a:br>
              <a:rPr lang="en-US" dirty="0" smtClean="0"/>
            </a:br>
            <a:r>
              <a:rPr lang="en-US" dirty="0"/>
              <a:t/>
            </a:r>
            <a:br>
              <a:rPr lang="en-US" dirty="0"/>
            </a:br>
            <a:r>
              <a:rPr lang="en-US" dirty="0" smtClean="0"/>
              <a:t>What result?</a:t>
            </a:r>
            <a:endParaRPr lang="en-US" dirty="0"/>
          </a:p>
        </p:txBody>
      </p:sp>
    </p:spTree>
    <p:extLst>
      <p:ext uri="{BB962C8B-B14F-4D97-AF65-F5344CB8AC3E}">
        <p14:creationId xmlns:p14="http://schemas.microsoft.com/office/powerpoint/2010/main" val="7183620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67050" y="1063626"/>
            <a:ext cx="6115050" cy="4422775"/>
          </a:xfrm>
        </p:spPr>
        <p:txBody>
          <a:bodyPr/>
          <a:lstStyle/>
          <a:p>
            <a:pPr eaLnBrk="1" hangingPunct="1"/>
            <a:r>
              <a:rPr lang="en-US" altLang="en-US" smtClean="0"/>
              <a:t>federal subject matter jurisdiction</a:t>
            </a:r>
            <a:br>
              <a:rPr lang="en-US" altLang="en-US" smtClean="0"/>
            </a:br>
            <a:r>
              <a:rPr lang="en-US" altLang="en-US" smtClean="0"/>
              <a:t/>
            </a:r>
            <a:br>
              <a:rPr lang="en-US" altLang="en-US" smtClean="0"/>
            </a:br>
            <a:r>
              <a:rPr lang="en-US" altLang="en-US" smtClean="0"/>
              <a:t>diversity and alienage jurisdiction</a:t>
            </a:r>
          </a:p>
        </p:txBody>
      </p:sp>
    </p:spTree>
    <p:extLst>
      <p:ext uri="{BB962C8B-B14F-4D97-AF65-F5344CB8AC3E}">
        <p14:creationId xmlns:p14="http://schemas.microsoft.com/office/powerpoint/2010/main" val="3115867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686800" cy="4765675"/>
          </a:xfrm>
        </p:spPr>
        <p:txBody>
          <a:bodyPr>
            <a:normAutofit fontScale="90000"/>
          </a:bodyPr>
          <a:lstStyle/>
          <a:p>
            <a:pPr eaLnBrk="1" hangingPunct="1"/>
            <a:r>
              <a:rPr lang="en-US" altLang="en-US" b="1" smtClean="0"/>
              <a:t>U.S. Const. Article III.</a:t>
            </a:r>
            <a:r>
              <a:rPr lang="en-US" altLang="en-US" smtClean="0"/>
              <a:t> </a:t>
            </a:r>
            <a:br>
              <a:rPr lang="en-US" altLang="en-US" smtClean="0"/>
            </a:br>
            <a:r>
              <a:rPr lang="en-US" altLang="en-US" smtClean="0"/>
              <a:t>Section. 2. </a:t>
            </a:r>
            <a:br>
              <a:rPr lang="en-US" altLang="en-US" smtClean="0"/>
            </a:br>
            <a:r>
              <a:rPr lang="en-US" altLang="en-US" smtClean="0"/>
              <a:t>Clause 1:The judicial Power shall extend …to Controversies …between a State and Citizens of another State;--</a:t>
            </a:r>
            <a:r>
              <a:rPr lang="en-US" altLang="en-US" b="1" i="1" smtClean="0"/>
              <a:t>between Citizens of different States</a:t>
            </a:r>
            <a:r>
              <a:rPr lang="en-US" altLang="en-US" smtClean="0"/>
              <a:t>…and </a:t>
            </a:r>
            <a:r>
              <a:rPr lang="en-US" altLang="en-US" b="1" i="1" smtClean="0"/>
              <a:t>between a State, or the Citizens thereof, and foreign States, Citizens or Subjects</a:t>
            </a: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41953255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46886"/>
          </a:xfrm>
        </p:spPr>
        <p:txBody>
          <a:bodyPr/>
          <a:lstStyle/>
          <a:p>
            <a:r>
              <a:rPr lang="en-US" dirty="0"/>
              <a:t>d</a:t>
            </a:r>
            <a:r>
              <a:rPr lang="en-US" dirty="0" smtClean="0"/>
              <a:t>istinguish – </a:t>
            </a:r>
            <a:br>
              <a:rPr lang="en-US" dirty="0" smtClean="0"/>
            </a:br>
            <a:r>
              <a:rPr lang="en-US" dirty="0"/>
              <a:t/>
            </a:r>
            <a:br>
              <a:rPr lang="en-US" dirty="0"/>
            </a:br>
            <a:r>
              <a:rPr lang="en-US" dirty="0" smtClean="0"/>
              <a:t>constitutional scope of diversity/alienage from scope of 1332</a:t>
            </a:r>
            <a:endParaRPr lang="en-US" dirty="0"/>
          </a:p>
        </p:txBody>
      </p:sp>
    </p:spTree>
    <p:extLst>
      <p:ext uri="{BB962C8B-B14F-4D97-AF65-F5344CB8AC3E}">
        <p14:creationId xmlns:p14="http://schemas.microsoft.com/office/powerpoint/2010/main" val="13523826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20876" y="1131888"/>
            <a:ext cx="8118475" cy="4533900"/>
          </a:xfrm>
        </p:spPr>
        <p:txBody>
          <a:bodyPr>
            <a:normAutofit fontScale="90000"/>
          </a:bodyPr>
          <a:lstStyle/>
          <a:p>
            <a:pPr eaLnBrk="1" hangingPunct="1"/>
            <a:r>
              <a:rPr lang="en-US" altLang="en-US" smtClean="0"/>
              <a:t>Constitutional scope of diversity</a:t>
            </a:r>
            <a:br>
              <a:rPr lang="en-US" altLang="en-US" smtClean="0"/>
            </a:br>
            <a:r>
              <a:rPr lang="en-US" altLang="en-US" smtClean="0"/>
              <a:t/>
            </a:r>
            <a:br>
              <a:rPr lang="en-US" altLang="en-US" smtClean="0"/>
            </a:br>
            <a:r>
              <a:rPr lang="en-US" altLang="en-US" smtClean="0"/>
              <a:t>minimal diversity = Is </a:t>
            </a:r>
            <a:r>
              <a:rPr lang="en-US" altLang="en-US" i="1" smtClean="0"/>
              <a:t>any</a:t>
            </a:r>
            <a:r>
              <a:rPr lang="en-US" altLang="en-US" smtClean="0"/>
              <a:t> P a citizen of a different state from </a:t>
            </a:r>
            <a:r>
              <a:rPr lang="en-US" altLang="en-US" i="1" smtClean="0"/>
              <a:t>any</a:t>
            </a:r>
            <a:r>
              <a:rPr lang="en-US" altLang="en-US" smtClean="0"/>
              <a:t> D?</a:t>
            </a:r>
            <a:br>
              <a:rPr lang="en-US" altLang="en-US" smtClean="0"/>
            </a:br>
            <a:r>
              <a:rPr lang="en-US" altLang="en-US" smtClean="0"/>
              <a:t/>
            </a:r>
            <a:br>
              <a:rPr lang="en-US" altLang="en-US" smtClean="0"/>
            </a:br>
            <a:r>
              <a:rPr lang="en-US" altLang="en-US" smtClean="0"/>
              <a:t>If so, then there is minimal diversity.</a:t>
            </a:r>
            <a:br>
              <a:rPr lang="en-US" altLang="en-US" smtClean="0"/>
            </a:br>
            <a:endParaRPr lang="en-US" altLang="en-US" smtClean="0"/>
          </a:p>
        </p:txBody>
      </p:sp>
    </p:spTree>
    <p:extLst>
      <p:ext uri="{BB962C8B-B14F-4D97-AF65-F5344CB8AC3E}">
        <p14:creationId xmlns:p14="http://schemas.microsoft.com/office/powerpoint/2010/main" val="31559191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16114" y="1131889"/>
            <a:ext cx="8123237" cy="4676775"/>
          </a:xfrm>
        </p:spPr>
        <p:txBody>
          <a:bodyPr/>
          <a:lstStyle/>
          <a:p>
            <a:pPr eaLnBrk="1" hangingPunct="1"/>
            <a:r>
              <a:rPr lang="en-US" altLang="en-US" smtClean="0"/>
              <a:t>Californian v. Californian and New Yorker?</a:t>
            </a:r>
            <a:br>
              <a:rPr lang="en-US" altLang="en-US" smtClean="0"/>
            </a:br>
            <a:r>
              <a:rPr lang="en-US" altLang="en-US" smtClean="0"/>
              <a:t>	</a:t>
            </a:r>
            <a:br>
              <a:rPr lang="en-US" altLang="en-US" smtClean="0"/>
            </a:br>
            <a:r>
              <a:rPr lang="en-US" altLang="en-US" smtClean="0"/>
              <a:t>Californian v. Californian?</a:t>
            </a:r>
          </a:p>
        </p:txBody>
      </p:sp>
    </p:spTree>
    <p:extLst>
      <p:ext uri="{BB962C8B-B14F-4D97-AF65-F5344CB8AC3E}">
        <p14:creationId xmlns:p14="http://schemas.microsoft.com/office/powerpoint/2010/main" val="923764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124200" y="1028701"/>
            <a:ext cx="6229350" cy="4822825"/>
          </a:xfrm>
        </p:spPr>
        <p:txBody>
          <a:bodyPr>
            <a:normAutofit fontScale="90000"/>
          </a:bodyPr>
          <a:lstStyle/>
          <a:p>
            <a:pPr algn="l" eaLnBrk="1" hangingPunct="1"/>
            <a:r>
              <a:rPr lang="en-US" altLang="en-US" sz="2400"/>
              <a:t>(h) Serving a Corporation, Partnership, or Association. </a:t>
            </a:r>
            <a:br>
              <a:rPr lang="en-US" altLang="en-US" sz="2400"/>
            </a:br>
            <a:r>
              <a:rPr lang="en-US" altLang="en-US" sz="2400"/>
              <a:t>…must be served:</a:t>
            </a:r>
            <a:br>
              <a:rPr lang="en-US" altLang="en-US" sz="2400"/>
            </a:br>
            <a:r>
              <a:rPr lang="en-US" altLang="en-US" sz="2400"/>
              <a:t>(1) in a judicial district of the United States:</a:t>
            </a:r>
            <a:br>
              <a:rPr lang="en-US" altLang="en-US" sz="2400"/>
            </a:br>
            <a:r>
              <a:rPr lang="en-US" altLang="en-US" sz="2400"/>
              <a:t>    (A) in the manner prescribed by Rule 4(e)(1) for serving an individual; or</a:t>
            </a:r>
            <a:br>
              <a:rPr lang="en-US" altLang="en-US" sz="2400"/>
            </a:br>
            <a:r>
              <a:rPr lang="en-US" altLang="en-US" sz="2400"/>
              <a:t>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0085874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2800"/>
              <a:t>Class Action Fairness Act</a:t>
            </a:r>
            <a:br>
              <a:rPr lang="en-US" altLang="en-US" sz="2800"/>
            </a:br>
            <a:r>
              <a:rPr lang="en-US" altLang="en-US" sz="2800"/>
              <a:t>1332(d)(2)</a:t>
            </a:r>
            <a:br>
              <a:rPr lang="en-US" altLang="en-US" sz="2800"/>
            </a:br>
            <a:r>
              <a:rPr lang="en-US" altLang="en-US" sz="2800"/>
              <a:t>The district courts shall have original jurisdiction of any civil action in which the matter in controversy exceeds the sum or value of $5,000,000, exclusive of interest and costs, and is a class action in which—</a:t>
            </a:r>
            <a:br>
              <a:rPr lang="en-US" altLang="en-US" sz="2800"/>
            </a:br>
            <a:r>
              <a:rPr lang="en-US" altLang="en-US" sz="2800"/>
              <a:t>(A) any member of a class of plaintiffs is a citizen of a State different from any defendant;</a:t>
            </a:r>
            <a:br>
              <a:rPr lang="en-US" altLang="en-US" sz="2800"/>
            </a:br>
            <a:r>
              <a:rPr lang="en-US" altLang="en-US" sz="2800"/>
              <a:t>(B) any member of a class of plaintiffs is a foreign state or a citizen or subject of a foreign state and any defendant is a citizen of a State; or</a:t>
            </a:r>
            <a:br>
              <a:rPr lang="en-US" altLang="en-US" sz="2800"/>
            </a:br>
            <a:r>
              <a:rPr lang="en-US" altLang="en-US" sz="2800"/>
              <a:t>(C) any member of a class of plaintiffs is a citizen of a State and any defendant is a foreign state or a citizen or subject of a foreign state.</a:t>
            </a:r>
            <a:br>
              <a:rPr lang="en-US" altLang="en-US" sz="2800"/>
            </a:br>
            <a:endParaRPr lang="en-US" altLang="en-US" sz="2800"/>
          </a:p>
        </p:txBody>
      </p:sp>
    </p:spTree>
    <p:extLst>
      <p:ext uri="{BB962C8B-B14F-4D97-AF65-F5344CB8AC3E}">
        <p14:creationId xmlns:p14="http://schemas.microsoft.com/office/powerpoint/2010/main" val="24725357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857250"/>
            <a:ext cx="7620000" cy="5143500"/>
          </a:xfrm>
        </p:spPr>
        <p:txBody>
          <a:bodyPr/>
          <a:lstStyle/>
          <a:p>
            <a:pPr algn="l" eaLnBrk="1" hangingPunct="1"/>
            <a:r>
              <a:rPr lang="en-US" altLang="en-US" sz="3600"/>
              <a:t>Sec. 1332. - Diversity of citizenship; amount in controversy; costs</a:t>
            </a:r>
            <a:br>
              <a:rPr lang="en-US" altLang="en-US" sz="3600"/>
            </a:br>
            <a:r>
              <a:rPr lang="en-US" altLang="en-US" sz="3600"/>
              <a:t>(a) The district courts shall have original jurisdiction of all civil actions where the matter in controversy exceeds the sum or value of $75,000, exclusive of interest and costs, and is between -</a:t>
            </a:r>
            <a:br>
              <a:rPr lang="en-US" altLang="en-US" sz="3600"/>
            </a:br>
            <a:r>
              <a:rPr lang="en-US" altLang="en-US" sz="3600"/>
              <a:t/>
            </a:r>
            <a:br>
              <a:rPr lang="en-US" altLang="en-US" sz="3600"/>
            </a:br>
            <a:r>
              <a:rPr lang="en-US" altLang="en-US" sz="3600"/>
              <a:t> </a:t>
            </a:r>
          </a:p>
        </p:txBody>
      </p:sp>
    </p:spTree>
    <p:extLst>
      <p:ext uri="{BB962C8B-B14F-4D97-AF65-F5344CB8AC3E}">
        <p14:creationId xmlns:p14="http://schemas.microsoft.com/office/powerpoint/2010/main" val="658606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1063626"/>
            <a:ext cx="9144000" cy="4937125"/>
          </a:xfrm>
        </p:spPr>
        <p:txBody>
          <a:bodyPr>
            <a:normAutofit fontScale="90000"/>
          </a:bodyPr>
          <a:lstStyle/>
          <a:p>
            <a:pPr algn="l" eaLnBrk="1" hangingPunct="1"/>
            <a:r>
              <a:rPr lang="en-US" altLang="en-US" sz="3200"/>
              <a:t>(1) citizens of different States;</a:t>
            </a:r>
            <a:br>
              <a:rPr lang="en-US" altLang="en-US" sz="3200"/>
            </a:br>
            <a:r>
              <a:rPr lang="en-US" altLang="en-US" sz="320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altLang="en-US" sz="3200"/>
            </a:br>
            <a:r>
              <a:rPr lang="en-US" altLang="en-US" sz="3200"/>
              <a:t>(3) citizens of different States and in which citizens or subjects of a foreign state are additional parties; and</a:t>
            </a:r>
            <a:br>
              <a:rPr lang="en-US" altLang="en-US" sz="3200"/>
            </a:br>
            <a:r>
              <a:rPr lang="en-US" altLang="en-US" sz="3200"/>
              <a:t>(4) a foreign state ... as plaintiff and citizens of a State or of different States. </a:t>
            </a:r>
            <a:br>
              <a:rPr lang="en-US" altLang="en-US" sz="3200"/>
            </a:br>
            <a:endParaRPr lang="en-US" altLang="en-US" sz="3200"/>
          </a:p>
        </p:txBody>
      </p:sp>
    </p:spTree>
    <p:extLst>
      <p:ext uri="{BB962C8B-B14F-4D97-AF65-F5344CB8AC3E}">
        <p14:creationId xmlns:p14="http://schemas.microsoft.com/office/powerpoint/2010/main" val="15187449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952750" y="1063626"/>
            <a:ext cx="6572250" cy="4765675"/>
          </a:xfrm>
        </p:spPr>
        <p:txBody>
          <a:bodyPr>
            <a:normAutofit fontScale="90000"/>
          </a:bodyPr>
          <a:lstStyle/>
          <a:p>
            <a:pPr eaLnBrk="1" hangingPunct="1"/>
            <a:r>
              <a:rPr lang="en-US" altLang="en-US" smtClean="0"/>
              <a:t>Strawbridge rule </a:t>
            </a:r>
            <a:br>
              <a:rPr lang="en-US" altLang="en-US" smtClean="0"/>
            </a:br>
            <a:r>
              <a:rPr lang="en-US" altLang="en-US" smtClean="0"/>
              <a:t/>
            </a:r>
            <a:br>
              <a:rPr lang="en-US" altLang="en-US" smtClean="0"/>
            </a:br>
            <a:r>
              <a:rPr lang="en-US" altLang="en-US" smtClean="0"/>
              <a:t>controversy between “citizens of different states” in 28 USC § 1332(a)(1) and (a)(3) means</a:t>
            </a:r>
            <a:br>
              <a:rPr lang="en-US" altLang="en-US" smtClean="0"/>
            </a:br>
            <a:r>
              <a:rPr lang="en-US" altLang="en-US" smtClean="0"/>
              <a:t/>
            </a:r>
            <a:br>
              <a:rPr lang="en-US" altLang="en-US" smtClean="0"/>
            </a:br>
            <a:r>
              <a:rPr lang="en-US" altLang="en-US" i="1" smtClean="0"/>
              <a:t>complete</a:t>
            </a:r>
            <a:r>
              <a:rPr lang="en-US" altLang="en-US" smtClean="0"/>
              <a:t> diversity</a:t>
            </a:r>
          </a:p>
        </p:txBody>
      </p:sp>
    </p:spTree>
    <p:extLst>
      <p:ext uri="{BB962C8B-B14F-4D97-AF65-F5344CB8AC3E}">
        <p14:creationId xmlns:p14="http://schemas.microsoft.com/office/powerpoint/2010/main" val="748594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765675"/>
          </a:xfrm>
        </p:spPr>
        <p:txBody>
          <a:bodyPr/>
          <a:lstStyle/>
          <a:p>
            <a:pPr eaLnBrk="1" hangingPunct="1"/>
            <a:r>
              <a:rPr lang="en-US" altLang="en-US" smtClean="0"/>
              <a:t>complete diversity = Is </a:t>
            </a:r>
            <a:r>
              <a:rPr lang="en-US" altLang="en-US" i="1" smtClean="0"/>
              <a:t>any </a:t>
            </a:r>
            <a:r>
              <a:rPr lang="en-US" altLang="en-US" smtClean="0"/>
              <a:t>P a citizen of the </a:t>
            </a:r>
            <a:r>
              <a:rPr lang="en-US" altLang="en-US" i="1" smtClean="0"/>
              <a:t>same</a:t>
            </a:r>
            <a:r>
              <a:rPr lang="en-US" altLang="en-US" smtClean="0"/>
              <a:t> state as </a:t>
            </a:r>
            <a:r>
              <a:rPr lang="en-US" altLang="en-US" i="1" smtClean="0"/>
              <a:t>any </a:t>
            </a:r>
            <a:r>
              <a:rPr lang="en-US" altLang="en-US" smtClean="0"/>
              <a:t>D? If so, </a:t>
            </a:r>
            <a:r>
              <a:rPr lang="en-US" altLang="en-US" i="1" smtClean="0"/>
              <a:t>no</a:t>
            </a:r>
            <a:r>
              <a:rPr lang="en-US" altLang="en-US" smtClean="0"/>
              <a:t> complete diversity</a:t>
            </a:r>
          </a:p>
        </p:txBody>
      </p:sp>
    </p:spTree>
    <p:extLst>
      <p:ext uri="{BB962C8B-B14F-4D97-AF65-F5344CB8AC3E}">
        <p14:creationId xmlns:p14="http://schemas.microsoft.com/office/powerpoint/2010/main" val="34669231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28814" y="1131888"/>
            <a:ext cx="8110537" cy="4610100"/>
          </a:xfrm>
        </p:spPr>
        <p:txBody>
          <a:bodyPr/>
          <a:lstStyle/>
          <a:p>
            <a:pPr eaLnBrk="1" hangingPunct="1"/>
            <a:r>
              <a:rPr lang="en-US" altLang="en-US" smtClean="0"/>
              <a:t>Californian v. Californian and New Yorker?</a:t>
            </a:r>
            <a:br>
              <a:rPr lang="en-US" altLang="en-US" smtClean="0"/>
            </a:br>
            <a:r>
              <a:rPr lang="en-US" altLang="en-US" smtClean="0"/>
              <a:t>	- no complete diversity</a:t>
            </a:r>
            <a:br>
              <a:rPr lang="en-US" altLang="en-US" smtClean="0"/>
            </a:br>
            <a:r>
              <a:rPr lang="en-US" altLang="en-US" smtClean="0"/>
              <a:t/>
            </a:r>
            <a:br>
              <a:rPr lang="en-US" altLang="en-US" smtClean="0"/>
            </a:br>
            <a:r>
              <a:rPr lang="en-US" altLang="en-US" smtClean="0"/>
              <a:t>Californian and New Yorker v. Nevadan and Floridian?</a:t>
            </a:r>
            <a:br>
              <a:rPr lang="en-US" altLang="en-US" smtClean="0"/>
            </a:br>
            <a:r>
              <a:rPr lang="en-US" altLang="en-US" smtClean="0"/>
              <a:t>	- complete diversity</a:t>
            </a:r>
          </a:p>
        </p:txBody>
      </p:sp>
    </p:spTree>
    <p:extLst>
      <p:ext uri="{BB962C8B-B14F-4D97-AF65-F5344CB8AC3E}">
        <p14:creationId xmlns:p14="http://schemas.microsoft.com/office/powerpoint/2010/main" val="1231281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74638"/>
            <a:ext cx="8382000" cy="6354762"/>
          </a:xfrm>
        </p:spPr>
        <p:txBody>
          <a:bodyPr/>
          <a:lstStyle/>
          <a:p>
            <a:pPr algn="l"/>
            <a:r>
              <a:rPr lang="en-US" altLang="en-US" dirty="0" smtClean="0"/>
              <a:t>Should there be diversity </a:t>
            </a:r>
            <a:r>
              <a:rPr lang="en-US" altLang="en-US" smtClean="0"/>
              <a:t>under 1332? </a:t>
            </a:r>
            <a:r>
              <a:rPr lang="en-US" altLang="en-US" dirty="0" smtClean="0"/>
              <a:t>Is there?</a:t>
            </a:r>
            <a:br>
              <a:rPr lang="en-US" altLang="en-US" dirty="0" smtClean="0"/>
            </a:br>
            <a:r>
              <a:rPr lang="en-US" altLang="en-US" dirty="0" smtClean="0"/>
              <a:t>1) A Californian sues a Nevadan in Federal Court in Oregon. </a:t>
            </a:r>
            <a:br>
              <a:rPr lang="en-US" altLang="en-US" dirty="0" smtClean="0"/>
            </a:br>
            <a:r>
              <a:rPr lang="en-US" altLang="en-US" dirty="0" smtClean="0"/>
              <a:t>2) A Californian sues a Nevadan in Federal Court in California.</a:t>
            </a:r>
            <a:br>
              <a:rPr lang="en-US" altLang="en-US" dirty="0" smtClean="0"/>
            </a:br>
            <a:r>
              <a:rPr lang="en-US" altLang="en-US" dirty="0" smtClean="0"/>
              <a:t>3) A Californian sues a Californian and a Nevadan in Federal Court in Nevada.</a:t>
            </a:r>
            <a:br>
              <a:rPr lang="en-US" altLang="en-US" dirty="0" smtClean="0"/>
            </a:br>
            <a:endParaRPr lang="en-US" altLang="en-US" dirty="0" smtClean="0"/>
          </a:p>
        </p:txBody>
      </p:sp>
    </p:spTree>
    <p:extLst>
      <p:ext uri="{BB962C8B-B14F-4D97-AF65-F5344CB8AC3E}">
        <p14:creationId xmlns:p14="http://schemas.microsoft.com/office/powerpoint/2010/main" val="41460237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08164" y="1131889"/>
            <a:ext cx="8231187" cy="4651375"/>
          </a:xfrm>
        </p:spPr>
        <p:txBody>
          <a:bodyPr/>
          <a:lstStyle/>
          <a:p>
            <a:pPr eaLnBrk="1" hangingPunct="1"/>
            <a:r>
              <a:rPr lang="en-US" altLang="en-US" smtClean="0"/>
              <a:t>Constitutional scope of alienage (“</a:t>
            </a:r>
            <a:r>
              <a:rPr lang="en-US" altLang="en-US" i="1" smtClean="0"/>
              <a:t>between a State, or the Citizens thereof, and foreign States, Citizens or Subjects</a:t>
            </a: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35854678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93888" y="1131888"/>
            <a:ext cx="8145462" cy="4533900"/>
          </a:xfrm>
        </p:spPr>
        <p:txBody>
          <a:bodyPr>
            <a:normAutofit fontScale="90000"/>
          </a:bodyPr>
          <a:lstStyle/>
          <a:p>
            <a:pPr eaLnBrk="1" hangingPunct="1"/>
            <a:r>
              <a:rPr lang="en-US" altLang="en-US" smtClean="0"/>
              <a:t>Art. III – need minimal alienage </a:t>
            </a:r>
            <a:br>
              <a:rPr lang="en-US" altLang="en-US" smtClean="0"/>
            </a:br>
            <a:r>
              <a:rPr lang="en-US" altLang="en-US" smtClean="0"/>
              <a:t/>
            </a:r>
            <a:br>
              <a:rPr lang="en-US" altLang="en-US" smtClean="0"/>
            </a:br>
            <a:r>
              <a:rPr lang="en-US" altLang="en-US" smtClean="0"/>
              <a:t>Is </a:t>
            </a:r>
            <a:r>
              <a:rPr lang="en-US" altLang="en-US" i="1" smtClean="0"/>
              <a:t>anyone</a:t>
            </a:r>
            <a:r>
              <a:rPr lang="en-US" altLang="en-US" smtClean="0"/>
              <a:t> on one side of the “v.” a citizen of a state and </a:t>
            </a:r>
            <a:r>
              <a:rPr lang="en-US" altLang="en-US" i="1" smtClean="0"/>
              <a:t>anyone</a:t>
            </a:r>
            <a:r>
              <a:rPr lang="en-US" altLang="en-US" smtClean="0"/>
              <a:t> on the other side of the “v.” a foreign citizen or subject?  </a:t>
            </a:r>
            <a:br>
              <a:rPr lang="en-US" altLang="en-US" smtClean="0"/>
            </a:br>
            <a:r>
              <a:rPr lang="en-US" altLang="en-US" smtClean="0"/>
              <a:t/>
            </a:r>
            <a:br>
              <a:rPr lang="en-US" altLang="en-US" smtClean="0"/>
            </a:br>
            <a:r>
              <a:rPr lang="en-US" altLang="en-US" smtClean="0"/>
              <a:t>Is so then minimal alienage.</a:t>
            </a:r>
          </a:p>
        </p:txBody>
      </p:sp>
    </p:spTree>
    <p:extLst>
      <p:ext uri="{BB962C8B-B14F-4D97-AF65-F5344CB8AC3E}">
        <p14:creationId xmlns:p14="http://schemas.microsoft.com/office/powerpoint/2010/main" val="18215945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51038" y="1131888"/>
            <a:ext cx="8088312" cy="4552950"/>
          </a:xfrm>
        </p:spPr>
        <p:txBody>
          <a:bodyPr/>
          <a:lstStyle/>
          <a:p>
            <a:pPr eaLnBrk="1" hangingPunct="1"/>
            <a:r>
              <a:rPr lang="en-US" altLang="en-US" smtClean="0"/>
              <a:t>German v. New Yorker and German</a:t>
            </a:r>
            <a:br>
              <a:rPr lang="en-US" altLang="en-US" smtClean="0"/>
            </a:br>
            <a:r>
              <a:rPr lang="en-US" altLang="en-US" smtClean="0"/>
              <a:t>- minimal alienage</a:t>
            </a:r>
            <a:br>
              <a:rPr lang="en-US" altLang="en-US" smtClean="0"/>
            </a:br>
            <a:r>
              <a:rPr lang="en-US" altLang="en-US" smtClean="0"/>
              <a:t/>
            </a:r>
            <a:br>
              <a:rPr lang="en-US" altLang="en-US" smtClean="0"/>
            </a:br>
            <a:r>
              <a:rPr lang="en-US" altLang="en-US" smtClean="0"/>
              <a:t>German v. Italian</a:t>
            </a:r>
            <a:br>
              <a:rPr lang="en-US" altLang="en-US" smtClean="0"/>
            </a:br>
            <a:r>
              <a:rPr lang="en-US" altLang="en-US" smtClean="0"/>
              <a:t>- no minimal alienage</a:t>
            </a:r>
          </a:p>
        </p:txBody>
      </p:sp>
    </p:spTree>
    <p:extLst>
      <p:ext uri="{BB962C8B-B14F-4D97-AF65-F5344CB8AC3E}">
        <p14:creationId xmlns:p14="http://schemas.microsoft.com/office/powerpoint/2010/main" val="412248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41" y="365125"/>
            <a:ext cx="10855859" cy="6053782"/>
          </a:xfrm>
        </p:spPr>
        <p:txBody>
          <a:bodyPr/>
          <a:lstStyle/>
          <a:p>
            <a:r>
              <a:rPr lang="en-US" dirty="0" smtClean="0"/>
              <a:t>defenses</a:t>
            </a:r>
            <a:endParaRPr lang="en-US" dirty="0"/>
          </a:p>
        </p:txBody>
      </p:sp>
    </p:spTree>
    <p:extLst>
      <p:ext uri="{BB962C8B-B14F-4D97-AF65-F5344CB8AC3E}">
        <p14:creationId xmlns:p14="http://schemas.microsoft.com/office/powerpoint/2010/main" val="31104663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1063626"/>
            <a:ext cx="8991600" cy="4937125"/>
          </a:xfrm>
        </p:spPr>
        <p:txBody>
          <a:bodyPr>
            <a:normAutofit fontScale="90000"/>
          </a:bodyPr>
          <a:lstStyle/>
          <a:p>
            <a:pPr algn="l" eaLnBrk="1" hangingPunct="1"/>
            <a:r>
              <a:rPr lang="en-US" altLang="en-US" sz="3200" dirty="0" smtClean="0"/>
              <a:t>1332(a)</a:t>
            </a:r>
            <a:br>
              <a:rPr lang="en-US" altLang="en-US" sz="3200" dirty="0" smtClean="0"/>
            </a:br>
            <a:r>
              <a:rPr lang="en-US" altLang="en-US" sz="3200" dirty="0" smtClean="0"/>
              <a:t>…</a:t>
            </a:r>
            <a:br>
              <a:rPr lang="en-US" altLang="en-US" sz="3200" dirty="0" smtClean="0"/>
            </a:br>
            <a:r>
              <a:rPr lang="en-US" altLang="en-US" sz="3200" dirty="0" smtClean="0"/>
              <a:t>(1</a:t>
            </a:r>
            <a:r>
              <a:rPr lang="en-US" altLang="en-US" sz="3200" dirty="0"/>
              <a:t>) citizens of different States;</a:t>
            </a:r>
            <a:br>
              <a:rPr lang="en-US" altLang="en-US" sz="3200" dirty="0"/>
            </a:br>
            <a:r>
              <a:rPr lang="en-US" altLang="en-US" sz="3200" dirty="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altLang="en-US" sz="3200" dirty="0"/>
            </a:br>
            <a:r>
              <a:rPr lang="en-US" altLang="en-US" sz="3200" dirty="0"/>
              <a:t>(3) citizens of different States and in which citizens or subjects of a foreign state are additional parties; and</a:t>
            </a:r>
            <a:br>
              <a:rPr lang="en-US" altLang="en-US" sz="3200" dirty="0"/>
            </a:br>
            <a:r>
              <a:rPr lang="en-US" altLang="en-US" sz="3200" dirty="0"/>
              <a:t>(4) a foreign state ... as plaintiff and citizens of a State or of different States. </a:t>
            </a:r>
            <a:br>
              <a:rPr lang="en-US" altLang="en-US" sz="3200" dirty="0"/>
            </a:br>
            <a:endParaRPr lang="en-US" altLang="en-US" sz="3200" dirty="0"/>
          </a:p>
        </p:txBody>
      </p:sp>
    </p:spTree>
    <p:extLst>
      <p:ext uri="{BB962C8B-B14F-4D97-AF65-F5344CB8AC3E}">
        <p14:creationId xmlns:p14="http://schemas.microsoft.com/office/powerpoint/2010/main" val="22201611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95488" y="1131889"/>
            <a:ext cx="8043862" cy="4562475"/>
          </a:xfrm>
        </p:spPr>
        <p:txBody>
          <a:bodyPr/>
          <a:lstStyle/>
          <a:p>
            <a:pPr eaLnBrk="1" hangingPunct="1"/>
            <a:r>
              <a:rPr lang="en-US" altLang="en-US" smtClean="0"/>
              <a:t>1332(a)(2) – controversy between “citizens of a State and citizens or subjects of a foreign state” means </a:t>
            </a:r>
            <a:r>
              <a:rPr lang="en-US" altLang="en-US" i="1" smtClean="0"/>
              <a:t>complete</a:t>
            </a:r>
            <a:r>
              <a:rPr lang="en-US" altLang="en-US" smtClean="0"/>
              <a:t> alienage</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2891625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38338" y="1131888"/>
            <a:ext cx="8101012" cy="4633912"/>
          </a:xfrm>
        </p:spPr>
        <p:txBody>
          <a:bodyPr>
            <a:normAutofit fontScale="90000"/>
          </a:bodyPr>
          <a:lstStyle/>
          <a:p>
            <a:pPr eaLnBrk="1" hangingPunct="1"/>
            <a:r>
              <a:rPr lang="en-US" altLang="en-US" dirty="0" smtClean="0"/>
              <a:t>complete alienage – </a:t>
            </a:r>
            <a:br>
              <a:rPr lang="en-US" altLang="en-US" dirty="0" smtClean="0"/>
            </a:br>
            <a:r>
              <a:rPr lang="en-US" altLang="en-US" dirty="0" smtClean="0"/>
              <a:t/>
            </a:r>
            <a:br>
              <a:rPr lang="en-US" altLang="en-US" dirty="0" smtClean="0"/>
            </a:br>
            <a:r>
              <a:rPr lang="en-US" altLang="en-US" dirty="0" smtClean="0"/>
              <a:t>Are aliens on both sides of the “v.”?</a:t>
            </a:r>
            <a:br>
              <a:rPr lang="en-US" altLang="en-US" dirty="0" smtClean="0"/>
            </a:br>
            <a:r>
              <a:rPr lang="en-US" altLang="en-US" dirty="0" smtClean="0"/>
              <a:t>Are citizens of a state (even </a:t>
            </a:r>
            <a:r>
              <a:rPr lang="en-US" altLang="en-US" smtClean="0"/>
              <a:t>different states) on </a:t>
            </a:r>
            <a:r>
              <a:rPr lang="en-US" altLang="en-US" dirty="0" smtClean="0"/>
              <a:t>both sides of the “v.”?</a:t>
            </a:r>
            <a:br>
              <a:rPr lang="en-US" altLang="en-US" dirty="0" smtClean="0"/>
            </a:br>
            <a:r>
              <a:rPr lang="en-US" altLang="en-US" dirty="0" smtClean="0"/>
              <a:t/>
            </a:r>
            <a:br>
              <a:rPr lang="en-US" altLang="en-US" dirty="0" smtClean="0"/>
            </a:br>
            <a:r>
              <a:rPr lang="en-US" altLang="en-US" dirty="0" smtClean="0"/>
              <a:t>If either is true, not complete alienage</a:t>
            </a:r>
          </a:p>
        </p:txBody>
      </p:sp>
    </p:spTree>
    <p:extLst>
      <p:ext uri="{BB962C8B-B14F-4D97-AF65-F5344CB8AC3E}">
        <p14:creationId xmlns:p14="http://schemas.microsoft.com/office/powerpoint/2010/main" val="3936399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90700" y="1131889"/>
            <a:ext cx="8248650" cy="4467225"/>
          </a:xfrm>
        </p:spPr>
        <p:txBody>
          <a:bodyPr>
            <a:normAutofit fontScale="90000"/>
          </a:bodyPr>
          <a:lstStyle/>
          <a:p>
            <a:pPr eaLnBrk="1" hangingPunct="1"/>
            <a:r>
              <a:rPr lang="en-US" altLang="en-US" sz="4000"/>
              <a:t>German v. Californian and New Yorker</a:t>
            </a:r>
            <a:br>
              <a:rPr lang="en-US" altLang="en-US" sz="4000"/>
            </a:br>
            <a:r>
              <a:rPr lang="en-US" altLang="en-US" sz="4000"/>
              <a:t>- complete alienage</a:t>
            </a:r>
            <a:br>
              <a:rPr lang="en-US" altLang="en-US" sz="4000"/>
            </a:br>
            <a:r>
              <a:rPr lang="en-US" altLang="en-US" sz="4000"/>
              <a:t/>
            </a:r>
            <a:br>
              <a:rPr lang="en-US" altLang="en-US" sz="4000"/>
            </a:br>
            <a:r>
              <a:rPr lang="en-US" altLang="en-US" sz="4000"/>
              <a:t>German and New Yorker v. Italian</a:t>
            </a:r>
            <a:br>
              <a:rPr lang="en-US" altLang="en-US" sz="4000"/>
            </a:br>
            <a:r>
              <a:rPr lang="en-US" altLang="en-US" sz="4000"/>
              <a:t>- no complete alienage (and no diversity)</a:t>
            </a:r>
            <a:br>
              <a:rPr lang="en-US" altLang="en-US" sz="4000"/>
            </a:br>
            <a:r>
              <a:rPr lang="en-US" altLang="en-US" sz="4000"/>
              <a:t/>
            </a:r>
            <a:br>
              <a:rPr lang="en-US" altLang="en-US" sz="4000"/>
            </a:br>
            <a:r>
              <a:rPr lang="en-US" altLang="en-US" sz="4000"/>
              <a:t>German and New Yorker v. New Yorker</a:t>
            </a:r>
            <a:br>
              <a:rPr lang="en-US" altLang="en-US" sz="4000"/>
            </a:br>
            <a:r>
              <a:rPr lang="en-US" altLang="en-US" sz="4000"/>
              <a:t>- no complete alienage (and no diversity)</a:t>
            </a:r>
          </a:p>
        </p:txBody>
      </p:sp>
    </p:spTree>
    <p:extLst>
      <p:ext uri="{BB962C8B-B14F-4D97-AF65-F5344CB8AC3E}">
        <p14:creationId xmlns:p14="http://schemas.microsoft.com/office/powerpoint/2010/main" val="4148208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5973762"/>
          </a:xfrm>
        </p:spPr>
        <p:txBody>
          <a:bodyPr/>
          <a:lstStyle/>
          <a:p>
            <a:pPr eaLnBrk="1" hangingPunct="1"/>
            <a:r>
              <a:rPr lang="en-US" altLang="en-US" smtClean="0"/>
              <a:t>federal subject matter jurisdiction</a:t>
            </a:r>
          </a:p>
        </p:txBody>
      </p:sp>
    </p:spTree>
    <p:extLst>
      <p:ext uri="{BB962C8B-B14F-4D97-AF65-F5344CB8AC3E}">
        <p14:creationId xmlns:p14="http://schemas.microsoft.com/office/powerpoint/2010/main" val="468171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74638"/>
            <a:ext cx="8305800" cy="6202362"/>
          </a:xfrm>
        </p:spPr>
        <p:txBody>
          <a:bodyPr/>
          <a:lstStyle/>
          <a:p>
            <a:pPr eaLnBrk="1" hangingPunct="1"/>
            <a:r>
              <a:rPr lang="en-US" altLang="en-US" smtClean="0"/>
              <a:t>federal question</a:t>
            </a:r>
            <a:br>
              <a:rPr lang="en-US" altLang="en-US" smtClean="0"/>
            </a:br>
            <a:r>
              <a:rPr lang="en-US" altLang="en-US" smtClean="0"/>
              <a:t>(or “arising under”)</a:t>
            </a:r>
            <a:br>
              <a:rPr lang="en-US" altLang="en-US" smtClean="0"/>
            </a:br>
            <a:r>
              <a:rPr lang="en-US" altLang="en-US" smtClean="0"/>
              <a:t>jurisdiction</a:t>
            </a:r>
          </a:p>
        </p:txBody>
      </p:sp>
    </p:spTree>
    <p:extLst>
      <p:ext uri="{BB962C8B-B14F-4D97-AF65-F5344CB8AC3E}">
        <p14:creationId xmlns:p14="http://schemas.microsoft.com/office/powerpoint/2010/main" val="2134406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smtClean="0"/>
              <a:t>U.S. Const. Article III.</a:t>
            </a:r>
            <a:r>
              <a:rPr lang="en-US" smtClean="0"/>
              <a:t> </a:t>
            </a:r>
            <a:br>
              <a:rPr lang="en-US" smtClean="0"/>
            </a:br>
            <a:r>
              <a:rPr lang="en-US" smtClean="0"/>
              <a:t>Section. 2. </a:t>
            </a:r>
            <a:br>
              <a:rPr lang="en-US" smtClean="0"/>
            </a:br>
            <a:r>
              <a:rPr lang="en-US" smtClean="0"/>
              <a:t/>
            </a:r>
            <a:br>
              <a:rPr lang="en-US" smtClean="0"/>
            </a:br>
            <a:r>
              <a:rPr lang="en-US" smtClean="0"/>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3653453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274638"/>
            <a:ext cx="8305800" cy="6126162"/>
          </a:xfrm>
        </p:spPr>
        <p:txBody>
          <a:bodyPr/>
          <a:lstStyle/>
          <a:p>
            <a:pPr algn="l"/>
            <a:r>
              <a:rPr lang="en-US" altLang="en-US" dirty="0" smtClean="0"/>
              <a:t>How has the federal government exercised its power concerning federal SMJ?</a:t>
            </a:r>
            <a:br>
              <a:rPr lang="en-US" altLang="en-US" dirty="0" smtClean="0"/>
            </a:br>
            <a:r>
              <a:rPr lang="en-US" altLang="en-US" dirty="0" smtClean="0"/>
              <a:t/>
            </a:r>
            <a:br>
              <a:rPr lang="en-US" altLang="en-US" dirty="0" smtClean="0"/>
            </a:br>
            <a:r>
              <a:rPr lang="en-US" altLang="en-US" dirty="0" smtClean="0"/>
              <a:t>- 28 USC § 1331</a:t>
            </a:r>
          </a:p>
        </p:txBody>
      </p:sp>
    </p:spTree>
    <p:extLst>
      <p:ext uri="{BB962C8B-B14F-4D97-AF65-F5344CB8AC3E}">
        <p14:creationId xmlns:p14="http://schemas.microsoft.com/office/powerpoint/2010/main" val="1457382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33600" y="274638"/>
            <a:ext cx="8077200" cy="6354762"/>
          </a:xfrm>
        </p:spPr>
        <p:txBody>
          <a:bodyPr/>
          <a:lstStyle/>
          <a:p>
            <a:pPr algn="l"/>
            <a:r>
              <a:rPr lang="en-US" altLang="en-US" dirty="0" smtClean="0"/>
              <a:t>Under 1331 federal SMJ is not exclusive</a:t>
            </a:r>
            <a:br>
              <a:rPr lang="en-US" altLang="en-US" dirty="0" smtClean="0"/>
            </a:br>
            <a:r>
              <a:rPr lang="en-US" altLang="en-US" dirty="0" smtClean="0"/>
              <a:t/>
            </a:r>
            <a:br>
              <a:rPr lang="en-US" altLang="en-US" dirty="0" smtClean="0"/>
            </a:br>
            <a:r>
              <a:rPr lang="en-US" altLang="en-US" dirty="0" smtClean="0"/>
              <a:t>- a plaintiff can, but need not, bring actions that fall under 1331 in federal court</a:t>
            </a:r>
            <a:br>
              <a:rPr lang="en-US" altLang="en-US" dirty="0" smtClean="0"/>
            </a:br>
            <a:r>
              <a:rPr lang="en-US" altLang="en-US" dirty="0" smtClean="0"/>
              <a:t>	- note: but if the plaintiff brings them in state court the defendant may </a:t>
            </a:r>
            <a:r>
              <a:rPr lang="en-US" altLang="en-US" i="1" dirty="0" smtClean="0"/>
              <a:t>remove</a:t>
            </a:r>
            <a:r>
              <a:rPr lang="en-US" altLang="en-US" dirty="0" smtClean="0"/>
              <a:t> to federal court </a:t>
            </a:r>
          </a:p>
        </p:txBody>
      </p:sp>
    </p:spTree>
    <p:extLst>
      <p:ext uri="{BB962C8B-B14F-4D97-AF65-F5344CB8AC3E}">
        <p14:creationId xmlns:p14="http://schemas.microsoft.com/office/powerpoint/2010/main" val="1219095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447</Words>
  <Application>Microsoft Office PowerPoint</Application>
  <PresentationFormat>Widescreen</PresentationFormat>
  <Paragraphs>43</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Mon., Sept. 12</vt:lpstr>
      <vt:lpstr>serving corporations or unincorporated associations</vt:lpstr>
      <vt:lpstr>(h) Serving a Corporation, Partnership, or Association.  …must be served: (1) in a judicial district of the United States:     (A) in the manner prescribed by Rule 4(e)(1) for serving an individual; or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 </vt:lpstr>
      <vt:lpstr>defenses</vt:lpstr>
      <vt:lpstr>federal subject matter jurisdiction</vt:lpstr>
      <vt:lpstr>federal question (or “arising under”) jurisdiction</vt:lpstr>
      <vt:lpstr>U.S. Const. Article III.  Section. 2.   The judicial Power shall extend to all Cases, in Law and Equity, arising under this Constitution, the Laws of the United States, and Treaties made, or which shall be made, under their Authority…</vt:lpstr>
      <vt:lpstr>How has the federal government exercised its power concerning federal SMJ?  - 28 USC § 1331</vt:lpstr>
      <vt:lpstr>Under 1331 federal SMJ is not exclusive  - a plaintiff can, but need not, bring actions that fall under 1331 in federal court  - note: but if the plaintiff brings them in state court the defendant may remove to federal court </vt:lpstr>
      <vt:lpstr>In small number of cases, there is exclusive federal SMJ for a federal cause of action  - federal securities fraud  - federal antitrust</vt:lpstr>
      <vt:lpstr>Louisville &amp; Nashville RR Co. v. Mottley (US 1908)</vt:lpstr>
      <vt:lpstr>What if the Mottleys had brought their action in state court?  Could the defendants have removed to federal court?</vt:lpstr>
      <vt:lpstr>Is there something better than the Mottley rule for keeping federal courts from being flooded with arising under cases?</vt:lpstr>
      <vt:lpstr>Is it really true that SMJ is never waivable?</vt:lpstr>
      <vt:lpstr>- P sues D in federal court. - D appears.  - There is in fact no federal SMJ, but no one notices. - P gets a judgment of $100,000 in his favor; there is no appeal and the opportunity for appeal is exhausted. - The time period to make a motion to set aside the judgment has also passed. - P then sues on the judgment in state court to garnish D’s wages. - D collaterally attacks the judgment for lack of SMJ.</vt:lpstr>
      <vt:lpstr>What happened after dismissal?</vt:lpstr>
      <vt:lpstr>28 USC § 1257 - State courts; certiorari (a)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 (b) For the purposes of this section, the term “highest court of a State” includes the District of Columbia Court of Appeals. </vt:lpstr>
      <vt:lpstr>U.S. Const. Article III.  Section. 2.   The judicial Power shall extend to all Cases, in Law and Equity, arising under this Constitution, the Laws of the United States, and Treaties made, or which shall be made, under their Authority…</vt:lpstr>
      <vt:lpstr>P(NY) sues D(NY) in state court under state law. D introduces the defense that the state law is unconstitutional.  May Congress passes a statute allowing the defendant to remove this action to federal district court? </vt:lpstr>
      <vt:lpstr>P sues D to enjoin D from using a process protected by his patent. SMJ under 1331? </vt:lpstr>
      <vt:lpstr>P and D sign a contract allowing D to make use of P’s patent for a fee D breaks contract by not paying P the fee. P sues D for breach of contract. SMJ under 1331? </vt:lpstr>
      <vt:lpstr>I am a beneficiary of a trust and sue the trustee because he has invested in illegal securities in violation of the trust   the securities are illegal because they are in violation of federal law  SMJ under 1331? </vt:lpstr>
      <vt:lpstr>What if the Mottleys had brought a declaratory judgment action to determine whether the federal statute overrode their contract and if it did whether it was a taking in violation of the Fifth Amendment?  SMJ under 1331?</vt:lpstr>
      <vt:lpstr>P sues D in state court under state contract law for breach of his pension plan contract  Congress has preempted state contract law concerning pension plans in – P’s only action is a federal action under ERISA  D attempts to remove to federal court  What result?</vt:lpstr>
      <vt:lpstr>federal subject matter jurisdiction  diversity and alienage jurisdiction</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distinguish –   constitutional scope of diversity/alienage from scope of 1332</vt:lpstr>
      <vt:lpstr>Constitutional scope of diversity  minimal diversity = Is any P a citizen of a different state from any D?  If so, then there is minimal diversity. </vt:lpstr>
      <vt:lpstr>Californian v. Californian and New Yorker?   Californian v. Californian?</vt:lpstr>
      <vt:lpstr>Class Action Fairness Act 1332(d)(2) The district courts shall have original jurisdiction of any civil action in which the matter in controversy exceeds the sum or value of $5,000,000, exclusive of interest and costs, and is a class action in which— (A) any member of a class of plaintiffs is a citizen of a State different from any defendant; (B) any member of a class of plaintiffs is a foreign state or a citizen or subject of a foreign state and any defendant is a citizen of a State; or (C) any member of a class of plaintiffs is a citizen of a State and any defendant is a foreign state or a citizen or subject of a foreign state. </vt:lpstr>
      <vt:lpstr>Sec. 1332. - Diversity of citizenship; amount in controversy; costs (a) The district courts shall have original jurisdiction of all civil actions where the matter in controversy exceeds the sum or value of $75,000, exclusive of interest and costs, and is between -   </vt:lpstr>
      <vt:lpstr>(1)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 as plaintiff and citizens of a State or of different States.  </vt:lpstr>
      <vt:lpstr>Strawbridge rule   controversy between “citizens of different states” in 28 USC § 1332(a)(1) and (a)(3) means  complete diversity</vt:lpstr>
      <vt:lpstr>complete diversity = Is any P a citizen of the same state as any D? If so, no complete diversity</vt:lpstr>
      <vt:lpstr>Californian v. Californian and New Yorker?  - no complete diversity  Californian and New Yorker v. Nevadan and Floridian?  - complete diversity</vt:lpstr>
      <vt:lpstr>Should there be diversity under 1332? Is there? 1) A Californian sues a Nevadan in Federal Court in Oregon.  2) A Californian sues a Nevadan in Federal Court in California. 3) A Californian sues a Californian and a Nevadan in Federal Court in Nevada. </vt:lpstr>
      <vt:lpstr>Constitutional scope of alienage (“between a State, or the Citizens thereof, and foreign States, Citizens or Subjects”)  </vt:lpstr>
      <vt:lpstr>Art. III – need minimal alienage   Is anyone on one side of the “v.” a citizen of a state and anyone on the other side of the “v.” a foreign citizen or subject?    Is so then minimal alienage.</vt:lpstr>
      <vt:lpstr>German v. New Yorker and German - minimal alienage  German v. Italian - no minimal alienage</vt:lpstr>
      <vt:lpstr>1332(a) …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 as plaintiff and citizens of a State or of different States.  </vt:lpstr>
      <vt:lpstr>1332(a)(2) – controversy between “citizens of a State and citizens or subjects of a foreign state” means complete alienage  </vt:lpstr>
      <vt:lpstr>complete alienage –   Are aliens on both sides of the “v.”? Are citizens of a state (even different states) on both sides of the “v.”?  If either is true, not complete alienage</vt:lpstr>
      <vt:lpstr>German v. Californian and New Yorker - complete alienage  German and New Yorker v. Italian - no complete alienage (and no diversity)  German and New Yorker v. New Yorker - no complete alienage (and no diversity)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Sept. 12</dc:title>
  <dc:creator>Owner</dc:creator>
  <cp:lastModifiedBy>Green, Michael S</cp:lastModifiedBy>
  <cp:revision>19</cp:revision>
  <dcterms:created xsi:type="dcterms:W3CDTF">2016-09-11T17:40:08Z</dcterms:created>
  <dcterms:modified xsi:type="dcterms:W3CDTF">2016-09-12T20:50:19Z</dcterms:modified>
</cp:coreProperties>
</file>